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30.10.2017</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23720DD-5B6D-40BF-8493-A6B52D484E6B}"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30.10.2017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30.10.2017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30.10.2017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30.10.2017</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3200" dirty="0" smtClean="0">
                <a:effectLst/>
              </a:rPr>
              <a:t>- </a:t>
            </a:r>
            <a:r>
              <a:rPr lang="tr-TR" sz="2800" dirty="0">
                <a:effectLst/>
              </a:rPr>
              <a:t>Esasen sözleşme özgürlüğü kapsamında, sözleşmeler şekle tabi değildirler. İsviçre BK, Türk BK ve Fransız </a:t>
            </a:r>
            <a:r>
              <a:rPr lang="tr-TR" sz="2800" dirty="0" err="1">
                <a:effectLst/>
              </a:rPr>
              <a:t>MK’sında</a:t>
            </a:r>
            <a:r>
              <a:rPr lang="tr-TR" sz="2800" dirty="0">
                <a:effectLst/>
              </a:rPr>
              <a:t> şekil serbestisi söz konusudur. Fransız Medeni Kanunu madde 1108, irade uyuşması, hukuki neden (</a:t>
            </a:r>
            <a:r>
              <a:rPr lang="tr-TR" sz="2800" i="1" dirty="0" err="1">
                <a:effectLst/>
              </a:rPr>
              <a:t>causa</a:t>
            </a:r>
            <a:r>
              <a:rPr lang="tr-TR" sz="2800" dirty="0">
                <a:effectLst/>
              </a:rPr>
              <a:t>), hukuki işlem ehliyeti ve belirli bir konu olması halinde sözleşmenin kurulacağını kabul etmiştir</a:t>
            </a:r>
            <a:r>
              <a:rPr lang="tr-TR" sz="2800" dirty="0" smtClean="0">
                <a:effectLst/>
              </a:rPr>
              <a:t>.</a:t>
            </a:r>
            <a:br>
              <a:rPr lang="tr-TR" sz="2800" dirty="0" smtClean="0">
                <a:effectLst/>
              </a:rPr>
            </a:br>
            <a:r>
              <a:rPr lang="tr-TR" sz="2800" dirty="0" smtClean="0">
                <a:effectLst/>
              </a:rPr>
              <a:t>- </a:t>
            </a:r>
            <a:r>
              <a:rPr lang="tr-TR" sz="2800" dirty="0">
                <a:effectLst/>
              </a:rPr>
              <a:t>Şekil denilince akla genellikle yazılı şekil gelmektedir. Sözlü şekil geçerliliğini kaybetmiştir. </a:t>
            </a:r>
            <a:r>
              <a:rPr lang="tr-TR" sz="3200" dirty="0" smtClean="0">
                <a:effectLst/>
              </a:rPr>
              <a:t/>
            </a:r>
            <a:br>
              <a:rPr lang="tr-TR" sz="3200" dirty="0" smtClean="0">
                <a:effectLst/>
              </a:rPr>
            </a:b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SÖZLEŞMELERDE ŞEKİL KOŞULLARI</a:t>
            </a:r>
            <a:endParaRPr lang="tr-TR" dirty="0"/>
          </a:p>
        </p:txBody>
      </p:sp>
    </p:spTree>
    <p:extLst>
      <p:ext uri="{BB962C8B-B14F-4D97-AF65-F5344CB8AC3E}">
        <p14:creationId xmlns:p14="http://schemas.microsoft.com/office/powerpoint/2010/main" val="1018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3200" dirty="0">
                <a:effectLst/>
              </a:rPr>
              <a:t>- </a:t>
            </a:r>
            <a:r>
              <a:rPr lang="tr-TR" sz="3200" dirty="0" smtClean="0">
                <a:effectLst/>
              </a:rPr>
              <a:t>Kıta Avrupası Hukuklarında yazılı şekilde</a:t>
            </a:r>
            <a:br>
              <a:rPr lang="tr-TR" sz="3200" dirty="0" smtClean="0">
                <a:effectLst/>
              </a:rPr>
            </a:br>
            <a:r>
              <a:rPr lang="tr-TR" sz="3200" dirty="0" smtClean="0">
                <a:effectLst/>
              </a:rPr>
              <a:t>- </a:t>
            </a:r>
            <a:r>
              <a:rPr lang="tr-TR" sz="3200" dirty="0" err="1" smtClean="0">
                <a:effectLst/>
              </a:rPr>
              <a:t>Anglo</a:t>
            </a:r>
            <a:r>
              <a:rPr lang="tr-TR" sz="3200" dirty="0" smtClean="0">
                <a:effectLst/>
              </a:rPr>
              <a:t>-Amerikan Hukukunda yazılı şekil</a:t>
            </a:r>
            <a:br>
              <a:rPr lang="tr-TR" sz="3200" dirty="0" smtClean="0">
                <a:effectLst/>
              </a:rPr>
            </a:br>
            <a:r>
              <a:rPr lang="tr-TR" sz="3200" dirty="0" smtClean="0">
                <a:effectLst/>
              </a:rPr>
              <a:t>- </a:t>
            </a:r>
            <a:r>
              <a:rPr lang="tr-TR" sz="3200" smtClean="0">
                <a:effectLst/>
              </a:rPr>
              <a:t>Sözlü şekil</a:t>
            </a:r>
            <a:br>
              <a:rPr lang="tr-TR" sz="3200" smtClean="0">
                <a:effectLst/>
              </a:rPr>
            </a:br>
            <a:r>
              <a:rPr lang="tr-TR" sz="3200" smtClean="0">
                <a:effectLst/>
              </a:rPr>
              <a:t>- Şekle </a:t>
            </a:r>
            <a:r>
              <a:rPr lang="tr-TR" sz="3200" dirty="0">
                <a:effectLst/>
              </a:rPr>
              <a:t>Uymamanın </a:t>
            </a:r>
            <a:r>
              <a:rPr lang="tr-TR" sz="3200" dirty="0" smtClean="0">
                <a:effectLst/>
              </a:rPr>
              <a:t>Müeyyideleri</a:t>
            </a:r>
            <a:br>
              <a:rPr lang="tr-TR" sz="3200" dirty="0" smtClean="0">
                <a:effectLst/>
              </a:rPr>
            </a:br>
            <a:r>
              <a:rPr lang="tr-TR" sz="3200" dirty="0" smtClean="0">
                <a:effectLst/>
              </a:rPr>
              <a:t>- Geçersizlik</a:t>
            </a:r>
            <a:br>
              <a:rPr lang="tr-TR" sz="3200" dirty="0" smtClean="0">
                <a:effectLst/>
              </a:rPr>
            </a:br>
            <a:r>
              <a:rPr lang="tr-TR" sz="3200" dirty="0" smtClean="0">
                <a:effectLst/>
              </a:rPr>
              <a:t>- İspat şartı </a:t>
            </a:r>
            <a:r>
              <a:rPr lang="tr-TR" sz="3200" smtClean="0">
                <a:effectLst/>
              </a:rPr>
              <a:t>olarak şekil</a:t>
            </a:r>
            <a:r>
              <a:rPr lang="tr-TR" sz="3200" dirty="0" smtClean="0">
                <a:effectLst/>
              </a:rPr>
              <a:t/>
            </a:r>
            <a:br>
              <a:rPr lang="tr-TR" sz="3200" dirty="0" smtClean="0">
                <a:effectLst/>
              </a:rPr>
            </a:b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SÖZLEŞMELERDE ŞEKİL KOŞULLARI</a:t>
            </a:r>
            <a:endParaRPr lang="tr-TR" dirty="0"/>
          </a:p>
        </p:txBody>
      </p:sp>
    </p:spTree>
    <p:extLst>
      <p:ext uri="{BB962C8B-B14F-4D97-AF65-F5344CB8AC3E}">
        <p14:creationId xmlns:p14="http://schemas.microsoft.com/office/powerpoint/2010/main" val="344491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178</TotalTime>
  <Words>64</Words>
  <Application>Microsoft Office PowerPoint</Application>
  <PresentationFormat>Ekran Gösterisi (4:3)</PresentationFormat>
  <Paragraphs>4</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Üst Düzey</vt:lpstr>
      <vt:lpstr>- Esasen sözleşme özgürlüğü kapsamında, sözleşmeler şekle tabi değildirler. İsviçre BK, Türk BK ve Fransız MK’sında şekil serbestisi söz konusudur. Fransız Medeni Kanunu madde 1108, irade uyuşması, hukuki neden (causa), hukuki işlem ehliyeti ve belirli bir konu olması halinde sözleşmenin kurulacağını kabul etmiştir. - Şekil denilince akla genellikle yazılı şekil gelmektedir. Sözlü şekil geçerliliğini kaybetmiştir.    </vt:lpstr>
      <vt:lpstr>- Kıta Avrupası Hukuklarında yazılı şekilde - Anglo-Amerikan Hukukunda yazılı şekil - Sözlü şekil - Şekle Uymamanın Müeyyideleri - Geçersizlik - İspat şartı olarak şekil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Hukukunda Sözleşme Kavramı</dc:title>
  <dc:creator>Selin ÖZDEN</dc:creator>
  <cp:lastModifiedBy>SelinÖZDEN</cp:lastModifiedBy>
  <cp:revision>11</cp:revision>
  <dcterms:created xsi:type="dcterms:W3CDTF">2017-10-30T08:31:27Z</dcterms:created>
  <dcterms:modified xsi:type="dcterms:W3CDTF">2017-10-30T12:00:22Z</dcterms:modified>
</cp:coreProperties>
</file>