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7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Alifatik Aminler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0575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Aminler, amonyağın </a:t>
            </a:r>
            <a:r>
              <a:rPr lang="tr-TR" dirty="0" err="1"/>
              <a:t>alkillenmiş</a:t>
            </a:r>
            <a:r>
              <a:rPr lang="tr-TR" dirty="0"/>
              <a:t> </a:t>
            </a:r>
            <a:r>
              <a:rPr lang="tr-TR" dirty="0" smtClean="0"/>
              <a:t>türevleridirler</a:t>
            </a:r>
            <a:r>
              <a:rPr lang="tr-TR" dirty="0"/>
              <a:t>. </a:t>
            </a:r>
            <a:r>
              <a:rPr lang="tr-TR" dirty="0" err="1"/>
              <a:t>Hidroksilamin</a:t>
            </a:r>
            <a:r>
              <a:rPr lang="tr-TR" dirty="0"/>
              <a:t> (NH</a:t>
            </a:r>
            <a:r>
              <a:rPr lang="tr-TR" baseline="30000" dirty="0"/>
              <a:t>2</a:t>
            </a:r>
            <a:r>
              <a:rPr lang="tr-TR" dirty="0"/>
              <a:t>−OH) ve </a:t>
            </a:r>
            <a:r>
              <a:rPr lang="tr-TR" dirty="0" err="1"/>
              <a:t>hidrazin</a:t>
            </a:r>
            <a:r>
              <a:rPr lang="tr-TR" dirty="0"/>
              <a:t> (NH</a:t>
            </a:r>
            <a:r>
              <a:rPr lang="tr-TR" baseline="30000" dirty="0"/>
              <a:t>2</a:t>
            </a:r>
            <a:r>
              <a:rPr lang="tr-TR" dirty="0"/>
              <a:t>−NH</a:t>
            </a:r>
            <a:r>
              <a:rPr lang="tr-TR" baseline="30000" dirty="0"/>
              <a:t>2</a:t>
            </a:r>
            <a:r>
              <a:rPr lang="tr-TR" dirty="0"/>
              <a:t>) de önemli amonyak türevleridirler. Amonyağın hidrojenleri yerine </a:t>
            </a:r>
            <a:r>
              <a:rPr lang="tr-TR" dirty="0" smtClean="0"/>
              <a:t>dört farklı alkil </a:t>
            </a:r>
            <a:r>
              <a:rPr lang="tr-TR" dirty="0"/>
              <a:t>grubu </a:t>
            </a:r>
            <a:r>
              <a:rPr lang="tr-TR" dirty="0" smtClean="0"/>
              <a:t>bağlanabilir.</a:t>
            </a:r>
          </a:p>
          <a:p>
            <a:r>
              <a:rPr lang="tr-TR" dirty="0" err="1"/>
              <a:t>Metilamin</a:t>
            </a:r>
            <a:r>
              <a:rPr lang="tr-TR" dirty="0"/>
              <a:t>, </a:t>
            </a:r>
            <a:r>
              <a:rPr lang="tr-TR" dirty="0" err="1"/>
              <a:t>etilamin</a:t>
            </a:r>
            <a:r>
              <a:rPr lang="tr-TR" dirty="0"/>
              <a:t>, </a:t>
            </a:r>
            <a:r>
              <a:rPr lang="tr-TR" dirty="0" err="1"/>
              <a:t>dimetil</a:t>
            </a:r>
            <a:r>
              <a:rPr lang="tr-TR" dirty="0"/>
              <a:t> amin, </a:t>
            </a:r>
            <a:r>
              <a:rPr lang="tr-TR" dirty="0" err="1"/>
              <a:t>trimetilamin</a:t>
            </a:r>
            <a:r>
              <a:rPr lang="tr-TR" dirty="0"/>
              <a:t> gibi küçük moleküllü aminler oda sıcaklığında gaz, diğerleri sıvıdır. </a:t>
            </a: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17816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Aminler, amonyağın alkil türevi olduklarından baz özelliği </a:t>
            </a:r>
            <a:r>
              <a:rPr lang="tr-TR" dirty="0" smtClean="0"/>
              <a:t>gösterirler.</a:t>
            </a:r>
          </a:p>
          <a:p>
            <a:r>
              <a:rPr lang="tr-TR" dirty="0" smtClean="0"/>
              <a:t>Serbest </a:t>
            </a:r>
            <a:r>
              <a:rPr lang="tr-TR" dirty="0"/>
              <a:t>elektron çifti, maddeye bazik özellik </a:t>
            </a:r>
            <a:r>
              <a:rPr lang="tr-TR" dirty="0" smtClean="0"/>
              <a:t>verir. </a:t>
            </a:r>
            <a:r>
              <a:rPr lang="tr-TR" dirty="0" smtClean="0"/>
              <a:t>Bu </a:t>
            </a:r>
            <a:r>
              <a:rPr lang="tr-TR" dirty="0" err="1" smtClean="0"/>
              <a:t>özelliğ</a:t>
            </a:r>
            <a:r>
              <a:rPr lang="tr-TR" dirty="0" smtClean="0"/>
              <a:t> sayesinde</a:t>
            </a:r>
            <a:r>
              <a:rPr lang="tr-TR" dirty="0" smtClean="0"/>
              <a:t> </a:t>
            </a:r>
            <a:r>
              <a:rPr lang="tr-TR" dirty="0"/>
              <a:t>kolayca proton alır. </a:t>
            </a:r>
            <a:endParaRPr lang="tr-TR" dirty="0" smtClean="0"/>
          </a:p>
          <a:p>
            <a:r>
              <a:rPr lang="tr-TR" dirty="0" smtClean="0"/>
              <a:t>Aminler</a:t>
            </a:r>
            <a:r>
              <a:rPr lang="tr-TR" dirty="0"/>
              <a:t>, sulu çözeltilerde su molekülünden bir proton alarak </a:t>
            </a:r>
            <a:r>
              <a:rPr lang="tr-TR" dirty="0" err="1"/>
              <a:t>alkilamonyum</a:t>
            </a:r>
            <a:r>
              <a:rPr lang="tr-TR" dirty="0"/>
              <a:t> katyonu ve hidroksil iyonu </a:t>
            </a:r>
            <a:r>
              <a:rPr lang="tr-TR" dirty="0" smtClean="0"/>
              <a:t>oluştururlar; </a:t>
            </a:r>
          </a:p>
          <a:p>
            <a:r>
              <a:rPr lang="pt-BR" dirty="0"/>
              <a:t>R−NH</a:t>
            </a:r>
            <a:r>
              <a:rPr lang="pt-BR" baseline="30000" dirty="0"/>
              <a:t>2 </a:t>
            </a:r>
            <a:r>
              <a:rPr lang="pt-BR" dirty="0"/>
              <a:t>+ H</a:t>
            </a:r>
            <a:r>
              <a:rPr lang="pt-BR" baseline="30000" dirty="0"/>
              <a:t>2</a:t>
            </a:r>
            <a:r>
              <a:rPr lang="pt-BR" dirty="0"/>
              <a:t>O ↔ R−NH</a:t>
            </a:r>
            <a:r>
              <a:rPr lang="pt-BR" baseline="30000" dirty="0"/>
              <a:t>3+ </a:t>
            </a:r>
            <a:r>
              <a:rPr lang="pt-BR" dirty="0"/>
              <a:t>+ OH</a:t>
            </a:r>
            <a:r>
              <a:rPr lang="pt-BR" baseline="30000" dirty="0"/>
              <a:t>−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146007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Primer</a:t>
            </a:r>
            <a:r>
              <a:rPr lang="tr-TR" dirty="0"/>
              <a:t> aminler, hidrojen </a:t>
            </a:r>
            <a:r>
              <a:rPr lang="tr-TR" dirty="0" smtClean="0"/>
              <a:t>peroksit etkisi ile </a:t>
            </a:r>
            <a:r>
              <a:rPr lang="tr-TR" dirty="0"/>
              <a:t>aldehit ve amonyağa dönüşürler. </a:t>
            </a:r>
            <a:endParaRPr lang="tr-TR" dirty="0" smtClean="0"/>
          </a:p>
          <a:p>
            <a:r>
              <a:rPr lang="tr-TR" dirty="0" err="1"/>
              <a:t>Metilamin</a:t>
            </a:r>
            <a:r>
              <a:rPr lang="tr-TR" dirty="0"/>
              <a:t>, bazı </a:t>
            </a:r>
            <a:r>
              <a:rPr lang="tr-TR" dirty="0" err="1"/>
              <a:t>antihistaminik</a:t>
            </a:r>
            <a:r>
              <a:rPr lang="tr-TR" dirty="0"/>
              <a:t> maddelerin sentezinde </a:t>
            </a:r>
            <a:r>
              <a:rPr lang="tr-TR" dirty="0" smtClean="0"/>
              <a:t>ve</a:t>
            </a:r>
            <a:r>
              <a:rPr lang="tr-TR" dirty="0" smtClean="0"/>
              <a:t> </a:t>
            </a:r>
            <a:r>
              <a:rPr lang="tr-TR" dirty="0" err="1"/>
              <a:t>trimetilamin</a:t>
            </a:r>
            <a:r>
              <a:rPr lang="tr-TR" dirty="0"/>
              <a:t> </a:t>
            </a:r>
            <a:r>
              <a:rPr lang="tr-TR" dirty="0" smtClean="0"/>
              <a:t> </a:t>
            </a:r>
            <a:r>
              <a:rPr lang="tr-TR" dirty="0"/>
              <a:t>kolin sentezinde ön maddedir. </a:t>
            </a:r>
            <a:endParaRPr lang="tr-TR" dirty="0" smtClean="0"/>
          </a:p>
          <a:p>
            <a:r>
              <a:rPr lang="tr-TR" dirty="0"/>
              <a:t>Alkil grupları birbirinden farklı olan </a:t>
            </a:r>
            <a:r>
              <a:rPr lang="tr-TR" dirty="0" err="1"/>
              <a:t>kuarterner</a:t>
            </a:r>
            <a:r>
              <a:rPr lang="tr-TR" dirty="0"/>
              <a:t> amonyum tuzları </a:t>
            </a:r>
            <a:r>
              <a:rPr lang="tr-TR" dirty="0" smtClean="0"/>
              <a:t> asimetrik </a:t>
            </a:r>
            <a:r>
              <a:rPr lang="tr-TR" dirty="0"/>
              <a:t>moleküllerdir. </a:t>
            </a:r>
            <a:endParaRPr lang="tr-TR" dirty="0" smtClean="0"/>
          </a:p>
          <a:p>
            <a:r>
              <a:rPr lang="tr-TR" dirty="0" smtClean="0"/>
              <a:t>Asimetrik </a:t>
            </a:r>
            <a:r>
              <a:rPr lang="tr-TR" dirty="0"/>
              <a:t>moleküllü maddelerin optikçe aktif </a:t>
            </a:r>
            <a:r>
              <a:rPr lang="tr-TR" dirty="0" smtClean="0"/>
              <a:t>olan </a:t>
            </a:r>
            <a:r>
              <a:rPr lang="tr-TR" dirty="0"/>
              <a:t>polarize ışığın </a:t>
            </a:r>
            <a:r>
              <a:rPr lang="tr-TR" dirty="0" smtClean="0"/>
              <a:t>düzlemini </a:t>
            </a:r>
            <a:r>
              <a:rPr lang="tr-TR" dirty="0"/>
              <a:t>sağa veya sola çeviren izomerleri vardır. Bu izomerlere, </a:t>
            </a:r>
            <a:r>
              <a:rPr lang="tr-TR" dirty="0" err="1"/>
              <a:t>enantiyomerler</a:t>
            </a:r>
            <a:r>
              <a:rPr lang="tr-TR" dirty="0"/>
              <a:t> denir. Bir maddenin </a:t>
            </a:r>
            <a:r>
              <a:rPr lang="tr-TR" dirty="0" err="1"/>
              <a:t>enantiyomerlerini</a:t>
            </a:r>
            <a:r>
              <a:rPr lang="tr-TR" dirty="0"/>
              <a:t> eşit miktarlarda içeren karışıma </a:t>
            </a:r>
            <a:r>
              <a:rPr lang="tr-TR" dirty="0" err="1"/>
              <a:t>rasem</a:t>
            </a:r>
            <a:r>
              <a:rPr lang="tr-TR" dirty="0"/>
              <a:t> şekli denir; </a:t>
            </a:r>
            <a:r>
              <a:rPr lang="tr-TR" dirty="0" err="1"/>
              <a:t>rasem</a:t>
            </a:r>
            <a:r>
              <a:rPr lang="tr-TR" dirty="0"/>
              <a:t> şeklin optikçe aktivitesi yoktur. </a:t>
            </a:r>
          </a:p>
        </p:txBody>
      </p:sp>
    </p:spTree>
    <p:extLst>
      <p:ext uri="{BB962C8B-B14F-4D97-AF65-F5344CB8AC3E}">
        <p14:creationId xmlns:p14="http://schemas.microsoft.com/office/powerpoint/2010/main" val="2474318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Organik kükürt bileşikleri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Organik </a:t>
            </a:r>
            <a:r>
              <a:rPr lang="tr-TR" b="1" dirty="0"/>
              <a:t>kimyada </a:t>
            </a:r>
            <a:r>
              <a:rPr lang="tr-TR" dirty="0"/>
              <a:t>−</a:t>
            </a:r>
            <a:r>
              <a:rPr lang="tr-TR" b="1" dirty="0"/>
              <a:t>2 </a:t>
            </a:r>
            <a:r>
              <a:rPr lang="tr-TR" b="1" dirty="0" smtClean="0"/>
              <a:t>değerli </a:t>
            </a:r>
            <a:r>
              <a:rPr lang="tr-TR" b="1" dirty="0"/>
              <a:t>kükürt bileşikleri </a:t>
            </a:r>
            <a:r>
              <a:rPr lang="tr-TR" dirty="0" smtClean="0"/>
              <a:t>yaygın olarak bulunur. </a:t>
            </a:r>
            <a:r>
              <a:rPr lang="tr-TR" dirty="0"/>
              <a:t>Bunlar, </a:t>
            </a:r>
            <a:r>
              <a:rPr lang="tr-TR" dirty="0" err="1"/>
              <a:t>Tiyoller</a:t>
            </a:r>
            <a:r>
              <a:rPr lang="tr-TR" dirty="0"/>
              <a:t> (</a:t>
            </a:r>
            <a:r>
              <a:rPr lang="tr-TR" dirty="0" err="1"/>
              <a:t>merkaptanlar</a:t>
            </a:r>
            <a:r>
              <a:rPr lang="tr-TR" dirty="0"/>
              <a:t>), </a:t>
            </a:r>
            <a:r>
              <a:rPr lang="tr-TR" dirty="0" err="1"/>
              <a:t>tiyoeterler</a:t>
            </a:r>
            <a:r>
              <a:rPr lang="tr-TR" dirty="0"/>
              <a:t>, </a:t>
            </a:r>
            <a:r>
              <a:rPr lang="tr-TR" dirty="0" err="1"/>
              <a:t>disülfürler</a:t>
            </a:r>
            <a:r>
              <a:rPr lang="tr-TR" dirty="0"/>
              <a:t>, </a:t>
            </a:r>
            <a:r>
              <a:rPr lang="tr-TR" dirty="0" err="1"/>
              <a:t>tiyoasetaller</a:t>
            </a:r>
            <a:r>
              <a:rPr lang="tr-TR" dirty="0"/>
              <a:t>, </a:t>
            </a:r>
            <a:r>
              <a:rPr lang="tr-TR" dirty="0" err="1"/>
              <a:t>tiyoketaller</a:t>
            </a:r>
            <a:r>
              <a:rPr lang="tr-TR" dirty="0"/>
              <a:t>, </a:t>
            </a:r>
            <a:r>
              <a:rPr lang="tr-TR" dirty="0" err="1"/>
              <a:t>tiyoüre</a:t>
            </a:r>
            <a:r>
              <a:rPr lang="tr-TR" dirty="0"/>
              <a:t>, </a:t>
            </a:r>
            <a:r>
              <a:rPr lang="tr-TR" dirty="0" err="1"/>
              <a:t>tiyoasitler</a:t>
            </a:r>
            <a:r>
              <a:rPr lang="tr-TR" dirty="0"/>
              <a:t> ve diğerleridir. </a:t>
            </a:r>
            <a:endParaRPr lang="tr-TR" dirty="0" smtClean="0"/>
          </a:p>
          <a:p>
            <a:r>
              <a:rPr lang="tr-TR" b="1" dirty="0" err="1"/>
              <a:t>Tiyoller</a:t>
            </a:r>
            <a:r>
              <a:rPr lang="tr-TR" b="1" dirty="0"/>
              <a:t> (</a:t>
            </a:r>
            <a:r>
              <a:rPr lang="tr-TR" b="1" dirty="0" err="1"/>
              <a:t>merkaptanlar</a:t>
            </a:r>
            <a:r>
              <a:rPr lang="tr-TR" b="1" dirty="0"/>
              <a:t>), </a:t>
            </a:r>
            <a:r>
              <a:rPr lang="tr-TR" dirty="0"/>
              <a:t>alkollerin −2 </a:t>
            </a:r>
            <a:r>
              <a:rPr lang="tr-TR" dirty="0" err="1"/>
              <a:t>değerlikli</a:t>
            </a:r>
            <a:r>
              <a:rPr lang="tr-TR" dirty="0"/>
              <a:t> oksijeni yerine −2 </a:t>
            </a:r>
            <a:r>
              <a:rPr lang="tr-TR" dirty="0" err="1"/>
              <a:t>değerlikli</a:t>
            </a:r>
            <a:r>
              <a:rPr lang="tr-TR" dirty="0"/>
              <a:t> kükürt geçmiş türevleridirler. </a:t>
            </a:r>
            <a:endParaRPr lang="tr-TR" dirty="0" smtClean="0"/>
          </a:p>
          <a:p>
            <a:r>
              <a:rPr lang="tr-TR" dirty="0" err="1" smtClean="0"/>
              <a:t>Merkaptan</a:t>
            </a:r>
            <a:r>
              <a:rPr lang="tr-TR" dirty="0" smtClean="0"/>
              <a:t> </a:t>
            </a:r>
            <a:r>
              <a:rPr lang="tr-TR" dirty="0"/>
              <a:t>adı, cıva yakalayıcısı </a:t>
            </a:r>
            <a:r>
              <a:rPr lang="tr-TR" dirty="0" smtClean="0"/>
              <a:t>anlamındadır, ve suda </a:t>
            </a:r>
            <a:r>
              <a:rPr lang="tr-TR" dirty="0"/>
              <a:t>çözünen cıva tuzlarının çözünmez </a:t>
            </a:r>
            <a:r>
              <a:rPr lang="tr-TR" dirty="0" smtClean="0"/>
              <a:t>hale geçirerek, canlılarda </a:t>
            </a:r>
            <a:r>
              <a:rPr lang="tr-TR" dirty="0" err="1" smtClean="0"/>
              <a:t>toksik</a:t>
            </a:r>
            <a:r>
              <a:rPr lang="tr-TR" dirty="0" smtClean="0"/>
              <a:t> etkili cıvanın emilimine engel olur.</a:t>
            </a: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788471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Bazı biyolojik olaylarda </a:t>
            </a:r>
            <a:r>
              <a:rPr lang="tr-TR" dirty="0" err="1"/>
              <a:t>Tiyol</a:t>
            </a:r>
            <a:r>
              <a:rPr lang="tr-TR" dirty="0"/>
              <a:t> ↔ </a:t>
            </a:r>
            <a:r>
              <a:rPr lang="tr-TR" dirty="0" err="1"/>
              <a:t>Disülfür</a:t>
            </a:r>
            <a:r>
              <a:rPr lang="tr-TR" dirty="0"/>
              <a:t> dönüşümü önemlidir. </a:t>
            </a:r>
            <a:r>
              <a:rPr lang="tr-TR" dirty="0" err="1"/>
              <a:t>Tiyol</a:t>
            </a:r>
            <a:r>
              <a:rPr lang="tr-TR" dirty="0"/>
              <a:t> grubu içeren </a:t>
            </a:r>
            <a:r>
              <a:rPr lang="tr-TR" dirty="0" err="1"/>
              <a:t>sistein</a:t>
            </a:r>
            <a:r>
              <a:rPr lang="tr-TR" dirty="0"/>
              <a:t> amino asidinin </a:t>
            </a:r>
            <a:r>
              <a:rPr lang="tr-TR" dirty="0" err="1"/>
              <a:t>disülfür</a:t>
            </a:r>
            <a:r>
              <a:rPr lang="tr-TR" dirty="0"/>
              <a:t> şekli olan </a:t>
            </a:r>
            <a:r>
              <a:rPr lang="tr-TR" dirty="0" err="1"/>
              <a:t>sistine</a:t>
            </a:r>
            <a:r>
              <a:rPr lang="tr-TR" dirty="0"/>
              <a:t> </a:t>
            </a:r>
            <a:r>
              <a:rPr lang="tr-TR" dirty="0" smtClean="0"/>
              <a:t>dönüşerek, </a:t>
            </a:r>
            <a:r>
              <a:rPr lang="tr-TR" dirty="0"/>
              <a:t>bazı proteinlerin </a:t>
            </a:r>
            <a:r>
              <a:rPr lang="tr-TR" dirty="0" smtClean="0"/>
              <a:t>yapısına yerleşir. </a:t>
            </a:r>
            <a:endParaRPr lang="tr-TR" dirty="0" smtClean="0"/>
          </a:p>
          <a:p>
            <a:r>
              <a:rPr lang="tr-TR" dirty="0"/>
              <a:t>G</a:t>
            </a:r>
            <a:r>
              <a:rPr lang="tr-TR" dirty="0" smtClean="0"/>
              <a:t>lutatyon b</a:t>
            </a:r>
            <a:r>
              <a:rPr lang="tr-TR" dirty="0" smtClean="0"/>
              <a:t>ir </a:t>
            </a:r>
            <a:r>
              <a:rPr lang="tr-TR" dirty="0" err="1" smtClean="0"/>
              <a:t>tripeptitdir</a:t>
            </a:r>
            <a:r>
              <a:rPr lang="tr-TR" dirty="0" smtClean="0"/>
              <a:t> ve </a:t>
            </a:r>
            <a:r>
              <a:rPr lang="tr-TR" dirty="0" err="1"/>
              <a:t>tiyol</a:t>
            </a:r>
            <a:r>
              <a:rPr lang="tr-TR" dirty="0"/>
              <a:t> grubu içerir ve kolaylıkla </a:t>
            </a:r>
            <a:r>
              <a:rPr lang="tr-TR" dirty="0" err="1"/>
              <a:t>disülfür</a:t>
            </a:r>
            <a:r>
              <a:rPr lang="tr-TR" dirty="0"/>
              <a:t> haline </a:t>
            </a:r>
            <a:r>
              <a:rPr lang="tr-TR" dirty="0" smtClean="0"/>
              <a:t>dönüşebilir.</a:t>
            </a:r>
          </a:p>
          <a:p>
            <a:r>
              <a:rPr lang="tr-TR" dirty="0" smtClean="0"/>
              <a:t>Bu </a:t>
            </a:r>
            <a:r>
              <a:rPr lang="tr-TR" dirty="0" smtClean="0"/>
              <a:t>reaksiyon sayesinde </a:t>
            </a:r>
            <a:r>
              <a:rPr lang="tr-TR" dirty="0"/>
              <a:t>biyokimyasal moleküller arasında elektron taşınır. </a:t>
            </a:r>
            <a:r>
              <a:rPr lang="tr-TR" dirty="0" smtClean="0"/>
              <a:t> Nöronlarda </a:t>
            </a:r>
            <a:r>
              <a:rPr lang="tr-TR" dirty="0"/>
              <a:t>birtakım moleküller arasında </a:t>
            </a:r>
            <a:r>
              <a:rPr lang="tr-TR" dirty="0" err="1"/>
              <a:t>disülfür</a:t>
            </a:r>
            <a:r>
              <a:rPr lang="tr-TR" dirty="0"/>
              <a:t> oluşumuyla </a:t>
            </a:r>
            <a:r>
              <a:rPr lang="tr-TR" dirty="0" smtClean="0"/>
              <a:t>hafıza arasında ilişki </a:t>
            </a:r>
            <a:r>
              <a:rPr lang="tr-TR" dirty="0"/>
              <a:t>olduğu düşünülmektedir. </a:t>
            </a:r>
          </a:p>
        </p:txBody>
      </p:sp>
    </p:spTree>
    <p:extLst>
      <p:ext uri="{BB962C8B-B14F-4D97-AF65-F5344CB8AC3E}">
        <p14:creationId xmlns:p14="http://schemas.microsoft.com/office/powerpoint/2010/main" val="34546245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Organo</a:t>
            </a:r>
            <a:r>
              <a:rPr lang="tr-TR" b="1" dirty="0"/>
              <a:t>-fosfor bileşikleri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Azot grubundan olan fosfor (P), koordinasyon sayısı bakımından çeşitlilik </a:t>
            </a:r>
            <a:r>
              <a:rPr lang="tr-TR" dirty="0" smtClean="0"/>
              <a:t>gösterir</a:t>
            </a:r>
            <a:r>
              <a:rPr lang="tr-TR" dirty="0"/>
              <a:t> </a:t>
            </a:r>
            <a:r>
              <a:rPr lang="tr-TR" dirty="0" smtClean="0"/>
              <a:t>ve </a:t>
            </a:r>
            <a:r>
              <a:rPr lang="tr-TR" dirty="0"/>
              <a:t>oluşturduğu bileşik sayısı da fazladır. Fosforun inorganik bileşiklerinin </a:t>
            </a:r>
            <a:r>
              <a:rPr lang="tr-TR" dirty="0" smtClean="0"/>
              <a:t>yapısında hidrojen yaygın </a:t>
            </a:r>
            <a:r>
              <a:rPr lang="tr-TR" dirty="0"/>
              <a:t>bulunur. Hidrojenlerin yerine alkil veya </a:t>
            </a:r>
            <a:r>
              <a:rPr lang="tr-TR" dirty="0" err="1"/>
              <a:t>aril</a:t>
            </a:r>
            <a:r>
              <a:rPr lang="tr-TR" dirty="0"/>
              <a:t> gruplarının geçmesiyle birçok </a:t>
            </a:r>
            <a:r>
              <a:rPr lang="tr-TR" dirty="0" err="1"/>
              <a:t>organo</a:t>
            </a:r>
            <a:r>
              <a:rPr lang="tr-TR" dirty="0"/>
              <a:t>-fosfor bileşiği </a:t>
            </a:r>
            <a:r>
              <a:rPr lang="tr-TR" dirty="0" smtClean="0"/>
              <a:t>türetilebilir.</a:t>
            </a:r>
          </a:p>
          <a:p>
            <a:r>
              <a:rPr lang="tr-TR" dirty="0" smtClean="0"/>
              <a:t>Uygulama </a:t>
            </a:r>
            <a:r>
              <a:rPr lang="tr-TR" dirty="0"/>
              <a:t>alanında fosforlu </a:t>
            </a:r>
            <a:r>
              <a:rPr lang="tr-TR" dirty="0" err="1"/>
              <a:t>insektisitler</a:t>
            </a:r>
            <a:r>
              <a:rPr lang="tr-TR" dirty="0"/>
              <a:t>, sinir gazları, </a:t>
            </a:r>
            <a:r>
              <a:rPr lang="tr-TR" dirty="0" err="1"/>
              <a:t>fosfonyum</a:t>
            </a:r>
            <a:r>
              <a:rPr lang="tr-TR" dirty="0"/>
              <a:t> tuzları, </a:t>
            </a:r>
            <a:r>
              <a:rPr lang="tr-TR" dirty="0" err="1"/>
              <a:t>fosforamitli</a:t>
            </a:r>
            <a:r>
              <a:rPr lang="tr-TR" dirty="0"/>
              <a:t> çözücüler sayılabilir. </a:t>
            </a:r>
            <a:r>
              <a:rPr lang="tr-TR" dirty="0" smtClean="0"/>
              <a:t>Canlılarda DNA ve RNA yapısındaki </a:t>
            </a:r>
            <a:r>
              <a:rPr lang="tr-TR" dirty="0"/>
              <a:t>nükleik </a:t>
            </a:r>
            <a:r>
              <a:rPr lang="tr-TR" dirty="0" smtClean="0"/>
              <a:t>asitlerde </a:t>
            </a:r>
            <a:r>
              <a:rPr lang="tr-TR" dirty="0"/>
              <a:t>fosforik asidin[(HO)</a:t>
            </a:r>
            <a:r>
              <a:rPr lang="tr-TR" baseline="30000" dirty="0"/>
              <a:t>3</a:t>
            </a:r>
            <a:r>
              <a:rPr lang="tr-TR" dirty="0"/>
              <a:t>PO] </a:t>
            </a:r>
            <a:r>
              <a:rPr lang="tr-TR" dirty="0" err="1" smtClean="0"/>
              <a:t>diesterleridirler</a:t>
            </a:r>
            <a:r>
              <a:rPr lang="tr-TR" dirty="0" smtClean="0"/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461704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467224" y="3019425"/>
            <a:ext cx="6886575" cy="2362200"/>
          </a:xfrm>
        </p:spPr>
        <p:txBody>
          <a:bodyPr>
            <a:normAutofit fontScale="77500" lnSpcReduction="20000"/>
          </a:bodyPr>
          <a:lstStyle/>
          <a:p>
            <a:r>
              <a:rPr lang="tr-TR" dirty="0" smtClean="0"/>
              <a:t>Fosforik asidin ester veya </a:t>
            </a:r>
            <a:r>
              <a:rPr lang="tr-TR" dirty="0" err="1" smtClean="0"/>
              <a:t>tiyoesteri</a:t>
            </a:r>
            <a:r>
              <a:rPr lang="tr-TR" dirty="0" smtClean="0"/>
              <a:t> olan sinir </a:t>
            </a:r>
            <a:r>
              <a:rPr lang="tr-TR" dirty="0"/>
              <a:t>gazları, olağanüstü hızlı etkiyen kimyasal savaş </a:t>
            </a:r>
            <a:r>
              <a:rPr lang="tr-TR" dirty="0" smtClean="0"/>
              <a:t>maddeleridir, </a:t>
            </a:r>
            <a:r>
              <a:rPr lang="tr-TR" dirty="0"/>
              <a:t>alındıktan birkaç saniye sonra </a:t>
            </a:r>
            <a:r>
              <a:rPr lang="tr-TR" dirty="0" smtClean="0"/>
              <a:t>kişi </a:t>
            </a:r>
            <a:r>
              <a:rPr lang="tr-TR" dirty="0"/>
              <a:t>felç olur. Sinir gazlarının etki mekanizması, sinir sisteminde uyarı iletimini sağlayan </a:t>
            </a:r>
            <a:endParaRPr lang="tr-TR" dirty="0" smtClean="0"/>
          </a:p>
          <a:p>
            <a:r>
              <a:rPr lang="tr-TR" i="1" dirty="0" err="1"/>
              <a:t>Asetilkolin</a:t>
            </a:r>
            <a:r>
              <a:rPr lang="tr-TR" i="1" dirty="0"/>
              <a:t> </a:t>
            </a:r>
            <a:r>
              <a:rPr lang="tr-TR" i="1" dirty="0" smtClean="0"/>
              <a:t> -----------------</a:t>
            </a:r>
            <a:r>
              <a:rPr lang="tr-TR" dirty="0" smtClean="0"/>
              <a:t>&gt;</a:t>
            </a:r>
            <a:r>
              <a:rPr lang="fi-FI" dirty="0" smtClean="0"/>
              <a:t> </a:t>
            </a:r>
            <a:r>
              <a:rPr lang="fi-FI" dirty="0"/>
              <a:t>Kolin + asetik </a:t>
            </a:r>
            <a:r>
              <a:rPr lang="fi-FI" dirty="0" smtClean="0"/>
              <a:t>asit</a:t>
            </a:r>
            <a:endParaRPr lang="tr-TR" dirty="0" smtClean="0"/>
          </a:p>
          <a:p>
            <a:endParaRPr lang="tr-TR" dirty="0"/>
          </a:p>
          <a:p>
            <a:r>
              <a:rPr lang="tr-TR" dirty="0"/>
              <a:t>reaksiyonunun enzimi olan </a:t>
            </a:r>
            <a:r>
              <a:rPr lang="tr-TR" dirty="0" err="1"/>
              <a:t>asetilkolin</a:t>
            </a:r>
            <a:r>
              <a:rPr lang="tr-TR" dirty="0"/>
              <a:t> </a:t>
            </a:r>
            <a:r>
              <a:rPr lang="tr-TR" dirty="0" err="1"/>
              <a:t>esterazı</a:t>
            </a:r>
            <a:r>
              <a:rPr lang="tr-TR" dirty="0"/>
              <a:t>, </a:t>
            </a:r>
            <a:r>
              <a:rPr lang="tr-TR" dirty="0" smtClean="0"/>
              <a:t>geri dönüşümsüz </a:t>
            </a:r>
            <a:r>
              <a:rPr lang="tr-TR" dirty="0"/>
              <a:t>şekilde </a:t>
            </a:r>
            <a:r>
              <a:rPr lang="tr-TR" dirty="0" err="1"/>
              <a:t>inhibe</a:t>
            </a:r>
            <a:r>
              <a:rPr lang="tr-TR" dirty="0"/>
              <a:t> etmesine </a:t>
            </a:r>
            <a:r>
              <a:rPr lang="tr-TR" dirty="0" smtClean="0"/>
              <a:t>dayanır. </a:t>
            </a:r>
            <a:r>
              <a:rPr lang="tr-TR" dirty="0" err="1" smtClean="0"/>
              <a:t>Asetilkolin</a:t>
            </a:r>
            <a:r>
              <a:rPr lang="tr-TR" dirty="0" smtClean="0"/>
              <a:t> </a:t>
            </a:r>
            <a:r>
              <a:rPr lang="tr-TR" dirty="0" err="1"/>
              <a:t>esterazın</a:t>
            </a:r>
            <a:r>
              <a:rPr lang="tr-TR" dirty="0"/>
              <a:t> </a:t>
            </a:r>
            <a:r>
              <a:rPr lang="tr-TR" dirty="0" err="1"/>
              <a:t>inhibe</a:t>
            </a:r>
            <a:r>
              <a:rPr lang="tr-TR" dirty="0"/>
              <a:t> olması durumunda sinir sisteminde uyarı iletimi olmaz. </a:t>
            </a:r>
            <a:endParaRPr lang="fi-FI" dirty="0"/>
          </a:p>
          <a:p>
            <a:endParaRPr lang="tr-TR" dirty="0" smtClean="0"/>
          </a:p>
          <a:p>
            <a:endParaRPr lang="tr-TR" dirty="0"/>
          </a:p>
          <a:p>
            <a:endParaRPr lang="tr-TR" baseline="-250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22370862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19</TotalTime>
  <Words>453</Words>
  <Application>Microsoft Office PowerPoint</Application>
  <PresentationFormat>Geniş ekran</PresentationFormat>
  <Paragraphs>27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Calibri Light</vt:lpstr>
      <vt:lpstr>Rockwell</vt:lpstr>
      <vt:lpstr>Wingdings</vt:lpstr>
      <vt:lpstr>Atlas</vt:lpstr>
      <vt:lpstr>Alifatik Aminler</vt:lpstr>
      <vt:lpstr>PowerPoint Sunusu</vt:lpstr>
      <vt:lpstr>PowerPoint Sunusu</vt:lpstr>
      <vt:lpstr>PowerPoint Sunusu</vt:lpstr>
      <vt:lpstr>Organik kükürt bileşikleri </vt:lpstr>
      <vt:lpstr>PowerPoint Sunusu</vt:lpstr>
      <vt:lpstr>Organo-fosfor bileşikleri 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Alifatik Aminler</dc:title>
  <dc:creator>Berrin Salmanoglu</dc:creator>
  <cp:lastModifiedBy>Berrin Salmanoglu</cp:lastModifiedBy>
  <cp:revision>3</cp:revision>
  <dcterms:created xsi:type="dcterms:W3CDTF">2019-12-05T11:13:59Z</dcterms:created>
  <dcterms:modified xsi:type="dcterms:W3CDTF">2019-12-05T11:33:44Z</dcterms:modified>
</cp:coreProperties>
</file>