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F6291-42BD-4073-B5FC-90C42CA0F377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608B7-BA56-4DE4-AF90-CE5ECEE55FA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608B7-BA56-4DE4-AF90-CE5ECEE55FA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4FF87-16F7-4B52-A867-587D7D98BC62}" type="datetimeFigureOut">
              <a:rPr lang="tr-TR" smtClean="0"/>
              <a:pPr/>
              <a:t>29.5.2018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dirty="0">
                <a:latin typeface="Andalus" pitchFamily="18" charset="-78"/>
                <a:cs typeface="Andalus" pitchFamily="18" charset="-78"/>
              </a:rPr>
              <a:t>2</a:t>
            </a:r>
            <a:r>
              <a:rPr lang="tr-TR" sz="4800" dirty="0" smtClean="0">
                <a:latin typeface="Andalus" pitchFamily="18" charset="-78"/>
                <a:cs typeface="Andalus" pitchFamily="18" charset="-78"/>
              </a:rPr>
              <a:t>. </a:t>
            </a:r>
            <a:r>
              <a:rPr lang="tr-TR" sz="4800" dirty="0">
                <a:latin typeface="Andalus" pitchFamily="18" charset="-78"/>
                <a:cs typeface="Andalus" pitchFamily="18" charset="-78"/>
              </a:rPr>
              <a:t>konu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sz="4400" dirty="0">
                <a:latin typeface="Bell MT" pitchFamily="18" charset="0"/>
                <a:cs typeface="Andalus" pitchFamily="18" charset="-78"/>
              </a:rPr>
              <a:t>Bir sanat ürünü </a:t>
            </a:r>
            <a:r>
              <a:rPr lang="tr-TR" sz="4400" dirty="0" smtClean="0">
                <a:latin typeface="Bell MT" pitchFamily="18" charset="0"/>
                <a:cs typeface="Andalus" pitchFamily="18" charset="-78"/>
              </a:rPr>
              <a:t>toplumsal bir hafızanın kurulması ile nasıl ilişkilenir?</a:t>
            </a:r>
            <a:endParaRPr lang="tr-TR" sz="4400" dirty="0">
              <a:latin typeface="Bell MT" pitchFamily="18" charset="0"/>
              <a:cs typeface="Andalus" pitchFamily="18" charset="-78"/>
            </a:endParaRPr>
          </a:p>
          <a:p>
            <a:r>
              <a:rPr lang="tr-TR" sz="4400" dirty="0" smtClean="0">
                <a:latin typeface="Bell MT" pitchFamily="18" charset="0"/>
                <a:cs typeface="Andalus" pitchFamily="18" charset="-78"/>
              </a:rPr>
              <a:t>Hatırlamanın ve unutmanın </a:t>
            </a:r>
            <a:r>
              <a:rPr lang="tr-TR" sz="4400" dirty="0" err="1" smtClean="0">
                <a:latin typeface="Bell MT" pitchFamily="18" charset="0"/>
                <a:cs typeface="Andalus" pitchFamily="18" charset="-78"/>
              </a:rPr>
              <a:t>kollektif</a:t>
            </a:r>
            <a:r>
              <a:rPr lang="tr-TR" sz="4400" dirty="0" smtClean="0">
                <a:latin typeface="Bell MT" pitchFamily="18" charset="0"/>
                <a:cs typeface="Andalus" pitchFamily="18" charset="-78"/>
              </a:rPr>
              <a:t> biçimleri sanatta ne gibi karşılıklar bulmaktadır?</a:t>
            </a:r>
            <a:endParaRPr lang="tr-TR" sz="4400" dirty="0">
              <a:latin typeface="Bell MT" pitchFamily="18" charset="0"/>
              <a:cs typeface="Andalus" pitchFamily="18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9</a:t>
            </a:r>
            <a:r>
              <a:rPr lang="tr-TR" dirty="0" smtClean="0">
                <a:latin typeface="Andalus" pitchFamily="18" charset="-78"/>
                <a:cs typeface="Andalus" pitchFamily="18" charset="-78"/>
              </a:rPr>
              <a:t>. </a:t>
            </a:r>
            <a:r>
              <a:rPr lang="tr-TR" dirty="0">
                <a:latin typeface="Andalus" pitchFamily="18" charset="-78"/>
                <a:cs typeface="Andalus" pitchFamily="18" charset="-78"/>
              </a:rPr>
              <a:t>hafta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latin typeface="Bell MT" pitchFamily="18" charset="0"/>
              </a:rPr>
              <a:t>Zihinsel haritalarla zaman ve mekanı işaretlemek:</a:t>
            </a:r>
            <a:endParaRPr lang="tr-TR" sz="2400" dirty="0">
              <a:latin typeface="Bell MT" pitchFamily="18" charset="0"/>
            </a:endParaRPr>
          </a:p>
          <a:p>
            <a:r>
              <a:rPr lang="tr-TR" sz="2400" dirty="0" smtClean="0">
                <a:latin typeface="Bell MT" pitchFamily="18" charset="0"/>
              </a:rPr>
              <a:t>Bu hafta dersin bir önceki </a:t>
            </a:r>
            <a:r>
              <a:rPr lang="tr-TR" sz="2400" dirty="0" smtClean="0">
                <a:latin typeface="Bell MT" pitchFamily="18" charset="0"/>
              </a:rPr>
              <a:t>konusunda ortaya </a:t>
            </a:r>
            <a:r>
              <a:rPr lang="tr-TR" sz="2400" dirty="0" smtClean="0">
                <a:latin typeface="Bell MT" pitchFamily="18" charset="0"/>
              </a:rPr>
              <a:t>atılan zihinsel </a:t>
            </a:r>
            <a:r>
              <a:rPr lang="tr-TR" sz="2400" dirty="0" smtClean="0">
                <a:latin typeface="Bell MT" pitchFamily="18" charset="0"/>
              </a:rPr>
              <a:t>harita </a:t>
            </a:r>
            <a:r>
              <a:rPr lang="tr-TR" sz="2400" dirty="0" smtClean="0">
                <a:latin typeface="Bell MT" pitchFamily="18" charset="0"/>
              </a:rPr>
              <a:t>kavramını derinleştirmeye çalışacağız. Toplulukların zaman ve mekanı işaretleme ve anlamlandırma performanslarına odaklanacağız. Tiyatro ve ritüel ilişkisi temel izleğimizi oluşturacak.</a:t>
            </a:r>
          </a:p>
          <a:p>
            <a:r>
              <a:rPr lang="tr-TR" sz="2400" dirty="0" smtClean="0">
                <a:latin typeface="Bell MT" pitchFamily="18" charset="0"/>
              </a:rPr>
              <a:t>Bir sanat ürünü ile temasımızı yalnızca onun biçimi, içeriği ve önerilen değeri üzerinden değil onunla karşılaştığımız sosyal setin veya çevrenin anlamlandırma çerçeveleri içerisinde kurarız. Bu haliyle sanat parçaları </a:t>
            </a:r>
            <a:r>
              <a:rPr lang="tr-TR" sz="2400" dirty="0" err="1" smtClean="0">
                <a:latin typeface="Bell MT" pitchFamily="18" charset="0"/>
              </a:rPr>
              <a:t>kollektif</a:t>
            </a:r>
            <a:r>
              <a:rPr lang="tr-TR" sz="2400" dirty="0" smtClean="0">
                <a:latin typeface="Bell MT" pitchFamily="18" charset="0"/>
              </a:rPr>
              <a:t> bir hafızanın işaretleyicileri olarak değerlendirilebilir.</a:t>
            </a:r>
            <a:endParaRPr lang="tr-TR" sz="24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9</a:t>
            </a:r>
            <a:r>
              <a:rPr lang="tr-TR" smtClean="0">
                <a:latin typeface="Andalus" pitchFamily="18" charset="-78"/>
                <a:cs typeface="Andalus" pitchFamily="18" charset="-78"/>
              </a:rPr>
              <a:t>. </a:t>
            </a:r>
            <a:r>
              <a:rPr lang="tr-TR" dirty="0">
                <a:latin typeface="Andalus" pitchFamily="18" charset="-78"/>
                <a:cs typeface="Andalus" pitchFamily="18" charset="-78"/>
              </a:rPr>
              <a:t>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>
                <a:latin typeface="Bell MT" pitchFamily="18" charset="0"/>
              </a:rPr>
              <a:t>Kollektif</a:t>
            </a:r>
            <a:r>
              <a:rPr lang="tr-TR" sz="2400" dirty="0" smtClean="0">
                <a:latin typeface="Bell MT" pitchFamily="18" charset="0"/>
              </a:rPr>
              <a:t> işaretlemenin ana </a:t>
            </a:r>
            <a:r>
              <a:rPr lang="tr-TR" sz="2400" dirty="0" err="1" smtClean="0">
                <a:latin typeface="Bell MT" pitchFamily="18" charset="0"/>
              </a:rPr>
              <a:t>parametrisini</a:t>
            </a:r>
            <a:r>
              <a:rPr lang="tr-TR" sz="2400" dirty="0" smtClean="0">
                <a:latin typeface="Bell MT" pitchFamily="18" charset="0"/>
              </a:rPr>
              <a:t> kültürel farklılıklar yaklaşımı içerisinde değerlendirmek ve zaman-mekan kuruluşunun kültüre özgü olduğundan bahsetmek antropoloji literatürü içerisinde alışılagelmiştir. Buna rağmen zaman ve mekanı ele alışımızda insanın doğasına dair evrensellikler bulunup bulunmadığını sorgulamak değersiz bir uğraş değildir.</a:t>
            </a:r>
            <a:endParaRPr lang="tr-TR" sz="2400" dirty="0">
              <a:latin typeface="Bell MT" pitchFamily="18" charset="0"/>
            </a:endParaRPr>
          </a:p>
          <a:p>
            <a:r>
              <a:rPr lang="tr-TR" sz="2400" dirty="0" smtClean="0">
                <a:latin typeface="Bell MT" pitchFamily="18" charset="0"/>
              </a:rPr>
              <a:t>Bu hafta ile konuya yaklaşımda ayrışan </a:t>
            </a:r>
            <a:r>
              <a:rPr lang="tr-TR" sz="2400" dirty="0" smtClean="0">
                <a:latin typeface="Bell MT" pitchFamily="18" charset="0"/>
              </a:rPr>
              <a:t>bu iki </a:t>
            </a:r>
            <a:r>
              <a:rPr lang="tr-TR" sz="2400" dirty="0" smtClean="0">
                <a:latin typeface="Bell MT" pitchFamily="18" charset="0"/>
              </a:rPr>
              <a:t>kampın argümanlarını sunacağız. </a:t>
            </a:r>
            <a:endParaRPr lang="tr-TR" sz="24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9</a:t>
            </a:r>
            <a:r>
              <a:rPr lang="tr-TR" dirty="0" smtClean="0">
                <a:latin typeface="Andalus" pitchFamily="18" charset="-78"/>
                <a:cs typeface="Andalus" pitchFamily="18" charset="-78"/>
              </a:rPr>
              <a:t>. </a:t>
            </a:r>
            <a:r>
              <a:rPr lang="tr-TR" dirty="0">
                <a:latin typeface="Andalus" pitchFamily="18" charset="-78"/>
                <a:cs typeface="Andalus" pitchFamily="18" charset="-78"/>
              </a:rPr>
              <a:t>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>
                <a:latin typeface="Bell MT" pitchFamily="18" charset="0"/>
              </a:rPr>
              <a:t>Zorunlu okumalar</a:t>
            </a:r>
            <a:r>
              <a:rPr lang="tr-TR" sz="2400" dirty="0">
                <a:latin typeface="Bell MT" pitchFamily="18" charset="0"/>
              </a:rPr>
              <a:t>:</a:t>
            </a:r>
          </a:p>
          <a:p>
            <a:r>
              <a:rPr lang="tr-TR" sz="2400" dirty="0" err="1" smtClean="0">
                <a:latin typeface="Bell MT" pitchFamily="18" charset="0"/>
              </a:rPr>
              <a:t>Wendy</a:t>
            </a:r>
            <a:r>
              <a:rPr lang="tr-TR" sz="2400" dirty="0" smtClean="0">
                <a:latin typeface="Bell MT" pitchFamily="18" charset="0"/>
              </a:rPr>
              <a:t> James (2013</a:t>
            </a:r>
            <a:r>
              <a:rPr lang="tr-TR" sz="2400" dirty="0">
                <a:latin typeface="Bell MT" pitchFamily="18" charset="0"/>
              </a:rPr>
              <a:t>). </a:t>
            </a:r>
            <a:r>
              <a:rPr lang="tr-TR" sz="2400" i="1" dirty="0" smtClean="0">
                <a:latin typeface="Bell MT" pitchFamily="18" charset="0"/>
              </a:rPr>
              <a:t>Törensel Hayvan: Yeni Bir Antropoloji Portresi</a:t>
            </a:r>
            <a:r>
              <a:rPr lang="tr-TR" sz="2400" dirty="0" smtClean="0">
                <a:latin typeface="Bell MT" pitchFamily="18" charset="0"/>
              </a:rPr>
              <a:t>. </a:t>
            </a:r>
            <a:r>
              <a:rPr lang="tr-TR" sz="2400" dirty="0">
                <a:latin typeface="Bell MT" pitchFamily="18" charset="0"/>
              </a:rPr>
              <a:t>İstanbul: </a:t>
            </a:r>
            <a:r>
              <a:rPr lang="tr-TR" sz="2400" dirty="0" smtClean="0">
                <a:latin typeface="Bell MT" pitchFamily="18" charset="0"/>
              </a:rPr>
              <a:t>Türkiye İş Bankası Kültür Yayınları. </a:t>
            </a:r>
            <a:r>
              <a:rPr lang="tr-TR" sz="2400" dirty="0">
                <a:latin typeface="Bell MT" pitchFamily="18" charset="0"/>
              </a:rPr>
              <a:t>(1</a:t>
            </a:r>
            <a:r>
              <a:rPr lang="tr-TR" sz="2400" dirty="0" smtClean="0">
                <a:latin typeface="Bell MT" pitchFamily="18" charset="0"/>
              </a:rPr>
              <a:t>. Kısım 1.Bölüm ve 2. Kısım 1. Bölüm)</a:t>
            </a:r>
            <a:endParaRPr lang="tr-TR" sz="2400" dirty="0">
              <a:latin typeface="Bell MT" pitchFamily="18" charset="0"/>
            </a:endParaRPr>
          </a:p>
          <a:p>
            <a:r>
              <a:rPr lang="tr-TR" sz="2400" dirty="0" err="1" smtClean="0">
                <a:latin typeface="Bell MT" pitchFamily="18" charset="0"/>
              </a:rPr>
              <a:t>Alfred</a:t>
            </a:r>
            <a:r>
              <a:rPr lang="tr-TR" sz="2400" dirty="0" smtClean="0">
                <a:latin typeface="Bell MT" pitchFamily="18" charset="0"/>
              </a:rPr>
              <a:t> </a:t>
            </a:r>
            <a:r>
              <a:rPr lang="tr-TR" sz="2400" dirty="0" err="1" smtClean="0">
                <a:latin typeface="Bell MT" pitchFamily="18" charset="0"/>
              </a:rPr>
              <a:t>Gell</a:t>
            </a:r>
            <a:r>
              <a:rPr lang="tr-TR" sz="2400" dirty="0" smtClean="0">
                <a:latin typeface="Bell MT" pitchFamily="18" charset="0"/>
              </a:rPr>
              <a:t> </a:t>
            </a:r>
            <a:r>
              <a:rPr lang="tr-TR" sz="2400" dirty="0">
                <a:latin typeface="Bell MT" pitchFamily="18" charset="0"/>
              </a:rPr>
              <a:t>(</a:t>
            </a:r>
            <a:r>
              <a:rPr lang="tr-TR" sz="2400" dirty="0" smtClean="0">
                <a:latin typeface="Bell MT" pitchFamily="18" charset="0"/>
              </a:rPr>
              <a:t>2001). </a:t>
            </a:r>
            <a:r>
              <a:rPr lang="tr-TR" sz="2400" i="1" dirty="0" err="1" smtClean="0">
                <a:latin typeface="Bell MT" pitchFamily="18" charset="0"/>
              </a:rPr>
              <a:t>The</a:t>
            </a:r>
            <a:r>
              <a:rPr lang="tr-TR" sz="2400" i="1" dirty="0" smtClean="0">
                <a:latin typeface="Bell MT" pitchFamily="18" charset="0"/>
              </a:rPr>
              <a:t> </a:t>
            </a:r>
            <a:r>
              <a:rPr lang="tr-TR" sz="2400" i="1" dirty="0" err="1" smtClean="0">
                <a:latin typeface="Bell MT" pitchFamily="18" charset="0"/>
              </a:rPr>
              <a:t>Anthropology</a:t>
            </a:r>
            <a:r>
              <a:rPr lang="tr-TR" sz="2400" i="1" dirty="0" smtClean="0">
                <a:latin typeface="Bell MT" pitchFamily="18" charset="0"/>
              </a:rPr>
              <a:t> of Time: </a:t>
            </a:r>
            <a:r>
              <a:rPr lang="tr-TR" sz="2400" i="1" dirty="0" err="1" smtClean="0">
                <a:latin typeface="Bell MT" pitchFamily="18" charset="0"/>
              </a:rPr>
              <a:t>Cultural</a:t>
            </a:r>
            <a:r>
              <a:rPr lang="tr-TR" sz="2400" i="1" dirty="0" smtClean="0">
                <a:latin typeface="Bell MT" pitchFamily="18" charset="0"/>
              </a:rPr>
              <a:t> </a:t>
            </a:r>
            <a:r>
              <a:rPr lang="tr-TR" sz="2400" i="1" dirty="0" err="1" smtClean="0">
                <a:latin typeface="Bell MT" pitchFamily="18" charset="0"/>
              </a:rPr>
              <a:t>Constructions</a:t>
            </a:r>
            <a:r>
              <a:rPr lang="tr-TR" sz="2400" i="1" dirty="0" smtClean="0">
                <a:latin typeface="Bell MT" pitchFamily="18" charset="0"/>
              </a:rPr>
              <a:t> of </a:t>
            </a:r>
            <a:r>
              <a:rPr lang="tr-TR" sz="2400" i="1" dirty="0" err="1" smtClean="0">
                <a:latin typeface="Bell MT" pitchFamily="18" charset="0"/>
              </a:rPr>
              <a:t>Temporal</a:t>
            </a:r>
            <a:r>
              <a:rPr lang="tr-TR" sz="2400" i="1" dirty="0" smtClean="0">
                <a:latin typeface="Bell MT" pitchFamily="18" charset="0"/>
              </a:rPr>
              <a:t> </a:t>
            </a:r>
            <a:r>
              <a:rPr lang="tr-TR" sz="2400" i="1" dirty="0" err="1" smtClean="0">
                <a:latin typeface="Bell MT" pitchFamily="18" charset="0"/>
              </a:rPr>
              <a:t>Maps</a:t>
            </a:r>
            <a:r>
              <a:rPr lang="tr-TR" sz="2400" i="1" dirty="0" smtClean="0">
                <a:latin typeface="Bell MT" pitchFamily="18" charset="0"/>
              </a:rPr>
              <a:t> </a:t>
            </a:r>
            <a:r>
              <a:rPr lang="tr-TR" sz="2400" i="1" dirty="0" err="1" smtClean="0">
                <a:latin typeface="Bell MT" pitchFamily="18" charset="0"/>
              </a:rPr>
              <a:t>and</a:t>
            </a:r>
            <a:r>
              <a:rPr lang="tr-TR" sz="2400" i="1" dirty="0" smtClean="0">
                <a:latin typeface="Bell MT" pitchFamily="18" charset="0"/>
              </a:rPr>
              <a:t> </a:t>
            </a:r>
            <a:r>
              <a:rPr lang="tr-TR" sz="2400" i="1" dirty="0" err="1" smtClean="0">
                <a:latin typeface="Bell MT" pitchFamily="18" charset="0"/>
              </a:rPr>
              <a:t>Images</a:t>
            </a:r>
            <a:r>
              <a:rPr lang="tr-TR" sz="2400" dirty="0" smtClean="0">
                <a:latin typeface="Bell MT" pitchFamily="18" charset="0"/>
              </a:rPr>
              <a:t>. </a:t>
            </a:r>
            <a:r>
              <a:rPr lang="tr-TR" sz="2400" dirty="0" err="1" smtClean="0">
                <a:latin typeface="Bell MT" pitchFamily="18" charset="0"/>
              </a:rPr>
              <a:t>Oxford</a:t>
            </a:r>
            <a:r>
              <a:rPr lang="tr-TR" sz="2400" dirty="0" smtClean="0">
                <a:latin typeface="Bell MT" pitchFamily="18" charset="0"/>
              </a:rPr>
              <a:t>: </a:t>
            </a:r>
            <a:r>
              <a:rPr lang="tr-TR" sz="2400" dirty="0" err="1" smtClean="0">
                <a:latin typeface="Bell MT" pitchFamily="18" charset="0"/>
              </a:rPr>
              <a:t>Berg</a:t>
            </a:r>
            <a:r>
              <a:rPr lang="tr-TR" sz="2400" dirty="0" smtClean="0">
                <a:latin typeface="Bell MT" pitchFamily="18" charset="0"/>
              </a:rPr>
              <a:t> </a:t>
            </a:r>
            <a:r>
              <a:rPr lang="tr-TR" sz="2400" dirty="0" err="1" smtClean="0">
                <a:latin typeface="Bell MT" pitchFamily="18" charset="0"/>
              </a:rPr>
              <a:t>Publishers</a:t>
            </a:r>
            <a:r>
              <a:rPr lang="tr-TR" sz="2400" smtClean="0">
                <a:latin typeface="Bell MT" pitchFamily="18" charset="0"/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223</Words>
  <Application>Microsoft Office PowerPoint</Application>
  <PresentationFormat>Ekran Gösterisi (4:3)</PresentationFormat>
  <Paragraphs>15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2. konu</vt:lpstr>
      <vt:lpstr>9. hafta</vt:lpstr>
      <vt:lpstr>9. hafta</vt:lpstr>
      <vt:lpstr>9. hafta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konu</dc:title>
  <dc:creator>çağlar</dc:creator>
  <cp:lastModifiedBy>çağlar</cp:lastModifiedBy>
  <cp:revision>14</cp:revision>
  <dcterms:created xsi:type="dcterms:W3CDTF">2018-05-08T13:48:36Z</dcterms:created>
  <dcterms:modified xsi:type="dcterms:W3CDTF">2018-05-29T14:09:13Z</dcterms:modified>
</cp:coreProperties>
</file>