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9.03.2018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9.03.2018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VIII. </a:t>
            </a:r>
            <a:r>
              <a:rPr lang="tr-TR" sz="5400" dirty="0" smtClean="0"/>
              <a:t>Başvuru Sonucunda Verilebilecek Kararlar</a:t>
            </a:r>
            <a:endParaRPr lang="tr-TR" sz="5400" dirty="0"/>
          </a:p>
        </p:txBody>
      </p:sp>
      <p:sp>
        <p:nvSpPr>
          <p:cNvPr id="3" name="Alt Başlık 2"/>
          <p:cNvSpPr>
            <a:spLocks noGrp="1"/>
          </p:cNvSpPr>
          <p:nvPr>
            <p:ph type="subTitle" idx="1"/>
          </p:nvPr>
        </p:nvSpPr>
        <p:spPr/>
        <p:txBody>
          <a:bodyPr>
            <a:normAutofit/>
          </a:bodyPr>
          <a:lstStyle/>
          <a:p>
            <a:r>
              <a:rPr lang="tr-TR" dirty="0" smtClean="0"/>
              <a:t>Karar türleri – oylamalar – kararların şekli, imzalanması, yayımlanması ve tebliği – düşme kararı – pilot karar usulü </a:t>
            </a:r>
            <a:endParaRPr lang="tr-TR" dirty="0"/>
          </a:p>
        </p:txBody>
      </p:sp>
    </p:spTree>
    <p:extLst>
      <p:ext uri="{BB962C8B-B14F-4D97-AF65-F5344CB8AC3E}">
        <p14:creationId xmlns:p14="http://schemas.microsoft.com/office/powerpoint/2010/main" val="80763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İnceleme Sonucunda Verilebilecek Karar Türleri</a:t>
            </a:r>
            <a:endParaRPr lang="tr-TR" sz="4000" b="1" dirty="0"/>
          </a:p>
        </p:txBody>
      </p:sp>
      <p:sp>
        <p:nvSpPr>
          <p:cNvPr id="3" name="İçerik Yer Tutucusu 2"/>
          <p:cNvSpPr>
            <a:spLocks noGrp="1"/>
          </p:cNvSpPr>
          <p:nvPr>
            <p:ph idx="1"/>
          </p:nvPr>
        </p:nvSpPr>
        <p:spPr>
          <a:xfrm>
            <a:off x="1097280" y="1306286"/>
            <a:ext cx="10058400" cy="4562808"/>
          </a:xfrm>
        </p:spPr>
        <p:txBody>
          <a:bodyPr>
            <a:normAutofit/>
          </a:bodyPr>
          <a:lstStyle/>
          <a:p>
            <a:pPr marL="0" indent="0" algn="just">
              <a:spcBef>
                <a:spcPts val="600"/>
              </a:spcBef>
              <a:spcAft>
                <a:spcPts val="600"/>
              </a:spcAft>
              <a:buNone/>
            </a:pPr>
            <a:r>
              <a:rPr lang="tr-TR" sz="2600" b="1" dirty="0" smtClean="0">
                <a:solidFill>
                  <a:srgbClr val="FF6600"/>
                </a:solidFill>
              </a:rPr>
              <a:t> Bireysel Başvurunun Esasının İncelenmesi Sonucunda</a:t>
            </a:r>
            <a:r>
              <a:rPr lang="tr-TR" sz="2600" dirty="0" smtClean="0"/>
              <a:t> </a:t>
            </a:r>
          </a:p>
          <a:p>
            <a:pPr algn="just">
              <a:spcBef>
                <a:spcPts val="600"/>
              </a:spcBef>
              <a:spcAft>
                <a:spcPts val="600"/>
              </a:spcAft>
              <a:buFont typeface="Wingdings" panose="05000000000000000000" pitchFamily="2" charset="2"/>
              <a:buChar char="q"/>
            </a:pPr>
            <a:r>
              <a:rPr lang="tr-TR" sz="2400" dirty="0" smtClean="0"/>
              <a:t> Başvurucunun bir hakkının </a:t>
            </a:r>
            <a:r>
              <a:rPr lang="tr-TR" sz="2400" b="1" dirty="0"/>
              <a:t>ihlal edildiğine</a:t>
            </a:r>
            <a:r>
              <a:rPr lang="tr-TR" sz="2400" dirty="0"/>
              <a:t> ya da </a:t>
            </a:r>
            <a:r>
              <a:rPr lang="tr-TR" sz="2400" b="1" dirty="0"/>
              <a:t>edilmediğine </a:t>
            </a:r>
            <a:r>
              <a:rPr lang="tr-TR" sz="2400" dirty="0"/>
              <a:t>karar verilir. İhlal kararı verilmesi hâlinde ihlalin ve sonuçlarının ortadan kaldırılması için yapılması gerekenlere hükmedilir. </a:t>
            </a:r>
            <a:r>
              <a:rPr lang="tr-TR" sz="2400" dirty="0" smtClean="0"/>
              <a:t>Ancak;</a:t>
            </a:r>
          </a:p>
          <a:p>
            <a:pPr lvl="1" algn="just">
              <a:spcBef>
                <a:spcPts val="600"/>
              </a:spcBef>
              <a:spcAft>
                <a:spcPts val="600"/>
              </a:spcAft>
              <a:buFont typeface="Wingdings" panose="05000000000000000000" pitchFamily="2" charset="2"/>
              <a:buChar char="q"/>
            </a:pPr>
            <a:r>
              <a:rPr lang="tr-TR" dirty="0" smtClean="0"/>
              <a:t> </a:t>
            </a:r>
            <a:r>
              <a:rPr lang="tr-TR" dirty="0"/>
              <a:t>Y</a:t>
            </a:r>
            <a:r>
              <a:rPr lang="tr-TR" dirty="0" smtClean="0"/>
              <a:t>erindelik </a:t>
            </a:r>
            <a:r>
              <a:rPr lang="tr-TR" dirty="0"/>
              <a:t>denetimi yapılamaz, </a:t>
            </a:r>
            <a:endParaRPr lang="tr-TR" dirty="0" smtClean="0"/>
          </a:p>
          <a:p>
            <a:pPr lvl="1" algn="just">
              <a:spcBef>
                <a:spcPts val="600"/>
              </a:spcBef>
              <a:spcAft>
                <a:spcPts val="600"/>
              </a:spcAft>
              <a:buFont typeface="Wingdings" panose="05000000000000000000" pitchFamily="2" charset="2"/>
              <a:buChar char="q"/>
            </a:pPr>
            <a:r>
              <a:rPr lang="tr-TR" dirty="0"/>
              <a:t> </a:t>
            </a:r>
            <a:r>
              <a:rPr lang="tr-TR" dirty="0" smtClean="0"/>
              <a:t>idari </a:t>
            </a:r>
            <a:r>
              <a:rPr lang="tr-TR" dirty="0"/>
              <a:t>eylem ve işlem niteliğinde karar verilemez.</a:t>
            </a:r>
            <a:endParaRPr lang="tr-TR" sz="2400" dirty="0"/>
          </a:p>
          <a:p>
            <a:pPr algn="just">
              <a:spcBef>
                <a:spcPts val="600"/>
              </a:spcBef>
              <a:spcAft>
                <a:spcPts val="600"/>
              </a:spcAft>
              <a:buFont typeface="Wingdings" panose="05000000000000000000" pitchFamily="2" charset="2"/>
              <a:buChar char="q"/>
            </a:pPr>
            <a:r>
              <a:rPr lang="tr-TR" sz="2600" dirty="0" smtClean="0"/>
              <a:t> </a:t>
            </a:r>
            <a:r>
              <a:rPr lang="tr-TR" dirty="0"/>
              <a:t>Tespit edilen ihlal bir mahkeme kararından kaynaklanmışsa, ihlali ve sonuçlarını ortadan kaldırmak için </a:t>
            </a:r>
            <a:r>
              <a:rPr lang="tr-TR" dirty="0">
                <a:solidFill>
                  <a:srgbClr val="FF6600"/>
                </a:solidFill>
              </a:rPr>
              <a:t>yeniden yargılama</a:t>
            </a:r>
            <a:r>
              <a:rPr lang="tr-TR" dirty="0"/>
              <a:t> yapmak üzere dosya ilgili mahkemeye gönderilir. </a:t>
            </a:r>
            <a:endParaRPr lang="tr-TR" dirty="0" smtClean="0"/>
          </a:p>
          <a:p>
            <a:pPr algn="just">
              <a:spcBef>
                <a:spcPts val="600"/>
              </a:spcBef>
              <a:spcAft>
                <a:spcPts val="600"/>
              </a:spcAft>
              <a:buFont typeface="Wingdings" panose="05000000000000000000" pitchFamily="2" charset="2"/>
              <a:buChar char="q"/>
            </a:pPr>
            <a:r>
              <a:rPr lang="tr-TR" dirty="0" smtClean="0"/>
              <a:t> Yeniden </a:t>
            </a:r>
            <a:r>
              <a:rPr lang="tr-TR" dirty="0"/>
              <a:t>yargılama yapılmasında hukuki yarar bulunmayan hâllerde başvurucu lehine</a:t>
            </a:r>
            <a:r>
              <a:rPr lang="tr-TR" dirty="0">
                <a:solidFill>
                  <a:srgbClr val="FF6600"/>
                </a:solidFill>
              </a:rPr>
              <a:t> tazminata hükmedilebilir</a:t>
            </a:r>
            <a:r>
              <a:rPr lang="tr-TR" dirty="0"/>
              <a:t> veya </a:t>
            </a:r>
            <a:r>
              <a:rPr lang="tr-TR" dirty="0">
                <a:solidFill>
                  <a:srgbClr val="FF6600"/>
                </a:solidFill>
              </a:rPr>
              <a:t>genel mahkemelerde dava açılması </a:t>
            </a:r>
            <a:r>
              <a:rPr lang="tr-TR" dirty="0"/>
              <a:t>yolu gösterilebilir</a:t>
            </a:r>
            <a:r>
              <a:rPr lang="tr-TR" dirty="0" smtClean="0"/>
              <a:t>.</a:t>
            </a:r>
          </a:p>
          <a:p>
            <a:pPr marL="0" indent="0" algn="just">
              <a:spcBef>
                <a:spcPts val="600"/>
              </a:spcBef>
              <a:spcAft>
                <a:spcPts val="600"/>
              </a:spcAft>
              <a:buNone/>
            </a:pPr>
            <a:r>
              <a:rPr lang="tr-TR" sz="1800" b="1" i="1" dirty="0" smtClean="0"/>
              <a:t>(6216 sayılı Kanun, </a:t>
            </a:r>
            <a:r>
              <a:rPr lang="tr-TR" sz="1800" b="1" i="1" dirty="0"/>
              <a:t>m. </a:t>
            </a:r>
            <a:r>
              <a:rPr lang="tr-TR" sz="1800" b="1" i="1" dirty="0" smtClean="0"/>
              <a:t>50)</a:t>
            </a:r>
            <a:endParaRPr lang="tr-TR" sz="1800" b="1" i="1" dirty="0"/>
          </a:p>
          <a:p>
            <a:pPr algn="just">
              <a:spcBef>
                <a:spcPts val="600"/>
              </a:spcBef>
              <a:spcAft>
                <a:spcPts val="600"/>
              </a:spcAft>
              <a:buFont typeface="Wingdings" panose="05000000000000000000" pitchFamily="2" charset="2"/>
              <a:buChar char="q"/>
            </a:pPr>
            <a:endParaRPr lang="tr-TR" sz="2600" dirty="0" smtClean="0"/>
          </a:p>
        </p:txBody>
      </p:sp>
    </p:spTree>
    <p:extLst>
      <p:ext uri="{BB962C8B-B14F-4D97-AF65-F5344CB8AC3E}">
        <p14:creationId xmlns:p14="http://schemas.microsoft.com/office/powerpoint/2010/main" val="3850988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Bölüm ve Komisyonlarda Oylama ve Karar</a:t>
            </a:r>
            <a:endParaRPr lang="tr-TR" sz="4000" b="1" dirty="0"/>
          </a:p>
        </p:txBody>
      </p:sp>
      <p:sp>
        <p:nvSpPr>
          <p:cNvPr id="3" name="İçerik Yer Tutucusu 2"/>
          <p:cNvSpPr>
            <a:spLocks noGrp="1"/>
          </p:cNvSpPr>
          <p:nvPr>
            <p:ph idx="1"/>
          </p:nvPr>
        </p:nvSpPr>
        <p:spPr>
          <a:xfrm>
            <a:off x="1097280" y="1306286"/>
            <a:ext cx="10058400" cy="4562808"/>
          </a:xfrm>
        </p:spPr>
        <p:txBody>
          <a:bodyPr>
            <a:normAutofit fontScale="92500" lnSpcReduction="10000"/>
          </a:bodyPr>
          <a:lstStyle/>
          <a:p>
            <a:pPr marL="0" indent="0" algn="just">
              <a:spcBef>
                <a:spcPts val="600"/>
              </a:spcBef>
              <a:spcAft>
                <a:spcPts val="600"/>
              </a:spcAft>
              <a:buNone/>
            </a:pPr>
            <a:r>
              <a:rPr lang="tr-TR" sz="2600" b="1" dirty="0" smtClean="0">
                <a:solidFill>
                  <a:srgbClr val="FF6600"/>
                </a:solidFill>
              </a:rPr>
              <a:t> Bölüm ve Komisyonlar</a:t>
            </a:r>
            <a:endParaRPr lang="tr-TR" sz="2600" dirty="0" smtClean="0"/>
          </a:p>
          <a:p>
            <a:pPr algn="just">
              <a:spcBef>
                <a:spcPts val="600"/>
              </a:spcBef>
              <a:spcAft>
                <a:spcPts val="600"/>
              </a:spcAft>
              <a:buFont typeface="Wingdings" panose="05000000000000000000" pitchFamily="2" charset="2"/>
              <a:buChar char="q"/>
            </a:pPr>
            <a:r>
              <a:rPr lang="tr-TR" sz="2400" dirty="0" smtClean="0"/>
              <a:t> Kararlarını salt çoğunlukla alırlar.</a:t>
            </a:r>
          </a:p>
          <a:p>
            <a:pPr algn="just">
              <a:spcBef>
                <a:spcPts val="600"/>
              </a:spcBef>
              <a:spcAft>
                <a:spcPts val="600"/>
              </a:spcAft>
              <a:buFont typeface="Wingdings" panose="05000000000000000000" pitchFamily="2" charset="2"/>
              <a:buChar char="q"/>
            </a:pPr>
            <a:r>
              <a:rPr lang="tr-TR" sz="2400" dirty="0"/>
              <a:t> Komisyonlarca başvurunun kabul edilebilirliği ya da edilemezliği kararları oybirliği ile alınır. Oybirliği sağlanamayan durumlarda karar vermek üzere başvuru, Bölüme havale edilir</a:t>
            </a:r>
            <a:r>
              <a:rPr lang="tr-TR" sz="2400" dirty="0" smtClean="0"/>
              <a:t>.</a:t>
            </a:r>
          </a:p>
          <a:p>
            <a:pPr algn="just">
              <a:spcBef>
                <a:spcPts val="600"/>
              </a:spcBef>
              <a:spcAft>
                <a:spcPts val="600"/>
              </a:spcAft>
              <a:buFont typeface="Wingdings" panose="05000000000000000000" pitchFamily="2" charset="2"/>
              <a:buChar char="q"/>
            </a:pPr>
            <a:r>
              <a:rPr lang="tr-TR" sz="2400" dirty="0"/>
              <a:t>  Komisyonlar, Bölüm Başkanının uygun bulduğu konularda, raportörler tarafından hazırlanan karar taslaklarının toplantı yapmalarına gerek bulunmaksızın kıdemsiz üyeden başlanarak imzalanması suretiyle de karar alabilirler. Komisyon üyelerinden birisinin bu konunun toplantıda görüşülmesini talep etmesi hâlinde anılan usul uygulanmaz</a:t>
            </a:r>
            <a:r>
              <a:rPr lang="tr-TR" sz="2400" dirty="0" smtClean="0"/>
              <a:t>.</a:t>
            </a:r>
          </a:p>
          <a:p>
            <a:pPr algn="just">
              <a:spcBef>
                <a:spcPts val="600"/>
              </a:spcBef>
              <a:spcAft>
                <a:spcPts val="600"/>
              </a:spcAft>
              <a:buFont typeface="Wingdings" panose="05000000000000000000" pitchFamily="2" charset="2"/>
              <a:buChar char="q"/>
            </a:pPr>
            <a:r>
              <a:rPr lang="tr-TR" sz="2400" dirty="0"/>
              <a:t> Bölüm veya Komisyonlarca uygun görülmesi ve işin niteliğinin izin vermesi hâlinde elektronik oylama yapılması mümkündür. Açık oylama yapıldığı durumlarda oylamaya kıdemsiz üyeden başlanır</a:t>
            </a:r>
            <a:r>
              <a:rPr lang="tr-TR" sz="2400" dirty="0" smtClean="0"/>
              <a:t>.</a:t>
            </a:r>
          </a:p>
          <a:p>
            <a:pPr>
              <a:spcBef>
                <a:spcPts val="0"/>
              </a:spcBef>
              <a:spcAft>
                <a:spcPts val="0"/>
              </a:spcAft>
            </a:pPr>
            <a:r>
              <a:rPr lang="tr-TR" dirty="0"/>
              <a:t> </a:t>
            </a:r>
            <a:r>
              <a:rPr lang="tr-TR" b="1" i="1" dirty="0"/>
              <a:t>(Anayasa Mahkemesi İçtüzüğü, m. </a:t>
            </a:r>
            <a:r>
              <a:rPr lang="tr-TR" b="1" i="1" dirty="0" smtClean="0"/>
              <a:t>72)</a:t>
            </a:r>
            <a:endParaRPr lang="tr-TR" b="1" i="1" dirty="0"/>
          </a:p>
        </p:txBody>
      </p:sp>
    </p:spTree>
    <p:extLst>
      <p:ext uri="{BB962C8B-B14F-4D97-AF65-F5344CB8AC3E}">
        <p14:creationId xmlns:p14="http://schemas.microsoft.com/office/powerpoint/2010/main" val="2051583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Komisyon Kararlarının Şekli</a:t>
            </a:r>
            <a:endParaRPr lang="tr-TR" sz="4000" b="1" dirty="0"/>
          </a:p>
        </p:txBody>
      </p:sp>
      <p:sp>
        <p:nvSpPr>
          <p:cNvPr id="3" name="İçerik Yer Tutucusu 2"/>
          <p:cNvSpPr>
            <a:spLocks noGrp="1"/>
          </p:cNvSpPr>
          <p:nvPr>
            <p:ph idx="1"/>
          </p:nvPr>
        </p:nvSpPr>
        <p:spPr>
          <a:xfrm>
            <a:off x="1097280" y="1428206"/>
            <a:ext cx="10058400" cy="4440888"/>
          </a:xfrm>
        </p:spPr>
        <p:txBody>
          <a:bodyPr>
            <a:normAutofit fontScale="85000" lnSpcReduction="20000"/>
          </a:bodyPr>
          <a:lstStyle/>
          <a:p>
            <a:pPr marL="0" indent="0" algn="just">
              <a:spcBef>
                <a:spcPts val="600"/>
              </a:spcBef>
              <a:spcAft>
                <a:spcPts val="600"/>
              </a:spcAft>
              <a:buNone/>
            </a:pPr>
            <a:r>
              <a:rPr lang="tr-TR" sz="2600" b="1" dirty="0" smtClean="0">
                <a:solidFill>
                  <a:srgbClr val="FF6600"/>
                </a:solidFill>
              </a:rPr>
              <a:t>Komisyon Kararlarında şu bilgiler yer alır:</a:t>
            </a:r>
            <a:endParaRPr lang="tr-TR" sz="2600" dirty="0" smtClean="0"/>
          </a:p>
          <a:p>
            <a:pPr algn="just">
              <a:spcBef>
                <a:spcPts val="0"/>
              </a:spcBef>
              <a:spcAft>
                <a:spcPts val="0"/>
              </a:spcAft>
              <a:buFont typeface="Wingdings" panose="05000000000000000000" pitchFamily="2" charset="2"/>
              <a:buChar char="q"/>
            </a:pPr>
            <a:r>
              <a:rPr lang="tr-TR" sz="2400" dirty="0" smtClean="0"/>
              <a:t> </a:t>
            </a:r>
            <a:r>
              <a:rPr lang="tr-TR" sz="2400" b="1" dirty="0" smtClean="0"/>
              <a:t>Sayfa </a:t>
            </a:r>
            <a:r>
              <a:rPr lang="tr-TR" sz="2400" b="1" dirty="0"/>
              <a:t>üst bilgisi </a:t>
            </a:r>
            <a:r>
              <a:rPr lang="tr-TR" sz="2400" b="1" dirty="0" smtClean="0"/>
              <a:t>olarak;</a:t>
            </a:r>
          </a:p>
          <a:p>
            <a:pPr lvl="1" algn="just">
              <a:spcBef>
                <a:spcPts val="0"/>
              </a:spcBef>
              <a:spcAft>
                <a:spcPts val="0"/>
              </a:spcAft>
              <a:buFont typeface="Wingdings" panose="05000000000000000000" pitchFamily="2" charset="2"/>
              <a:buChar char="q"/>
            </a:pPr>
            <a:r>
              <a:rPr lang="tr-TR" sz="2200" dirty="0" smtClean="0"/>
              <a:t> </a:t>
            </a:r>
            <a:r>
              <a:rPr lang="tr-TR" sz="2200" dirty="0"/>
              <a:t>Mahkemenin amblemi</a:t>
            </a:r>
            <a:r>
              <a:rPr lang="tr-TR" sz="2200" dirty="0" smtClean="0"/>
              <a:t>,</a:t>
            </a:r>
          </a:p>
          <a:p>
            <a:pPr lvl="1" algn="just">
              <a:spcBef>
                <a:spcPts val="0"/>
              </a:spcBef>
              <a:spcAft>
                <a:spcPts val="0"/>
              </a:spcAft>
              <a:buFont typeface="Wingdings" panose="05000000000000000000" pitchFamily="2" charset="2"/>
              <a:buChar char="q"/>
            </a:pPr>
            <a:r>
              <a:rPr lang="tr-TR" sz="2400" dirty="0" smtClean="0"/>
              <a:t> “Anayasa </a:t>
            </a:r>
            <a:r>
              <a:rPr lang="tr-TR" sz="2400" dirty="0"/>
              <a:t>Mahkemesi” </a:t>
            </a:r>
            <a:r>
              <a:rPr lang="tr-TR" sz="2400" dirty="0" smtClean="0"/>
              <a:t>ibaresi,</a:t>
            </a:r>
          </a:p>
          <a:p>
            <a:pPr lvl="1" algn="just">
              <a:spcBef>
                <a:spcPts val="0"/>
              </a:spcBef>
              <a:spcAft>
                <a:spcPts val="0"/>
              </a:spcAft>
              <a:buFont typeface="Wingdings" panose="05000000000000000000" pitchFamily="2" charset="2"/>
              <a:buChar char="q"/>
            </a:pPr>
            <a:r>
              <a:rPr lang="tr-TR" sz="2400" dirty="0" smtClean="0"/>
              <a:t> Kararı </a:t>
            </a:r>
            <a:r>
              <a:rPr lang="tr-TR" sz="2400" dirty="0"/>
              <a:t>veren Bölümün ilgili Komisyonu,</a:t>
            </a:r>
          </a:p>
          <a:p>
            <a:pPr algn="just">
              <a:spcBef>
                <a:spcPts val="0"/>
              </a:spcBef>
              <a:spcAft>
                <a:spcPts val="0"/>
              </a:spcAft>
              <a:buFont typeface="Wingdings" panose="05000000000000000000" pitchFamily="2" charset="2"/>
              <a:buChar char="q"/>
            </a:pPr>
            <a:r>
              <a:rPr lang="tr-TR" sz="2400" dirty="0"/>
              <a:t> </a:t>
            </a:r>
            <a:r>
              <a:rPr lang="tr-TR" sz="2400" b="1" dirty="0" smtClean="0"/>
              <a:t>Karar metninde;</a:t>
            </a:r>
          </a:p>
          <a:p>
            <a:pPr lvl="1" algn="just">
              <a:spcBef>
                <a:spcPts val="0"/>
              </a:spcBef>
              <a:spcAft>
                <a:spcPts val="0"/>
              </a:spcAft>
              <a:buFont typeface="Wingdings" panose="05000000000000000000" pitchFamily="2" charset="2"/>
              <a:buChar char="q"/>
            </a:pPr>
            <a:r>
              <a:rPr lang="tr-TR" sz="2200" dirty="0" smtClean="0"/>
              <a:t> Başvuru numarası,</a:t>
            </a:r>
          </a:p>
          <a:p>
            <a:pPr lvl="1" algn="just">
              <a:spcBef>
                <a:spcPts val="0"/>
              </a:spcBef>
              <a:spcAft>
                <a:spcPts val="0"/>
              </a:spcAft>
              <a:buFont typeface="Wingdings" panose="05000000000000000000" pitchFamily="2" charset="2"/>
              <a:buChar char="q"/>
            </a:pPr>
            <a:r>
              <a:rPr lang="tr-TR" sz="2400" dirty="0" smtClean="0"/>
              <a:t> Karar </a:t>
            </a:r>
            <a:r>
              <a:rPr lang="tr-TR" sz="2400" dirty="0"/>
              <a:t>tarihi, </a:t>
            </a:r>
            <a:endParaRPr lang="tr-TR" sz="2400" dirty="0" smtClean="0"/>
          </a:p>
          <a:p>
            <a:pPr lvl="1" algn="just">
              <a:spcBef>
                <a:spcPts val="0"/>
              </a:spcBef>
              <a:spcAft>
                <a:spcPts val="0"/>
              </a:spcAft>
              <a:buFont typeface="Wingdings" panose="05000000000000000000" pitchFamily="2" charset="2"/>
              <a:buChar char="q"/>
            </a:pPr>
            <a:r>
              <a:rPr lang="tr-TR" sz="2400" dirty="0" smtClean="0"/>
              <a:t> Komisyon </a:t>
            </a:r>
            <a:r>
              <a:rPr lang="tr-TR" sz="2400" dirty="0"/>
              <a:t>Başkanı ve üyeler ile raportörün </a:t>
            </a:r>
            <a:r>
              <a:rPr lang="tr-TR" sz="2400" dirty="0" smtClean="0"/>
              <a:t>adları,</a:t>
            </a:r>
          </a:p>
          <a:p>
            <a:pPr lvl="1" algn="just">
              <a:spcBef>
                <a:spcPts val="0"/>
              </a:spcBef>
              <a:spcAft>
                <a:spcPts val="0"/>
              </a:spcAft>
              <a:buFont typeface="Wingdings" panose="05000000000000000000" pitchFamily="2" charset="2"/>
              <a:buChar char="q"/>
            </a:pPr>
            <a:r>
              <a:rPr lang="tr-TR" sz="2400" dirty="0"/>
              <a:t> </a:t>
            </a:r>
            <a:r>
              <a:rPr lang="tr-TR" sz="2400" dirty="0" smtClean="0"/>
              <a:t>Tarafların </a:t>
            </a:r>
            <a:r>
              <a:rPr lang="tr-TR" sz="2400" dirty="0"/>
              <a:t>ve varsa temsilcilerinin </a:t>
            </a:r>
            <a:r>
              <a:rPr lang="tr-TR" sz="2400" dirty="0" smtClean="0"/>
              <a:t>adları,</a:t>
            </a:r>
          </a:p>
          <a:p>
            <a:pPr lvl="1" algn="just">
              <a:spcBef>
                <a:spcPts val="0"/>
              </a:spcBef>
              <a:spcAft>
                <a:spcPts val="0"/>
              </a:spcAft>
              <a:buFont typeface="Wingdings" panose="05000000000000000000" pitchFamily="2" charset="2"/>
              <a:buChar char="q"/>
            </a:pPr>
            <a:r>
              <a:rPr lang="tr-TR" sz="2400" dirty="0"/>
              <a:t> </a:t>
            </a:r>
            <a:r>
              <a:rPr lang="tr-TR" sz="2400" dirty="0" smtClean="0"/>
              <a:t>Mahkeme </a:t>
            </a:r>
            <a:r>
              <a:rPr lang="tr-TR" sz="2400" dirty="0"/>
              <a:t>önünde izlenen usulün </a:t>
            </a:r>
            <a:r>
              <a:rPr lang="tr-TR" sz="2400" dirty="0" smtClean="0"/>
              <a:t>anlatımı,</a:t>
            </a:r>
          </a:p>
          <a:p>
            <a:pPr lvl="1" algn="just">
              <a:spcBef>
                <a:spcPts val="0"/>
              </a:spcBef>
              <a:spcAft>
                <a:spcPts val="0"/>
              </a:spcAft>
              <a:buFont typeface="Wingdings" panose="05000000000000000000" pitchFamily="2" charset="2"/>
              <a:buChar char="q"/>
            </a:pPr>
            <a:r>
              <a:rPr lang="tr-TR" sz="2400" dirty="0"/>
              <a:t> </a:t>
            </a:r>
            <a:r>
              <a:rPr lang="tr-TR" sz="2400" dirty="0" smtClean="0"/>
              <a:t>Davaya </a:t>
            </a:r>
            <a:r>
              <a:rPr lang="tr-TR" sz="2400" dirty="0"/>
              <a:t>konu </a:t>
            </a:r>
            <a:r>
              <a:rPr lang="tr-TR" sz="2400" dirty="0" smtClean="0"/>
              <a:t>olgular,</a:t>
            </a:r>
          </a:p>
          <a:p>
            <a:pPr lvl="1" algn="just">
              <a:spcBef>
                <a:spcPts val="0"/>
              </a:spcBef>
              <a:spcAft>
                <a:spcPts val="0"/>
              </a:spcAft>
              <a:buFont typeface="Wingdings" panose="05000000000000000000" pitchFamily="2" charset="2"/>
              <a:buChar char="q"/>
            </a:pPr>
            <a:r>
              <a:rPr lang="tr-TR" sz="2400" dirty="0"/>
              <a:t> </a:t>
            </a:r>
            <a:r>
              <a:rPr lang="tr-TR" sz="2400" dirty="0" smtClean="0"/>
              <a:t>Tarafların </a:t>
            </a:r>
            <a:r>
              <a:rPr lang="tr-TR" sz="2400" dirty="0"/>
              <a:t>iddia ve savunmalarının </a:t>
            </a:r>
            <a:r>
              <a:rPr lang="tr-TR" sz="2400" dirty="0" smtClean="0"/>
              <a:t>özeti,</a:t>
            </a:r>
          </a:p>
          <a:p>
            <a:pPr lvl="1" algn="just">
              <a:spcBef>
                <a:spcPts val="0"/>
              </a:spcBef>
              <a:spcAft>
                <a:spcPts val="0"/>
              </a:spcAft>
              <a:buFont typeface="Wingdings" panose="05000000000000000000" pitchFamily="2" charset="2"/>
              <a:buChar char="q"/>
            </a:pPr>
            <a:r>
              <a:rPr lang="tr-TR" sz="2400" dirty="0"/>
              <a:t> </a:t>
            </a:r>
            <a:r>
              <a:rPr lang="tr-TR" sz="2400" dirty="0" smtClean="0"/>
              <a:t>Kararın gerekçesi, </a:t>
            </a:r>
          </a:p>
          <a:p>
            <a:pPr lvl="1" algn="just">
              <a:spcBef>
                <a:spcPts val="0"/>
              </a:spcBef>
              <a:spcAft>
                <a:spcPts val="0"/>
              </a:spcAft>
              <a:buFont typeface="Wingdings" panose="05000000000000000000" pitchFamily="2" charset="2"/>
              <a:buChar char="q"/>
            </a:pPr>
            <a:r>
              <a:rPr lang="tr-TR" sz="2400" dirty="0" smtClean="0"/>
              <a:t>Hüküm fıkrası, </a:t>
            </a:r>
          </a:p>
          <a:p>
            <a:pPr lvl="1" algn="just">
              <a:spcBef>
                <a:spcPts val="0"/>
              </a:spcBef>
              <a:spcAft>
                <a:spcPts val="0"/>
              </a:spcAft>
              <a:buFont typeface="Wingdings" panose="05000000000000000000" pitchFamily="2" charset="2"/>
              <a:buChar char="q"/>
            </a:pPr>
            <a:r>
              <a:rPr lang="tr-TR" sz="2400" dirty="0" smtClean="0"/>
              <a:t>Yargılama </a:t>
            </a:r>
            <a:r>
              <a:rPr lang="tr-TR" sz="2400" dirty="0"/>
              <a:t>masrafları.</a:t>
            </a:r>
          </a:p>
          <a:p>
            <a:pPr algn="just">
              <a:spcBef>
                <a:spcPts val="0"/>
              </a:spcBef>
              <a:spcAft>
                <a:spcPts val="0"/>
              </a:spcAft>
              <a:buFont typeface="Wingdings" panose="05000000000000000000" pitchFamily="2" charset="2"/>
              <a:buChar char="q"/>
            </a:pPr>
            <a:r>
              <a:rPr lang="tr-TR" sz="2400" dirty="0" smtClean="0"/>
              <a:t> </a:t>
            </a:r>
            <a:r>
              <a:rPr lang="tr-TR" sz="2400" b="1" dirty="0"/>
              <a:t>Kararlara sayfa ve paragraf numaraları eklenir</a:t>
            </a:r>
            <a:r>
              <a:rPr lang="tr-TR" sz="2400" b="1" dirty="0" smtClean="0"/>
              <a:t>.</a:t>
            </a:r>
          </a:p>
          <a:p>
            <a:pPr marL="0" indent="0" algn="just">
              <a:spcBef>
                <a:spcPts val="0"/>
              </a:spcBef>
              <a:spcAft>
                <a:spcPts val="0"/>
              </a:spcAft>
              <a:buNone/>
            </a:pPr>
            <a:endParaRPr lang="tr-TR" sz="2400" b="1" dirty="0" smtClean="0"/>
          </a:p>
          <a:p>
            <a:pPr marL="0" indent="0" algn="just">
              <a:spcBef>
                <a:spcPts val="0"/>
              </a:spcBef>
              <a:spcAft>
                <a:spcPts val="0"/>
              </a:spcAft>
              <a:buNone/>
            </a:pPr>
            <a:r>
              <a:rPr lang="tr-TR" dirty="0" smtClean="0"/>
              <a:t> </a:t>
            </a:r>
            <a:r>
              <a:rPr lang="tr-TR" b="1" i="1" dirty="0"/>
              <a:t>(Anayasa Mahkemesi İçtüzüğü, m. </a:t>
            </a:r>
            <a:r>
              <a:rPr lang="tr-TR" b="1" i="1" dirty="0" smtClean="0"/>
              <a:t>77)</a:t>
            </a:r>
            <a:endParaRPr lang="tr-TR" b="1" i="1" dirty="0"/>
          </a:p>
        </p:txBody>
      </p:sp>
    </p:spTree>
    <p:extLst>
      <p:ext uri="{BB962C8B-B14F-4D97-AF65-F5344CB8AC3E}">
        <p14:creationId xmlns:p14="http://schemas.microsoft.com/office/powerpoint/2010/main" val="4060106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Bölüm Kararlarının Şekli</a:t>
            </a:r>
            <a:endParaRPr lang="tr-TR" sz="4000" b="1" dirty="0"/>
          </a:p>
        </p:txBody>
      </p:sp>
      <p:sp>
        <p:nvSpPr>
          <p:cNvPr id="3" name="İçerik Yer Tutucusu 2"/>
          <p:cNvSpPr>
            <a:spLocks noGrp="1"/>
          </p:cNvSpPr>
          <p:nvPr>
            <p:ph idx="1"/>
          </p:nvPr>
        </p:nvSpPr>
        <p:spPr>
          <a:xfrm>
            <a:off x="1097280" y="1428206"/>
            <a:ext cx="10058400" cy="4440888"/>
          </a:xfrm>
        </p:spPr>
        <p:txBody>
          <a:bodyPr>
            <a:normAutofit fontScale="77500" lnSpcReduction="20000"/>
          </a:bodyPr>
          <a:lstStyle/>
          <a:p>
            <a:pPr marL="0" indent="0" algn="just">
              <a:spcBef>
                <a:spcPts val="600"/>
              </a:spcBef>
              <a:spcAft>
                <a:spcPts val="600"/>
              </a:spcAft>
              <a:buNone/>
            </a:pPr>
            <a:r>
              <a:rPr lang="tr-TR" sz="2600" b="1" dirty="0" smtClean="0">
                <a:solidFill>
                  <a:srgbClr val="FF6600"/>
                </a:solidFill>
              </a:rPr>
              <a:t>Bölüm Kararlarında şu bilgiler yer alır:</a:t>
            </a:r>
            <a:endParaRPr lang="tr-TR" sz="2600" dirty="0" smtClean="0"/>
          </a:p>
          <a:p>
            <a:pPr algn="just">
              <a:spcBef>
                <a:spcPts val="0"/>
              </a:spcBef>
              <a:spcAft>
                <a:spcPts val="0"/>
              </a:spcAft>
              <a:buFont typeface="Wingdings" panose="05000000000000000000" pitchFamily="2" charset="2"/>
              <a:buChar char="q"/>
            </a:pPr>
            <a:r>
              <a:rPr lang="tr-TR" sz="2400" dirty="0" smtClean="0"/>
              <a:t> </a:t>
            </a:r>
            <a:r>
              <a:rPr lang="tr-TR" sz="2400" b="1" dirty="0"/>
              <a:t>Kararın ilk sayfasında;</a:t>
            </a:r>
            <a:endParaRPr lang="tr-TR" sz="2400" b="1" dirty="0" smtClean="0"/>
          </a:p>
          <a:p>
            <a:pPr lvl="1" algn="just">
              <a:spcBef>
                <a:spcPts val="0"/>
              </a:spcBef>
              <a:spcAft>
                <a:spcPts val="0"/>
              </a:spcAft>
              <a:buFont typeface="Wingdings" panose="05000000000000000000" pitchFamily="2" charset="2"/>
              <a:buChar char="q"/>
            </a:pPr>
            <a:r>
              <a:rPr lang="tr-TR" sz="2200" dirty="0" smtClean="0"/>
              <a:t> </a:t>
            </a:r>
            <a:r>
              <a:rPr lang="tr-TR" sz="2200" dirty="0"/>
              <a:t>Mahkemenin amblemi</a:t>
            </a:r>
            <a:r>
              <a:rPr lang="tr-TR" sz="2200" dirty="0" smtClean="0"/>
              <a:t>,</a:t>
            </a:r>
          </a:p>
          <a:p>
            <a:pPr lvl="1" algn="just">
              <a:spcBef>
                <a:spcPts val="0"/>
              </a:spcBef>
              <a:spcAft>
                <a:spcPts val="0"/>
              </a:spcAft>
              <a:buFont typeface="Wingdings" panose="05000000000000000000" pitchFamily="2" charset="2"/>
              <a:buChar char="q"/>
            </a:pPr>
            <a:r>
              <a:rPr lang="tr-TR" sz="2400" dirty="0" smtClean="0"/>
              <a:t> “Anayasa </a:t>
            </a:r>
            <a:r>
              <a:rPr lang="tr-TR" sz="2400" dirty="0"/>
              <a:t>Mahkemesi” </a:t>
            </a:r>
            <a:r>
              <a:rPr lang="tr-TR" sz="2400" dirty="0" smtClean="0"/>
              <a:t>ibaresi,</a:t>
            </a:r>
          </a:p>
          <a:p>
            <a:pPr lvl="1" algn="just">
              <a:spcBef>
                <a:spcPts val="0"/>
              </a:spcBef>
              <a:spcAft>
                <a:spcPts val="0"/>
              </a:spcAft>
              <a:buFont typeface="Wingdings" panose="05000000000000000000" pitchFamily="2" charset="2"/>
              <a:buChar char="q"/>
            </a:pPr>
            <a:r>
              <a:rPr lang="tr-TR" sz="2400" dirty="0" smtClean="0"/>
              <a:t> Kararı veren Bölüm</a:t>
            </a:r>
          </a:p>
          <a:p>
            <a:pPr lvl="1" algn="just">
              <a:spcBef>
                <a:spcPts val="0"/>
              </a:spcBef>
              <a:spcAft>
                <a:spcPts val="0"/>
              </a:spcAft>
              <a:buFont typeface="Wingdings" panose="05000000000000000000" pitchFamily="2" charset="2"/>
              <a:buChar char="q"/>
            </a:pPr>
            <a:r>
              <a:rPr lang="tr-TR" sz="2400" dirty="0" smtClean="0"/>
              <a:t> Başvuru Numarası</a:t>
            </a:r>
          </a:p>
          <a:p>
            <a:pPr lvl="1" algn="just">
              <a:spcBef>
                <a:spcPts val="0"/>
              </a:spcBef>
              <a:spcAft>
                <a:spcPts val="0"/>
              </a:spcAft>
              <a:buFont typeface="Wingdings" panose="05000000000000000000" pitchFamily="2" charset="2"/>
              <a:buChar char="q"/>
            </a:pPr>
            <a:r>
              <a:rPr lang="tr-TR" sz="2400" dirty="0" smtClean="0"/>
              <a:t> Karar Tarihi</a:t>
            </a:r>
            <a:endParaRPr lang="tr-TR" sz="2400" dirty="0"/>
          </a:p>
          <a:p>
            <a:pPr algn="just">
              <a:spcBef>
                <a:spcPts val="0"/>
              </a:spcBef>
              <a:spcAft>
                <a:spcPts val="0"/>
              </a:spcAft>
              <a:buFont typeface="Wingdings" panose="05000000000000000000" pitchFamily="2" charset="2"/>
              <a:buChar char="q"/>
            </a:pPr>
            <a:r>
              <a:rPr lang="tr-TR" sz="2400" dirty="0"/>
              <a:t> </a:t>
            </a:r>
            <a:r>
              <a:rPr lang="tr-TR" sz="2400" b="1" dirty="0" smtClean="0"/>
              <a:t>Diğer Sayfalarında;</a:t>
            </a:r>
          </a:p>
          <a:p>
            <a:pPr lvl="1" algn="just">
              <a:spcBef>
                <a:spcPts val="0"/>
              </a:spcBef>
              <a:spcAft>
                <a:spcPts val="0"/>
              </a:spcAft>
              <a:buFont typeface="Wingdings" panose="05000000000000000000" pitchFamily="2" charset="2"/>
              <a:buChar char="q"/>
            </a:pPr>
            <a:r>
              <a:rPr lang="tr-TR" sz="2200" dirty="0" smtClean="0"/>
              <a:t> Başvuru numarası,</a:t>
            </a:r>
          </a:p>
          <a:p>
            <a:pPr lvl="1" algn="just">
              <a:spcBef>
                <a:spcPts val="0"/>
              </a:spcBef>
              <a:spcAft>
                <a:spcPts val="0"/>
              </a:spcAft>
              <a:buFont typeface="Wingdings" panose="05000000000000000000" pitchFamily="2" charset="2"/>
              <a:buChar char="q"/>
            </a:pPr>
            <a:r>
              <a:rPr lang="tr-TR" sz="2400" dirty="0" smtClean="0"/>
              <a:t> Karar </a:t>
            </a:r>
            <a:r>
              <a:rPr lang="tr-TR" sz="2400" dirty="0"/>
              <a:t>tarihi, </a:t>
            </a:r>
            <a:endParaRPr lang="tr-TR" sz="2400" dirty="0" smtClean="0"/>
          </a:p>
          <a:p>
            <a:pPr lvl="1" algn="just">
              <a:spcBef>
                <a:spcPts val="0"/>
              </a:spcBef>
              <a:spcAft>
                <a:spcPts val="0"/>
              </a:spcAft>
              <a:buFont typeface="Wingdings" panose="05000000000000000000" pitchFamily="2" charset="2"/>
              <a:buChar char="q"/>
            </a:pPr>
            <a:r>
              <a:rPr lang="tr-TR" sz="2400" dirty="0" smtClean="0"/>
              <a:t> Bölüm </a:t>
            </a:r>
            <a:r>
              <a:rPr lang="tr-TR" sz="2400" dirty="0"/>
              <a:t>Başkanı ve üyeler ile raportörün </a:t>
            </a:r>
            <a:r>
              <a:rPr lang="tr-TR" sz="2400" dirty="0" smtClean="0"/>
              <a:t>adları,</a:t>
            </a:r>
          </a:p>
          <a:p>
            <a:pPr lvl="1" algn="just">
              <a:spcBef>
                <a:spcPts val="0"/>
              </a:spcBef>
              <a:spcAft>
                <a:spcPts val="0"/>
              </a:spcAft>
              <a:buFont typeface="Wingdings" panose="05000000000000000000" pitchFamily="2" charset="2"/>
              <a:buChar char="q"/>
            </a:pPr>
            <a:r>
              <a:rPr lang="tr-TR" sz="2400" dirty="0"/>
              <a:t> </a:t>
            </a:r>
            <a:r>
              <a:rPr lang="tr-TR" sz="2400" dirty="0" smtClean="0"/>
              <a:t>Tarafların </a:t>
            </a:r>
            <a:r>
              <a:rPr lang="tr-TR" sz="2400" dirty="0"/>
              <a:t>ve varsa temsilcilerinin </a:t>
            </a:r>
            <a:r>
              <a:rPr lang="tr-TR" sz="2400" dirty="0" smtClean="0"/>
              <a:t>adları,</a:t>
            </a:r>
          </a:p>
          <a:p>
            <a:pPr lvl="1" algn="just">
              <a:spcBef>
                <a:spcPts val="0"/>
              </a:spcBef>
              <a:spcAft>
                <a:spcPts val="0"/>
              </a:spcAft>
              <a:buFont typeface="Wingdings" panose="05000000000000000000" pitchFamily="2" charset="2"/>
              <a:buChar char="q"/>
            </a:pPr>
            <a:r>
              <a:rPr lang="tr-TR" sz="2400" dirty="0"/>
              <a:t> </a:t>
            </a:r>
            <a:r>
              <a:rPr lang="tr-TR" sz="2400" dirty="0" smtClean="0"/>
              <a:t>Mahkeme </a:t>
            </a:r>
            <a:r>
              <a:rPr lang="tr-TR" sz="2400" dirty="0"/>
              <a:t>önünde izlenen usulün </a:t>
            </a:r>
            <a:r>
              <a:rPr lang="tr-TR" sz="2400" dirty="0" smtClean="0"/>
              <a:t>anlatımı,</a:t>
            </a:r>
          </a:p>
          <a:p>
            <a:pPr lvl="1" algn="just">
              <a:spcBef>
                <a:spcPts val="0"/>
              </a:spcBef>
              <a:spcAft>
                <a:spcPts val="0"/>
              </a:spcAft>
              <a:buFont typeface="Wingdings" panose="05000000000000000000" pitchFamily="2" charset="2"/>
              <a:buChar char="q"/>
            </a:pPr>
            <a:r>
              <a:rPr lang="tr-TR" sz="2400" dirty="0"/>
              <a:t> </a:t>
            </a:r>
            <a:r>
              <a:rPr lang="tr-TR" sz="2400" dirty="0" smtClean="0"/>
              <a:t>Davaya </a:t>
            </a:r>
            <a:r>
              <a:rPr lang="tr-TR" sz="2400" dirty="0"/>
              <a:t>konu </a:t>
            </a:r>
            <a:r>
              <a:rPr lang="tr-TR" sz="2400" dirty="0" smtClean="0"/>
              <a:t>olgular,</a:t>
            </a:r>
          </a:p>
          <a:p>
            <a:pPr lvl="1" algn="just">
              <a:spcBef>
                <a:spcPts val="0"/>
              </a:spcBef>
              <a:spcAft>
                <a:spcPts val="0"/>
              </a:spcAft>
              <a:buFont typeface="Wingdings" panose="05000000000000000000" pitchFamily="2" charset="2"/>
              <a:buChar char="q"/>
            </a:pPr>
            <a:r>
              <a:rPr lang="tr-TR" sz="2400" dirty="0"/>
              <a:t> </a:t>
            </a:r>
            <a:r>
              <a:rPr lang="tr-TR" sz="2400" dirty="0" smtClean="0"/>
              <a:t>Tarafların </a:t>
            </a:r>
            <a:r>
              <a:rPr lang="tr-TR" sz="2400" dirty="0"/>
              <a:t>iddia ve savunmalarının </a:t>
            </a:r>
            <a:r>
              <a:rPr lang="tr-TR" sz="2400" dirty="0" smtClean="0"/>
              <a:t>özeti,</a:t>
            </a:r>
          </a:p>
          <a:p>
            <a:pPr lvl="1" algn="just">
              <a:spcBef>
                <a:spcPts val="0"/>
              </a:spcBef>
              <a:spcAft>
                <a:spcPts val="0"/>
              </a:spcAft>
              <a:buFont typeface="Wingdings" panose="05000000000000000000" pitchFamily="2" charset="2"/>
              <a:buChar char="q"/>
            </a:pPr>
            <a:r>
              <a:rPr lang="tr-TR" sz="2400" dirty="0"/>
              <a:t> </a:t>
            </a:r>
            <a:r>
              <a:rPr lang="tr-TR" sz="2400" dirty="0" smtClean="0"/>
              <a:t>Kararın gerekçesi, </a:t>
            </a:r>
          </a:p>
          <a:p>
            <a:pPr lvl="1" algn="just">
              <a:spcBef>
                <a:spcPts val="0"/>
              </a:spcBef>
              <a:spcAft>
                <a:spcPts val="0"/>
              </a:spcAft>
              <a:buFont typeface="Wingdings" panose="05000000000000000000" pitchFamily="2" charset="2"/>
              <a:buChar char="q"/>
            </a:pPr>
            <a:r>
              <a:rPr lang="tr-TR" sz="2400" dirty="0" smtClean="0"/>
              <a:t>Hüküm fıkrası, </a:t>
            </a:r>
          </a:p>
          <a:p>
            <a:pPr lvl="1" algn="just">
              <a:spcBef>
                <a:spcPts val="0"/>
              </a:spcBef>
              <a:spcAft>
                <a:spcPts val="0"/>
              </a:spcAft>
              <a:buFont typeface="Wingdings" panose="05000000000000000000" pitchFamily="2" charset="2"/>
              <a:buChar char="q"/>
            </a:pPr>
            <a:r>
              <a:rPr lang="tr-TR" sz="2400" dirty="0" smtClean="0"/>
              <a:t>Yargılama </a:t>
            </a:r>
            <a:r>
              <a:rPr lang="tr-TR" sz="2400" dirty="0"/>
              <a:t>masrafları.</a:t>
            </a:r>
          </a:p>
          <a:p>
            <a:pPr>
              <a:spcBef>
                <a:spcPts val="0"/>
              </a:spcBef>
              <a:spcAft>
                <a:spcPts val="0"/>
              </a:spcAft>
              <a:buFont typeface="Wingdings" panose="05000000000000000000" pitchFamily="2" charset="2"/>
              <a:buChar char="q"/>
            </a:pPr>
            <a:r>
              <a:rPr lang="tr-TR" sz="2600" b="1" dirty="0" smtClean="0"/>
              <a:t> </a:t>
            </a:r>
            <a:r>
              <a:rPr lang="tr-TR" sz="2300" b="1" dirty="0"/>
              <a:t>Heyete katılan üyelerin birlikte veya ayrı ayrı varsa karşı oy yazısı veya farklı ya da ek gerekçesini karara ekleme hakkı </a:t>
            </a:r>
            <a:r>
              <a:rPr lang="tr-TR" sz="2300" b="1" dirty="0" smtClean="0"/>
              <a:t>vardır</a:t>
            </a:r>
            <a:endParaRPr lang="tr-TR" sz="2600" b="1" dirty="0" smtClean="0"/>
          </a:p>
          <a:p>
            <a:pPr marL="0" indent="0" algn="just">
              <a:spcBef>
                <a:spcPts val="0"/>
              </a:spcBef>
              <a:spcAft>
                <a:spcPts val="0"/>
              </a:spcAft>
              <a:buNone/>
            </a:pPr>
            <a:r>
              <a:rPr lang="tr-TR" dirty="0" smtClean="0"/>
              <a:t> </a:t>
            </a:r>
            <a:r>
              <a:rPr lang="tr-TR" b="1" i="1" dirty="0"/>
              <a:t>(Anayasa Mahkemesi İçtüzüğü, m. </a:t>
            </a:r>
            <a:r>
              <a:rPr lang="tr-TR" b="1" i="1" dirty="0" smtClean="0"/>
              <a:t>78)</a:t>
            </a:r>
            <a:endParaRPr lang="tr-TR" b="1" i="1" dirty="0"/>
          </a:p>
        </p:txBody>
      </p:sp>
    </p:spTree>
    <p:extLst>
      <p:ext uri="{BB962C8B-B14F-4D97-AF65-F5344CB8AC3E}">
        <p14:creationId xmlns:p14="http://schemas.microsoft.com/office/powerpoint/2010/main" val="577432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Kararların İmzalanması, Tebliği ve Yayımlanması</a:t>
            </a:r>
            <a:endParaRPr lang="tr-TR" sz="4000" b="1" dirty="0"/>
          </a:p>
        </p:txBody>
      </p:sp>
      <p:sp>
        <p:nvSpPr>
          <p:cNvPr id="3" name="İçerik Yer Tutucusu 2"/>
          <p:cNvSpPr>
            <a:spLocks noGrp="1"/>
          </p:cNvSpPr>
          <p:nvPr>
            <p:ph idx="1"/>
          </p:nvPr>
        </p:nvSpPr>
        <p:spPr>
          <a:xfrm>
            <a:off x="1097280" y="1341120"/>
            <a:ext cx="10058400" cy="4527974"/>
          </a:xfrm>
        </p:spPr>
        <p:txBody>
          <a:bodyPr>
            <a:normAutofit fontScale="92500" lnSpcReduction="10000"/>
          </a:bodyPr>
          <a:lstStyle/>
          <a:p>
            <a:pPr marL="0" indent="0" algn="just">
              <a:spcBef>
                <a:spcPts val="600"/>
              </a:spcBef>
              <a:spcAft>
                <a:spcPts val="600"/>
              </a:spcAft>
              <a:buNone/>
            </a:pPr>
            <a:r>
              <a:rPr lang="tr-TR" sz="2600" b="1" dirty="0" smtClean="0">
                <a:solidFill>
                  <a:srgbClr val="FF6600"/>
                </a:solidFill>
              </a:rPr>
              <a:t>Bölüm ve Komisyonların Verdikleri Kararlar;</a:t>
            </a:r>
            <a:endParaRPr lang="tr-TR" sz="2600" dirty="0" smtClean="0"/>
          </a:p>
          <a:p>
            <a:pPr algn="just">
              <a:spcBef>
                <a:spcPts val="0"/>
              </a:spcBef>
              <a:spcAft>
                <a:spcPts val="0"/>
              </a:spcAft>
              <a:buFont typeface="Wingdings" panose="05000000000000000000" pitchFamily="2" charset="2"/>
              <a:buChar char="q"/>
            </a:pPr>
            <a:r>
              <a:rPr lang="tr-TR" b="1" i="1" dirty="0"/>
              <a:t> </a:t>
            </a:r>
            <a:r>
              <a:rPr lang="tr-TR" sz="2400" dirty="0" smtClean="0"/>
              <a:t>Heyeti </a:t>
            </a:r>
            <a:r>
              <a:rPr lang="tr-TR" sz="2400" dirty="0"/>
              <a:t>oluşturan Başkan ve kıdem sırasına göre tüm üyeler tarafından </a:t>
            </a:r>
            <a:r>
              <a:rPr lang="tr-TR" sz="2400" dirty="0">
                <a:solidFill>
                  <a:srgbClr val="FF6600"/>
                </a:solidFill>
              </a:rPr>
              <a:t>imzalanır</a:t>
            </a:r>
            <a:r>
              <a:rPr lang="tr-TR" sz="2400" dirty="0"/>
              <a:t> ve Mahkeme mührüyle </a:t>
            </a:r>
            <a:r>
              <a:rPr lang="tr-TR" sz="2400" dirty="0" smtClean="0">
                <a:solidFill>
                  <a:srgbClr val="FF6600"/>
                </a:solidFill>
              </a:rPr>
              <a:t>mühürlenir</a:t>
            </a:r>
            <a:r>
              <a:rPr lang="tr-TR" sz="2400" dirty="0" smtClean="0"/>
              <a:t>.</a:t>
            </a:r>
          </a:p>
          <a:p>
            <a:pPr algn="just">
              <a:spcBef>
                <a:spcPts val="0"/>
              </a:spcBef>
              <a:spcAft>
                <a:spcPts val="0"/>
              </a:spcAft>
              <a:buFont typeface="Wingdings" panose="05000000000000000000" pitchFamily="2" charset="2"/>
              <a:buChar char="q"/>
            </a:pPr>
            <a:r>
              <a:rPr lang="tr-TR" sz="2400" dirty="0"/>
              <a:t> </a:t>
            </a:r>
            <a:r>
              <a:rPr lang="tr-TR" sz="2400" dirty="0" smtClean="0">
                <a:solidFill>
                  <a:srgbClr val="FF6600"/>
                </a:solidFill>
              </a:rPr>
              <a:t>Karşı </a:t>
            </a:r>
            <a:r>
              <a:rPr lang="tr-TR" sz="2400" dirty="0">
                <a:solidFill>
                  <a:srgbClr val="FF6600"/>
                </a:solidFill>
              </a:rPr>
              <a:t>oy yazısı</a:t>
            </a:r>
            <a:r>
              <a:rPr lang="tr-TR" sz="2400" dirty="0"/>
              <a:t> veya </a:t>
            </a:r>
            <a:r>
              <a:rPr lang="tr-TR" sz="2400" dirty="0">
                <a:solidFill>
                  <a:srgbClr val="FF6600"/>
                </a:solidFill>
              </a:rPr>
              <a:t>farklı</a:t>
            </a:r>
            <a:r>
              <a:rPr lang="tr-TR" sz="2400" dirty="0"/>
              <a:t> ya da </a:t>
            </a:r>
            <a:r>
              <a:rPr lang="tr-TR" sz="2400" dirty="0">
                <a:solidFill>
                  <a:srgbClr val="FF6600"/>
                </a:solidFill>
              </a:rPr>
              <a:t>ek gerekçeler</a:t>
            </a:r>
            <a:r>
              <a:rPr lang="tr-TR" sz="2400" dirty="0"/>
              <a:t>, kararın verildiği tarihten itibaren </a:t>
            </a:r>
            <a:r>
              <a:rPr lang="tr-TR" sz="2400" dirty="0" err="1"/>
              <a:t>onbeş</a:t>
            </a:r>
            <a:r>
              <a:rPr lang="tr-TR" sz="2400" dirty="0"/>
              <a:t> gün içinde Bölüm Başkanlığına sunulur. Bu süre içinde teslim edilmeyen karşı oy yazısı veya farklı ya da ek gerekçeler dikkate alınmaz. </a:t>
            </a:r>
            <a:endParaRPr lang="tr-TR" sz="2400" dirty="0" smtClean="0"/>
          </a:p>
          <a:p>
            <a:pPr algn="just">
              <a:spcBef>
                <a:spcPts val="0"/>
              </a:spcBef>
              <a:spcAft>
                <a:spcPts val="0"/>
              </a:spcAft>
              <a:buFont typeface="Wingdings" panose="05000000000000000000" pitchFamily="2" charset="2"/>
              <a:buChar char="q"/>
            </a:pPr>
            <a:r>
              <a:rPr lang="tr-TR" sz="2400" dirty="0"/>
              <a:t> </a:t>
            </a:r>
            <a:r>
              <a:rPr lang="tr-TR" sz="2400" dirty="0" smtClean="0"/>
              <a:t>Bölümler </a:t>
            </a:r>
            <a:r>
              <a:rPr lang="tr-TR" sz="2400" dirty="0"/>
              <a:t>ve Komisyonlarca verilen </a:t>
            </a:r>
            <a:r>
              <a:rPr lang="tr-TR" sz="2400" dirty="0">
                <a:solidFill>
                  <a:srgbClr val="FF6600"/>
                </a:solidFill>
              </a:rPr>
              <a:t>kararlar kesindir</a:t>
            </a:r>
            <a:r>
              <a:rPr lang="tr-TR" sz="2400" dirty="0"/>
              <a:t>. Kararların imzalı asıl suretleri Mahkeme arşivinde saklanır. Birer örneği başvurucuya, Adalet Bakanlığına ve diğer ilgililere tebliğ </a:t>
            </a:r>
            <a:r>
              <a:rPr lang="tr-TR" sz="2400" dirty="0" smtClean="0"/>
              <a:t>edilir.</a:t>
            </a:r>
          </a:p>
          <a:p>
            <a:pPr algn="just">
              <a:spcBef>
                <a:spcPts val="0"/>
              </a:spcBef>
              <a:spcAft>
                <a:spcPts val="0"/>
              </a:spcAft>
              <a:buFont typeface="Wingdings" panose="05000000000000000000" pitchFamily="2" charset="2"/>
              <a:buChar char="q"/>
            </a:pPr>
            <a:r>
              <a:rPr lang="tr-TR" sz="2400" dirty="0"/>
              <a:t> </a:t>
            </a:r>
            <a:r>
              <a:rPr lang="tr-TR" sz="2400" b="1" dirty="0" smtClean="0"/>
              <a:t>Bölüm </a:t>
            </a:r>
            <a:r>
              <a:rPr lang="tr-TR" sz="2400" b="1" dirty="0"/>
              <a:t>kararlarının tümü </a:t>
            </a:r>
            <a:r>
              <a:rPr lang="tr-TR" sz="2400" dirty="0"/>
              <a:t>ile </a:t>
            </a:r>
            <a:r>
              <a:rPr lang="tr-TR" sz="2400" b="1" dirty="0"/>
              <a:t>Komisyon kararlarından </a:t>
            </a:r>
            <a:r>
              <a:rPr lang="tr-TR" sz="2400" dirty="0"/>
              <a:t>kabul edilebilirlik açısından </a:t>
            </a:r>
            <a:r>
              <a:rPr lang="tr-TR" sz="2400" b="1" dirty="0"/>
              <a:t>ilkesel önem taşıyanları</a:t>
            </a:r>
            <a:r>
              <a:rPr lang="tr-TR" sz="2400" dirty="0"/>
              <a:t> </a:t>
            </a:r>
            <a:r>
              <a:rPr lang="tr-TR" sz="2400" dirty="0">
                <a:solidFill>
                  <a:srgbClr val="FF6600"/>
                </a:solidFill>
              </a:rPr>
              <a:t>Mahkemenin internet sitesinde </a:t>
            </a:r>
            <a:r>
              <a:rPr lang="tr-TR" sz="2400" dirty="0" smtClean="0"/>
              <a:t>yayımlanır.</a:t>
            </a:r>
          </a:p>
          <a:p>
            <a:pPr algn="just">
              <a:spcBef>
                <a:spcPts val="0"/>
              </a:spcBef>
              <a:spcAft>
                <a:spcPts val="0"/>
              </a:spcAft>
              <a:buFont typeface="Wingdings" panose="05000000000000000000" pitchFamily="2" charset="2"/>
              <a:buChar char="q"/>
            </a:pPr>
            <a:r>
              <a:rPr lang="tr-TR" sz="2400" dirty="0" smtClean="0"/>
              <a:t>Bölüm </a:t>
            </a:r>
            <a:r>
              <a:rPr lang="tr-TR" sz="2400" dirty="0"/>
              <a:t>Başkanının tespit ettiği,  Bölüm tarafından verilen </a:t>
            </a:r>
            <a:r>
              <a:rPr lang="tr-TR" sz="2400" b="1" dirty="0"/>
              <a:t>pilot karar </a:t>
            </a:r>
            <a:r>
              <a:rPr lang="tr-TR" sz="2400" dirty="0"/>
              <a:t>niteliğinde ya da içtihadın ortaya konulması açısından </a:t>
            </a:r>
            <a:r>
              <a:rPr lang="tr-TR" sz="2400" b="1" dirty="0"/>
              <a:t>ilkesel önemi haiz </a:t>
            </a:r>
            <a:r>
              <a:rPr lang="tr-TR" sz="2400" dirty="0"/>
              <a:t>kararlar </a:t>
            </a:r>
            <a:r>
              <a:rPr lang="tr-TR" sz="2400" b="1" dirty="0"/>
              <a:t>Resmî </a:t>
            </a:r>
            <a:r>
              <a:rPr lang="tr-TR" sz="2400" b="1" dirty="0" err="1"/>
              <a:t>Gazete’de</a:t>
            </a:r>
            <a:r>
              <a:rPr lang="tr-TR" sz="2400" b="1" dirty="0"/>
              <a:t> </a:t>
            </a:r>
            <a:r>
              <a:rPr lang="tr-TR" sz="2400" dirty="0"/>
              <a:t>yayımlanır</a:t>
            </a:r>
            <a:r>
              <a:rPr lang="tr-TR" sz="2400" dirty="0" smtClean="0"/>
              <a:t>.</a:t>
            </a:r>
          </a:p>
          <a:p>
            <a:pPr marL="0" indent="0" algn="just">
              <a:spcBef>
                <a:spcPts val="0"/>
              </a:spcBef>
              <a:spcAft>
                <a:spcPts val="0"/>
              </a:spcAft>
              <a:buNone/>
            </a:pPr>
            <a:endParaRPr lang="tr-TR" dirty="0" smtClean="0"/>
          </a:p>
          <a:p>
            <a:pPr marL="0" indent="0" algn="just">
              <a:spcBef>
                <a:spcPts val="0"/>
              </a:spcBef>
              <a:spcAft>
                <a:spcPts val="0"/>
              </a:spcAft>
              <a:buNone/>
            </a:pPr>
            <a:r>
              <a:rPr lang="tr-TR" b="1" i="1" dirty="0" smtClean="0"/>
              <a:t>(</a:t>
            </a:r>
            <a:r>
              <a:rPr lang="tr-TR" b="1" i="1" dirty="0"/>
              <a:t>Anayasa Mahkemesi İçtüzüğü, m. </a:t>
            </a:r>
            <a:r>
              <a:rPr lang="tr-TR" b="1" i="1" dirty="0" smtClean="0"/>
              <a:t>81)</a:t>
            </a:r>
            <a:endParaRPr lang="tr-TR" b="1" i="1" dirty="0"/>
          </a:p>
        </p:txBody>
      </p:sp>
    </p:spTree>
    <p:extLst>
      <p:ext uri="{BB962C8B-B14F-4D97-AF65-F5344CB8AC3E}">
        <p14:creationId xmlns:p14="http://schemas.microsoft.com/office/powerpoint/2010/main" val="466890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Düşme Kararı</a:t>
            </a:r>
            <a:endParaRPr lang="tr-TR" sz="4000" b="1" dirty="0"/>
          </a:p>
        </p:txBody>
      </p:sp>
      <p:sp>
        <p:nvSpPr>
          <p:cNvPr id="3" name="İçerik Yer Tutucusu 2"/>
          <p:cNvSpPr>
            <a:spLocks noGrp="1"/>
          </p:cNvSpPr>
          <p:nvPr>
            <p:ph idx="1"/>
          </p:nvPr>
        </p:nvSpPr>
        <p:spPr>
          <a:xfrm>
            <a:off x="1097280" y="1341120"/>
            <a:ext cx="10058400" cy="4527974"/>
          </a:xfrm>
        </p:spPr>
        <p:txBody>
          <a:bodyPr>
            <a:normAutofit fontScale="92500"/>
          </a:bodyPr>
          <a:lstStyle/>
          <a:p>
            <a:pPr marL="0" indent="0" algn="just">
              <a:spcBef>
                <a:spcPts val="600"/>
              </a:spcBef>
              <a:spcAft>
                <a:spcPts val="600"/>
              </a:spcAft>
              <a:buNone/>
            </a:pPr>
            <a:r>
              <a:rPr lang="tr-TR" sz="2600" b="1" dirty="0" smtClean="0">
                <a:solidFill>
                  <a:srgbClr val="FF6600"/>
                </a:solidFill>
              </a:rPr>
              <a:t>Bölüm ve Komisyonlar, yargılamanın her aşamasında;</a:t>
            </a:r>
            <a:endParaRPr lang="tr-TR" sz="2600" dirty="0" smtClean="0"/>
          </a:p>
          <a:p>
            <a:pPr algn="just">
              <a:spcBef>
                <a:spcPts val="600"/>
              </a:spcBef>
              <a:spcAft>
                <a:spcPts val="600"/>
              </a:spcAft>
              <a:buFont typeface="Wingdings" panose="05000000000000000000" pitchFamily="2" charset="2"/>
              <a:buChar char="q"/>
            </a:pPr>
            <a:r>
              <a:rPr lang="tr-TR" sz="2400" b="1" i="1" dirty="0"/>
              <a:t>  </a:t>
            </a:r>
            <a:r>
              <a:rPr lang="tr-TR" sz="2200" dirty="0" smtClean="0"/>
              <a:t>Aşağıdaki </a:t>
            </a:r>
            <a:r>
              <a:rPr lang="tr-TR" sz="2200" dirty="0"/>
              <a:t>hâllerde </a:t>
            </a:r>
            <a:r>
              <a:rPr lang="tr-TR" sz="2200" dirty="0" smtClean="0">
                <a:solidFill>
                  <a:srgbClr val="FF6600"/>
                </a:solidFill>
              </a:rPr>
              <a:t>DÜŞME KARARI </a:t>
            </a:r>
            <a:r>
              <a:rPr lang="tr-TR" sz="2200" dirty="0" smtClean="0"/>
              <a:t>verilebilir:</a:t>
            </a:r>
          </a:p>
          <a:p>
            <a:pPr lvl="1" algn="just">
              <a:spcBef>
                <a:spcPts val="600"/>
              </a:spcBef>
              <a:spcAft>
                <a:spcPts val="600"/>
              </a:spcAft>
              <a:buFont typeface="Wingdings" panose="05000000000000000000" pitchFamily="2" charset="2"/>
              <a:buChar char="q"/>
            </a:pPr>
            <a:r>
              <a:rPr lang="tr-TR" sz="2200" dirty="0" smtClean="0"/>
              <a:t>Başvurucunun </a:t>
            </a:r>
            <a:r>
              <a:rPr lang="tr-TR" sz="2200" dirty="0"/>
              <a:t>davadan açıkça </a:t>
            </a:r>
            <a:r>
              <a:rPr lang="tr-TR" sz="2200" b="1" dirty="0"/>
              <a:t>feragat</a:t>
            </a:r>
            <a:r>
              <a:rPr lang="tr-TR" sz="2200" dirty="0"/>
              <a:t> </a:t>
            </a:r>
            <a:r>
              <a:rPr lang="tr-TR" sz="2200" dirty="0" smtClean="0"/>
              <a:t>etmesi.</a:t>
            </a:r>
          </a:p>
          <a:p>
            <a:pPr lvl="1" algn="just">
              <a:spcBef>
                <a:spcPts val="600"/>
              </a:spcBef>
              <a:spcAft>
                <a:spcPts val="600"/>
              </a:spcAft>
              <a:buFont typeface="Wingdings" panose="05000000000000000000" pitchFamily="2" charset="2"/>
              <a:buChar char="q"/>
            </a:pPr>
            <a:r>
              <a:rPr lang="tr-TR" sz="2200" dirty="0" smtClean="0"/>
              <a:t>Başvurucunun </a:t>
            </a:r>
            <a:r>
              <a:rPr lang="tr-TR" sz="2200" dirty="0"/>
              <a:t>davasını </a:t>
            </a:r>
            <a:r>
              <a:rPr lang="tr-TR" sz="2200" b="1" dirty="0"/>
              <a:t>takipsiz</a:t>
            </a:r>
            <a:r>
              <a:rPr lang="tr-TR" sz="2200" dirty="0"/>
              <a:t> </a:t>
            </a:r>
            <a:r>
              <a:rPr lang="tr-TR" sz="2200" b="1" dirty="0"/>
              <a:t>bıraktığının </a:t>
            </a:r>
            <a:r>
              <a:rPr lang="tr-TR" sz="2200" dirty="0" smtClean="0"/>
              <a:t>anlaşılması.</a:t>
            </a:r>
          </a:p>
          <a:p>
            <a:pPr lvl="1" algn="just">
              <a:spcBef>
                <a:spcPts val="600"/>
              </a:spcBef>
              <a:spcAft>
                <a:spcPts val="600"/>
              </a:spcAft>
              <a:buFont typeface="Wingdings" panose="05000000000000000000" pitchFamily="2" charset="2"/>
              <a:buChar char="q"/>
            </a:pPr>
            <a:r>
              <a:rPr lang="tr-TR" sz="2200" dirty="0" smtClean="0"/>
              <a:t>İhlalin </a:t>
            </a:r>
            <a:r>
              <a:rPr lang="tr-TR" sz="2200" dirty="0"/>
              <a:t>ve sonuçlarının </a:t>
            </a:r>
            <a:r>
              <a:rPr lang="tr-TR" sz="2200" b="1" dirty="0"/>
              <a:t>ortadan kalkmış </a:t>
            </a:r>
            <a:r>
              <a:rPr lang="tr-TR" sz="2200" dirty="0" smtClean="0"/>
              <a:t>olması.</a:t>
            </a:r>
          </a:p>
          <a:p>
            <a:pPr lvl="1" algn="just">
              <a:spcBef>
                <a:spcPts val="600"/>
              </a:spcBef>
              <a:spcAft>
                <a:spcPts val="600"/>
              </a:spcAft>
              <a:buFont typeface="Wingdings" panose="05000000000000000000" pitchFamily="2" charset="2"/>
              <a:buChar char="q"/>
            </a:pPr>
            <a:r>
              <a:rPr lang="tr-TR" sz="2200" dirty="0" smtClean="0"/>
              <a:t>Bölümler </a:t>
            </a:r>
            <a:r>
              <a:rPr lang="tr-TR" sz="2200" dirty="0"/>
              <a:t>ya da Komisyonlarca saptanan herhangi bir başka gerekçeden ötürü, başvurunun incelenmesinin </a:t>
            </a:r>
            <a:r>
              <a:rPr lang="tr-TR" sz="2200" b="1" dirty="0"/>
              <a:t>sürdürülmesini haklı kılan bir neden görülmemesi</a:t>
            </a:r>
            <a:r>
              <a:rPr lang="tr-TR" sz="2200" dirty="0"/>
              <a:t>.</a:t>
            </a:r>
            <a:endParaRPr lang="tr-TR" sz="2200" dirty="0" smtClean="0"/>
          </a:p>
          <a:p>
            <a:pPr algn="just">
              <a:spcBef>
                <a:spcPts val="600"/>
              </a:spcBef>
              <a:spcAft>
                <a:spcPts val="600"/>
              </a:spcAft>
              <a:buFont typeface="Wingdings" panose="05000000000000000000" pitchFamily="2" charset="2"/>
              <a:buChar char="q"/>
            </a:pPr>
            <a:r>
              <a:rPr lang="tr-TR" sz="2200" dirty="0"/>
              <a:t>Bölümler ya da Komisyonlar; yukarıdaki fıkrada belirtilen nitelikteki bir başvuruyu, Anayasanın uygulanması ve yorumlanması veya temel hakların kapsamının ve sınırlarının belirlenmesi ya da insan haklarına saygının gerekli kıldığı hâllerde incelemeye devam edebilir.</a:t>
            </a:r>
            <a:endParaRPr lang="tr-TR" sz="2200" dirty="0" smtClean="0"/>
          </a:p>
          <a:p>
            <a:pPr marL="0" indent="0" algn="just">
              <a:spcBef>
                <a:spcPts val="0"/>
              </a:spcBef>
              <a:spcAft>
                <a:spcPts val="0"/>
              </a:spcAft>
              <a:buNone/>
            </a:pPr>
            <a:endParaRPr lang="tr-TR" dirty="0" smtClean="0"/>
          </a:p>
          <a:p>
            <a:pPr marL="0" indent="0" algn="just">
              <a:spcBef>
                <a:spcPts val="0"/>
              </a:spcBef>
              <a:spcAft>
                <a:spcPts val="0"/>
              </a:spcAft>
              <a:buNone/>
            </a:pPr>
            <a:r>
              <a:rPr lang="tr-TR" b="1" i="1" dirty="0" smtClean="0"/>
              <a:t>(</a:t>
            </a:r>
            <a:r>
              <a:rPr lang="tr-TR" b="1" i="1" dirty="0"/>
              <a:t>Anayasa Mahkemesi İçtüzüğü, m. </a:t>
            </a:r>
            <a:r>
              <a:rPr lang="tr-TR" b="1" i="1" dirty="0" smtClean="0"/>
              <a:t>80)</a:t>
            </a:r>
            <a:endParaRPr lang="tr-TR" b="1" i="1" dirty="0"/>
          </a:p>
        </p:txBody>
      </p:sp>
    </p:spTree>
    <p:extLst>
      <p:ext uri="{BB962C8B-B14F-4D97-AF65-F5344CB8AC3E}">
        <p14:creationId xmlns:p14="http://schemas.microsoft.com/office/powerpoint/2010/main" val="2933636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906471"/>
          </a:xfrm>
        </p:spPr>
        <p:txBody>
          <a:bodyPr>
            <a:normAutofit/>
          </a:bodyPr>
          <a:lstStyle/>
          <a:p>
            <a:r>
              <a:rPr lang="tr-TR" sz="4000" b="1" dirty="0" smtClean="0"/>
              <a:t>«Pilot Karar» Usulü</a:t>
            </a:r>
            <a:endParaRPr lang="tr-TR" sz="4000" b="1" dirty="0"/>
          </a:p>
        </p:txBody>
      </p:sp>
      <p:sp>
        <p:nvSpPr>
          <p:cNvPr id="3" name="İçerik Yer Tutucusu 2"/>
          <p:cNvSpPr>
            <a:spLocks noGrp="1"/>
          </p:cNvSpPr>
          <p:nvPr>
            <p:ph idx="1"/>
          </p:nvPr>
        </p:nvSpPr>
        <p:spPr>
          <a:xfrm>
            <a:off x="1097280" y="1436914"/>
            <a:ext cx="10058400" cy="4432180"/>
          </a:xfrm>
        </p:spPr>
        <p:txBody>
          <a:bodyPr>
            <a:normAutofit fontScale="77500" lnSpcReduction="20000"/>
          </a:bodyPr>
          <a:lstStyle/>
          <a:p>
            <a:pPr marL="0" indent="0" algn="just">
              <a:spcBef>
                <a:spcPts val="600"/>
              </a:spcBef>
              <a:spcAft>
                <a:spcPts val="600"/>
              </a:spcAft>
              <a:buNone/>
            </a:pPr>
            <a:r>
              <a:rPr lang="tr-TR" sz="2600" b="1" dirty="0" smtClean="0">
                <a:solidFill>
                  <a:srgbClr val="FF6600"/>
                </a:solidFill>
              </a:rPr>
              <a:t>       Bölümler</a:t>
            </a:r>
            <a:endParaRPr lang="tr-TR" sz="2600" dirty="0" smtClean="0"/>
          </a:p>
          <a:p>
            <a:pPr algn="just">
              <a:spcBef>
                <a:spcPts val="600"/>
              </a:spcBef>
              <a:spcAft>
                <a:spcPts val="600"/>
              </a:spcAft>
              <a:buFont typeface="Wingdings" panose="05000000000000000000" pitchFamily="2" charset="2"/>
              <a:buChar char="q"/>
            </a:pPr>
            <a:r>
              <a:rPr lang="tr-TR" sz="2400" b="1" i="1" dirty="0"/>
              <a:t>  </a:t>
            </a:r>
            <a:r>
              <a:rPr lang="tr-TR" sz="2400" dirty="0" smtClean="0"/>
              <a:t>B</a:t>
            </a:r>
            <a:r>
              <a:rPr lang="tr-TR" sz="2200" dirty="0" smtClean="0"/>
              <a:t>ir </a:t>
            </a:r>
            <a:r>
              <a:rPr lang="tr-TR" sz="2200" dirty="0"/>
              <a:t>başvurunun yapısal bir sorundan kaynaklandığını ve bu sorunun başka başvurulara da yol açtığını tespit etmeleri ya da bu durumun yeni başvurulara yol açacağını öngörmeleri </a:t>
            </a:r>
            <a:r>
              <a:rPr lang="tr-TR" sz="2200" dirty="0" smtClean="0"/>
              <a:t>hâlinde</a:t>
            </a:r>
            <a:r>
              <a:rPr lang="tr-TR" sz="2200" dirty="0" smtClean="0">
                <a:solidFill>
                  <a:srgbClr val="FF6600"/>
                </a:solidFill>
              </a:rPr>
              <a:t>, PİLOT KARAR USULÜNÜ </a:t>
            </a:r>
            <a:r>
              <a:rPr lang="tr-TR" sz="2200" dirty="0" smtClean="0"/>
              <a:t>uygulayabilirler</a:t>
            </a:r>
            <a:r>
              <a:rPr lang="tr-TR" sz="2200" dirty="0"/>
              <a:t>. Bu usulde, </a:t>
            </a:r>
            <a:endParaRPr lang="tr-TR" sz="2200" dirty="0" smtClean="0"/>
          </a:p>
          <a:p>
            <a:pPr lvl="1" algn="just">
              <a:spcBef>
                <a:spcPts val="600"/>
              </a:spcBef>
              <a:spcAft>
                <a:spcPts val="600"/>
              </a:spcAft>
              <a:buFont typeface="Wingdings" panose="05000000000000000000" pitchFamily="2" charset="2"/>
              <a:buChar char="q"/>
            </a:pPr>
            <a:r>
              <a:rPr lang="tr-TR" sz="2000" dirty="0"/>
              <a:t>K</a:t>
            </a:r>
            <a:r>
              <a:rPr lang="tr-TR" sz="2000" dirty="0" smtClean="0"/>
              <a:t>onuya </a:t>
            </a:r>
            <a:r>
              <a:rPr lang="tr-TR" sz="2000" dirty="0"/>
              <a:t>ilişkin Bölüm tarafından pilot bir karar verilir. </a:t>
            </a:r>
            <a:endParaRPr lang="tr-TR" sz="2000" dirty="0" smtClean="0"/>
          </a:p>
          <a:p>
            <a:pPr lvl="1" algn="just">
              <a:spcBef>
                <a:spcPts val="600"/>
              </a:spcBef>
              <a:spcAft>
                <a:spcPts val="600"/>
              </a:spcAft>
              <a:buFont typeface="Wingdings" panose="05000000000000000000" pitchFamily="2" charset="2"/>
              <a:buChar char="q"/>
            </a:pPr>
            <a:r>
              <a:rPr lang="tr-TR" sz="2000" dirty="0" smtClean="0"/>
              <a:t>Benzer </a:t>
            </a:r>
            <a:r>
              <a:rPr lang="tr-TR" sz="2000" dirty="0"/>
              <a:t>nitelikteki başvurular idari mercilerce bu ilkeler çerçevesinde çözümlenir; </a:t>
            </a:r>
            <a:endParaRPr lang="tr-TR" sz="2000" dirty="0" smtClean="0"/>
          </a:p>
          <a:p>
            <a:pPr lvl="1" algn="just">
              <a:spcBef>
                <a:spcPts val="600"/>
              </a:spcBef>
              <a:spcAft>
                <a:spcPts val="600"/>
              </a:spcAft>
              <a:buFont typeface="Wingdings" panose="05000000000000000000" pitchFamily="2" charset="2"/>
              <a:buChar char="q"/>
            </a:pPr>
            <a:r>
              <a:rPr lang="tr-TR" sz="2000" dirty="0"/>
              <a:t>Ç</a:t>
            </a:r>
            <a:r>
              <a:rPr lang="tr-TR" sz="2000" dirty="0" smtClean="0"/>
              <a:t>özümlenmediği </a:t>
            </a:r>
            <a:r>
              <a:rPr lang="tr-TR" sz="2000" dirty="0"/>
              <a:t>takdirde Mahkeme tarafından topluca görülerek karara bağlanır.</a:t>
            </a:r>
          </a:p>
          <a:p>
            <a:pPr algn="just">
              <a:spcBef>
                <a:spcPts val="600"/>
              </a:spcBef>
              <a:spcAft>
                <a:spcPts val="600"/>
              </a:spcAft>
              <a:buFont typeface="Wingdings" panose="05000000000000000000" pitchFamily="2" charset="2"/>
              <a:buChar char="q"/>
            </a:pPr>
            <a:r>
              <a:rPr lang="tr-TR" sz="2200" dirty="0" smtClean="0"/>
              <a:t> Bölüm</a:t>
            </a:r>
            <a:r>
              <a:rPr lang="tr-TR" sz="2200" dirty="0"/>
              <a:t>, pilot karar usulünü resen, Adalet Bakanlığının ya da başvurucunun istemi üzerine başlatabilir.</a:t>
            </a:r>
          </a:p>
          <a:p>
            <a:pPr algn="just">
              <a:spcBef>
                <a:spcPts val="600"/>
              </a:spcBef>
              <a:spcAft>
                <a:spcPts val="600"/>
              </a:spcAft>
              <a:buFont typeface="Wingdings" panose="05000000000000000000" pitchFamily="2" charset="2"/>
              <a:buChar char="q"/>
            </a:pPr>
            <a:r>
              <a:rPr lang="tr-TR" sz="2200" dirty="0" smtClean="0"/>
              <a:t> </a:t>
            </a:r>
            <a:r>
              <a:rPr lang="tr-TR" sz="2200" dirty="0"/>
              <a:t>Pilot karar uygulaması için seçilen başvuru, gündemin öncelikli işleri arasında sayılır</a:t>
            </a:r>
            <a:r>
              <a:rPr lang="tr-TR" sz="2200" dirty="0" smtClean="0"/>
              <a:t>.</a:t>
            </a:r>
            <a:endParaRPr lang="tr-TR" sz="2200" dirty="0"/>
          </a:p>
          <a:p>
            <a:pPr algn="just">
              <a:spcBef>
                <a:spcPts val="600"/>
              </a:spcBef>
              <a:spcAft>
                <a:spcPts val="600"/>
              </a:spcAft>
              <a:buFont typeface="Wingdings" panose="05000000000000000000" pitchFamily="2" charset="2"/>
              <a:buChar char="q"/>
            </a:pPr>
            <a:r>
              <a:rPr lang="tr-TR" sz="2200" dirty="0"/>
              <a:t> </a:t>
            </a:r>
            <a:r>
              <a:rPr lang="tr-TR" sz="2200" dirty="0" smtClean="0"/>
              <a:t>Bölüm </a:t>
            </a:r>
            <a:r>
              <a:rPr lang="tr-TR" sz="2200" dirty="0"/>
              <a:t>pilot kararında, tespit ettiği yapısal sorunu ve bunun çözümü için alınması gereken tedbirleri belirtir</a:t>
            </a:r>
            <a:r>
              <a:rPr lang="tr-TR" sz="2200" dirty="0" smtClean="0"/>
              <a:t>.</a:t>
            </a:r>
            <a:endParaRPr lang="tr-TR" sz="2200" dirty="0"/>
          </a:p>
          <a:p>
            <a:pPr algn="just">
              <a:spcBef>
                <a:spcPts val="600"/>
              </a:spcBef>
              <a:spcAft>
                <a:spcPts val="600"/>
              </a:spcAft>
              <a:buFont typeface="Wingdings" panose="05000000000000000000" pitchFamily="2" charset="2"/>
              <a:buChar char="q"/>
            </a:pPr>
            <a:r>
              <a:rPr lang="tr-TR" sz="2200" dirty="0" smtClean="0"/>
              <a:t>Bölüm </a:t>
            </a:r>
            <a:r>
              <a:rPr lang="tr-TR" sz="2200" dirty="0"/>
              <a:t>pilot kararla birlikte, bu karara konu yapısal soruna ilişkin benzer başvuruların incelenmesini erteleyebilir. İlgililer erteleme kararı hakkında bilgilendirilirler. Bölüm, gerekli gördüğü takdirde ertelediği başvuruları gündeme alarak karara bağlayabilir. </a:t>
            </a:r>
          </a:p>
          <a:p>
            <a:pPr marL="0" indent="0" algn="just">
              <a:spcBef>
                <a:spcPts val="600"/>
              </a:spcBef>
              <a:spcAft>
                <a:spcPts val="600"/>
              </a:spcAft>
              <a:buNone/>
            </a:pPr>
            <a:r>
              <a:rPr lang="tr-TR" b="1" i="1" dirty="0" smtClean="0"/>
              <a:t>(</a:t>
            </a:r>
            <a:r>
              <a:rPr lang="tr-TR" b="1" i="1" dirty="0"/>
              <a:t>Anayasa Mahkemesi İçtüzüğü, m. </a:t>
            </a:r>
            <a:r>
              <a:rPr lang="tr-TR" b="1" i="1" dirty="0" smtClean="0"/>
              <a:t>75)</a:t>
            </a:r>
            <a:endParaRPr lang="tr-TR" b="1" i="1" dirty="0"/>
          </a:p>
        </p:txBody>
      </p:sp>
    </p:spTree>
    <p:extLst>
      <p:ext uri="{BB962C8B-B14F-4D97-AF65-F5344CB8AC3E}">
        <p14:creationId xmlns:p14="http://schemas.microsoft.com/office/powerpoint/2010/main" val="212014462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164</TotalTime>
  <Words>758</Words>
  <Application>Microsoft Office PowerPoint</Application>
  <PresentationFormat>Geniş ekran</PresentationFormat>
  <Paragraphs>88</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VIII. Başvuru Sonucunda Verilebilecek Kararlar</vt:lpstr>
      <vt:lpstr>İnceleme Sonucunda Verilebilecek Karar Türleri</vt:lpstr>
      <vt:lpstr>Bölüm ve Komisyonlarda Oylama ve Karar</vt:lpstr>
      <vt:lpstr>Komisyon Kararlarının Şekli</vt:lpstr>
      <vt:lpstr>Bölüm Kararlarının Şekli</vt:lpstr>
      <vt:lpstr>Kararların İmzalanması, Tebliği ve Yayımlanması</vt:lpstr>
      <vt:lpstr>Düşme Kararı</vt:lpstr>
      <vt:lpstr>«Pilot Karar» Usulü</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19</cp:revision>
  <dcterms:created xsi:type="dcterms:W3CDTF">2018-02-26T12:01:36Z</dcterms:created>
  <dcterms:modified xsi:type="dcterms:W3CDTF">2018-03-09T18:25:09Z</dcterms:modified>
</cp:coreProperties>
</file>