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2"/>
  </p:notesMasterIdLst>
  <p:sldIdLst>
    <p:sldId id="256" r:id="rId2"/>
    <p:sldId id="257" r:id="rId3"/>
    <p:sldId id="258" r:id="rId4"/>
    <p:sldId id="259" r:id="rId5"/>
    <p:sldId id="260" r:id="rId6"/>
    <p:sldId id="261" r:id="rId7"/>
    <p:sldId id="279" r:id="rId8"/>
    <p:sldId id="262" r:id="rId9"/>
    <p:sldId id="263" r:id="rId10"/>
    <p:sldId id="264" r:id="rId11"/>
    <p:sldId id="265" r:id="rId12"/>
    <p:sldId id="266" r:id="rId13"/>
    <p:sldId id="267"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25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F4B3DE-EA32-4BE5-8FB1-817D76CBE8EC}" type="doc">
      <dgm:prSet loTypeId="urn:microsoft.com/office/officeart/2005/8/layout/process2" loCatId="process" qsTypeId="urn:microsoft.com/office/officeart/2005/8/quickstyle/simple1" qsCatId="simple" csTypeId="urn:microsoft.com/office/officeart/2005/8/colors/accent1_2" csCatId="accent1" phldr="1"/>
      <dgm:spPr/>
    </dgm:pt>
    <dgm:pt modelId="{5FEB646F-F3DF-4CBA-9D94-F8A30FBFFA8F}">
      <dgm:prSet phldrT="[Metin]"/>
      <dgm:spPr>
        <a:solidFill>
          <a:schemeClr val="bg2">
            <a:lumMod val="75000"/>
          </a:schemeClr>
        </a:solidFill>
      </dgm:spPr>
      <dgm:t>
        <a:bodyPr/>
        <a:lstStyle/>
        <a:p>
          <a:r>
            <a:rPr lang="tr-TR" dirty="0" smtClean="0"/>
            <a:t>TESTİSLERDE SPERM ÜRETİMİ</a:t>
          </a:r>
          <a:endParaRPr lang="tr-TR" dirty="0"/>
        </a:p>
      </dgm:t>
    </dgm:pt>
    <dgm:pt modelId="{825EA588-4DA4-4E37-9F7F-D820A7D584C7}" type="parTrans" cxnId="{1AB5294D-14C2-4A84-BB95-209682F32B53}">
      <dgm:prSet/>
      <dgm:spPr/>
      <dgm:t>
        <a:bodyPr/>
        <a:lstStyle/>
        <a:p>
          <a:endParaRPr lang="tr-TR"/>
        </a:p>
      </dgm:t>
    </dgm:pt>
    <dgm:pt modelId="{BD0F72DE-E2A9-4C4D-A63B-F2766BFA898D}" type="sibTrans" cxnId="{1AB5294D-14C2-4A84-BB95-209682F32B53}">
      <dgm:prSet/>
      <dgm:spPr/>
      <dgm:t>
        <a:bodyPr/>
        <a:lstStyle/>
        <a:p>
          <a:endParaRPr lang="tr-TR"/>
        </a:p>
      </dgm:t>
    </dgm:pt>
    <dgm:pt modelId="{EE43F7E1-7958-4561-BE2F-07E587D3F6C1}">
      <dgm:prSet phldrT="[Metin]"/>
      <dgm:spPr>
        <a:solidFill>
          <a:schemeClr val="bg2">
            <a:lumMod val="75000"/>
          </a:schemeClr>
        </a:solidFill>
      </dgm:spPr>
      <dgm:t>
        <a:bodyPr/>
        <a:lstStyle/>
        <a:p>
          <a:r>
            <a:rPr lang="tr-TR" dirty="0" smtClean="0"/>
            <a:t>EPİDİDİMİSLERDE OLGUNLAŞMA VE VAS DEFERANSAN SEMİNAL VEZİKÜLE GEÇİŞ.</a:t>
          </a:r>
          <a:endParaRPr lang="tr-TR" dirty="0"/>
        </a:p>
      </dgm:t>
    </dgm:pt>
    <dgm:pt modelId="{D344A0F3-3252-49F8-8EB5-AFA5072DB097}" type="parTrans" cxnId="{698845A1-DF40-466B-A3A9-9ACB673BE9DA}">
      <dgm:prSet/>
      <dgm:spPr/>
      <dgm:t>
        <a:bodyPr/>
        <a:lstStyle/>
        <a:p>
          <a:endParaRPr lang="tr-TR"/>
        </a:p>
      </dgm:t>
    </dgm:pt>
    <dgm:pt modelId="{380EB743-5866-4E99-8BE2-3CB99B75FBE9}" type="sibTrans" cxnId="{698845A1-DF40-466B-A3A9-9ACB673BE9DA}">
      <dgm:prSet/>
      <dgm:spPr/>
      <dgm:t>
        <a:bodyPr/>
        <a:lstStyle/>
        <a:p>
          <a:endParaRPr lang="tr-TR"/>
        </a:p>
      </dgm:t>
    </dgm:pt>
    <dgm:pt modelId="{9238316B-7ACC-4BA4-A9DA-33D617F7BA3D}">
      <dgm:prSet phldrT="[Metin]"/>
      <dgm:spPr>
        <a:solidFill>
          <a:schemeClr val="bg2">
            <a:lumMod val="75000"/>
          </a:schemeClr>
        </a:solidFill>
      </dgm:spPr>
      <dgm:t>
        <a:bodyPr/>
        <a:lstStyle/>
        <a:p>
          <a:r>
            <a:rPr lang="tr-TR" dirty="0" smtClean="0"/>
            <a:t>PROSTAT BEZİ – EJEKÜLASYON KANALI – EJEKÜLASYON </a:t>
          </a:r>
        </a:p>
        <a:p>
          <a:r>
            <a:rPr lang="tr-TR" dirty="0" smtClean="0"/>
            <a:t>PROSTAT BEZİ SALGILADIĞI SIVI İLE EJEKÜLASYON KANALINI TEMİZLER . AYNI ZAMANDA EJEKÜLASYON SIRASINDA MESANEYİ KAPATARAK SEMİNAL MAYİ VE İDRARIN AYNI ANDA ATILMASINI ÖNLER.</a:t>
          </a:r>
          <a:endParaRPr lang="tr-TR" dirty="0"/>
        </a:p>
      </dgm:t>
    </dgm:pt>
    <dgm:pt modelId="{D6E58050-66A5-42AF-89DA-F1C8AE78274E}" type="parTrans" cxnId="{18D7B74A-3621-4694-909B-B7821E26AA1E}">
      <dgm:prSet/>
      <dgm:spPr/>
      <dgm:t>
        <a:bodyPr/>
        <a:lstStyle/>
        <a:p>
          <a:endParaRPr lang="tr-TR"/>
        </a:p>
      </dgm:t>
    </dgm:pt>
    <dgm:pt modelId="{DBEA1BB7-9366-4137-9655-B2816F8CE965}" type="sibTrans" cxnId="{18D7B74A-3621-4694-909B-B7821E26AA1E}">
      <dgm:prSet/>
      <dgm:spPr/>
      <dgm:t>
        <a:bodyPr/>
        <a:lstStyle/>
        <a:p>
          <a:endParaRPr lang="tr-TR"/>
        </a:p>
      </dgm:t>
    </dgm:pt>
    <dgm:pt modelId="{88D4536A-D68A-4E05-B004-C90879B789A2}" type="pres">
      <dgm:prSet presAssocID="{09F4B3DE-EA32-4BE5-8FB1-817D76CBE8EC}" presName="linearFlow" presStyleCnt="0">
        <dgm:presLayoutVars>
          <dgm:resizeHandles val="exact"/>
        </dgm:presLayoutVars>
      </dgm:prSet>
      <dgm:spPr/>
    </dgm:pt>
    <dgm:pt modelId="{FAA46014-37A8-4B3B-98CA-C6D5CF529674}" type="pres">
      <dgm:prSet presAssocID="{5FEB646F-F3DF-4CBA-9D94-F8A30FBFFA8F}" presName="node" presStyleLbl="node1" presStyleIdx="0" presStyleCnt="3" custScaleX="178661" custScaleY="35251">
        <dgm:presLayoutVars>
          <dgm:bulletEnabled val="1"/>
        </dgm:presLayoutVars>
      </dgm:prSet>
      <dgm:spPr/>
    </dgm:pt>
    <dgm:pt modelId="{F35EB8F8-47A6-47D1-B84E-D9A9ADA640E8}" type="pres">
      <dgm:prSet presAssocID="{BD0F72DE-E2A9-4C4D-A63B-F2766BFA898D}" presName="sibTrans" presStyleLbl="sibTrans2D1" presStyleIdx="0" presStyleCnt="2" custAng="66133" custScaleX="115769" custLinFactNeighborX="-18507" custLinFactNeighborY="-2559"/>
      <dgm:spPr/>
    </dgm:pt>
    <dgm:pt modelId="{323D3B77-C361-4F36-BA22-D34FF1C4EAD9}" type="pres">
      <dgm:prSet presAssocID="{BD0F72DE-E2A9-4C4D-A63B-F2766BFA898D}" presName="connectorText" presStyleLbl="sibTrans2D1" presStyleIdx="0" presStyleCnt="2"/>
      <dgm:spPr/>
    </dgm:pt>
    <dgm:pt modelId="{9AEBD07F-0EDA-4A38-8494-0B03E64B0D76}" type="pres">
      <dgm:prSet presAssocID="{EE43F7E1-7958-4561-BE2F-07E587D3F6C1}" presName="node" presStyleLbl="node1" presStyleIdx="1" presStyleCnt="3" custScaleX="172367" custScaleY="34480" custLinFactNeighborX="597" custLinFactNeighborY="-48179">
        <dgm:presLayoutVars>
          <dgm:bulletEnabled val="1"/>
        </dgm:presLayoutVars>
      </dgm:prSet>
      <dgm:spPr/>
      <dgm:t>
        <a:bodyPr/>
        <a:lstStyle/>
        <a:p>
          <a:endParaRPr lang="tr-TR"/>
        </a:p>
      </dgm:t>
    </dgm:pt>
    <dgm:pt modelId="{ADA34ACD-45B6-40B1-B80B-D9E6280DF714}" type="pres">
      <dgm:prSet presAssocID="{380EB743-5866-4E99-8BE2-3CB99B75FBE9}" presName="sibTrans" presStyleLbl="sibTrans2D1" presStyleIdx="1" presStyleCnt="2" custAng="21383275" custScaleX="69145" custScaleY="97348" custLinFactNeighborX="3488" custLinFactNeighborY="-20525"/>
      <dgm:spPr/>
    </dgm:pt>
    <dgm:pt modelId="{6DBCA89D-4F62-4AD2-BADD-D3293881B058}" type="pres">
      <dgm:prSet presAssocID="{380EB743-5866-4E99-8BE2-3CB99B75FBE9}" presName="connectorText" presStyleLbl="sibTrans2D1" presStyleIdx="1" presStyleCnt="2"/>
      <dgm:spPr/>
    </dgm:pt>
    <dgm:pt modelId="{592731FA-9978-4BA0-92B3-CBECAC68475C}" type="pres">
      <dgm:prSet presAssocID="{9238316B-7ACC-4BA4-A9DA-33D617F7BA3D}" presName="node" presStyleLbl="node1" presStyleIdx="2" presStyleCnt="3" custScaleX="121302" custScaleY="155788" custLinFactNeighborX="-3675" custLinFactNeighborY="-38135">
        <dgm:presLayoutVars>
          <dgm:bulletEnabled val="1"/>
        </dgm:presLayoutVars>
      </dgm:prSet>
      <dgm:spPr/>
      <dgm:t>
        <a:bodyPr/>
        <a:lstStyle/>
        <a:p>
          <a:endParaRPr lang="tr-TR"/>
        </a:p>
      </dgm:t>
    </dgm:pt>
  </dgm:ptLst>
  <dgm:cxnLst>
    <dgm:cxn modelId="{D242684C-33D8-49CC-A729-66FA7D43669C}" type="presOf" srcId="{EE43F7E1-7958-4561-BE2F-07E587D3F6C1}" destId="{9AEBD07F-0EDA-4A38-8494-0B03E64B0D76}" srcOrd="0" destOrd="0" presId="urn:microsoft.com/office/officeart/2005/8/layout/process2"/>
    <dgm:cxn modelId="{BB7F548C-5354-4A7F-ABDF-F02D674E48C3}" type="presOf" srcId="{BD0F72DE-E2A9-4C4D-A63B-F2766BFA898D}" destId="{F35EB8F8-47A6-47D1-B84E-D9A9ADA640E8}" srcOrd="0" destOrd="0" presId="urn:microsoft.com/office/officeart/2005/8/layout/process2"/>
    <dgm:cxn modelId="{4EFCCEDA-8746-41ED-B70E-C97F878BFB6E}" type="presOf" srcId="{380EB743-5866-4E99-8BE2-3CB99B75FBE9}" destId="{6DBCA89D-4F62-4AD2-BADD-D3293881B058}" srcOrd="1" destOrd="0" presId="urn:microsoft.com/office/officeart/2005/8/layout/process2"/>
    <dgm:cxn modelId="{AC1A6F09-5FA9-4981-B1AA-61C95133B37D}" type="presOf" srcId="{5FEB646F-F3DF-4CBA-9D94-F8A30FBFFA8F}" destId="{FAA46014-37A8-4B3B-98CA-C6D5CF529674}" srcOrd="0" destOrd="0" presId="urn:microsoft.com/office/officeart/2005/8/layout/process2"/>
    <dgm:cxn modelId="{698845A1-DF40-466B-A3A9-9ACB673BE9DA}" srcId="{09F4B3DE-EA32-4BE5-8FB1-817D76CBE8EC}" destId="{EE43F7E1-7958-4561-BE2F-07E587D3F6C1}" srcOrd="1" destOrd="0" parTransId="{D344A0F3-3252-49F8-8EB5-AFA5072DB097}" sibTransId="{380EB743-5866-4E99-8BE2-3CB99B75FBE9}"/>
    <dgm:cxn modelId="{C7424829-7AC8-4B76-8FE8-C99C20378238}" type="presOf" srcId="{09F4B3DE-EA32-4BE5-8FB1-817D76CBE8EC}" destId="{88D4536A-D68A-4E05-B004-C90879B789A2}" srcOrd="0" destOrd="0" presId="urn:microsoft.com/office/officeart/2005/8/layout/process2"/>
    <dgm:cxn modelId="{18D7B74A-3621-4694-909B-B7821E26AA1E}" srcId="{09F4B3DE-EA32-4BE5-8FB1-817D76CBE8EC}" destId="{9238316B-7ACC-4BA4-A9DA-33D617F7BA3D}" srcOrd="2" destOrd="0" parTransId="{D6E58050-66A5-42AF-89DA-F1C8AE78274E}" sibTransId="{DBEA1BB7-9366-4137-9655-B2816F8CE965}"/>
    <dgm:cxn modelId="{A85B5516-165E-4069-B086-D47DD51AA916}" type="presOf" srcId="{9238316B-7ACC-4BA4-A9DA-33D617F7BA3D}" destId="{592731FA-9978-4BA0-92B3-CBECAC68475C}" srcOrd="0" destOrd="0" presId="urn:microsoft.com/office/officeart/2005/8/layout/process2"/>
    <dgm:cxn modelId="{90CF88CA-1DA3-43E2-AD3A-AE7046E90F54}" type="presOf" srcId="{BD0F72DE-E2A9-4C4D-A63B-F2766BFA898D}" destId="{323D3B77-C361-4F36-BA22-D34FF1C4EAD9}" srcOrd="1" destOrd="0" presId="urn:microsoft.com/office/officeart/2005/8/layout/process2"/>
    <dgm:cxn modelId="{C00013EC-832B-4E3A-B988-54D1C38C9C5B}" type="presOf" srcId="{380EB743-5866-4E99-8BE2-3CB99B75FBE9}" destId="{ADA34ACD-45B6-40B1-B80B-D9E6280DF714}" srcOrd="0" destOrd="0" presId="urn:microsoft.com/office/officeart/2005/8/layout/process2"/>
    <dgm:cxn modelId="{1AB5294D-14C2-4A84-BB95-209682F32B53}" srcId="{09F4B3DE-EA32-4BE5-8FB1-817D76CBE8EC}" destId="{5FEB646F-F3DF-4CBA-9D94-F8A30FBFFA8F}" srcOrd="0" destOrd="0" parTransId="{825EA588-4DA4-4E37-9F7F-D820A7D584C7}" sibTransId="{BD0F72DE-E2A9-4C4D-A63B-F2766BFA898D}"/>
    <dgm:cxn modelId="{5B111AB5-7BB3-4860-9965-813656E3C8F1}" type="presParOf" srcId="{88D4536A-D68A-4E05-B004-C90879B789A2}" destId="{FAA46014-37A8-4B3B-98CA-C6D5CF529674}" srcOrd="0" destOrd="0" presId="urn:microsoft.com/office/officeart/2005/8/layout/process2"/>
    <dgm:cxn modelId="{578341DA-11A0-49EC-9876-F019ECE94C34}" type="presParOf" srcId="{88D4536A-D68A-4E05-B004-C90879B789A2}" destId="{F35EB8F8-47A6-47D1-B84E-D9A9ADA640E8}" srcOrd="1" destOrd="0" presId="urn:microsoft.com/office/officeart/2005/8/layout/process2"/>
    <dgm:cxn modelId="{9EB64BBE-5199-4170-A97C-2D720ECB3850}" type="presParOf" srcId="{F35EB8F8-47A6-47D1-B84E-D9A9ADA640E8}" destId="{323D3B77-C361-4F36-BA22-D34FF1C4EAD9}" srcOrd="0" destOrd="0" presId="urn:microsoft.com/office/officeart/2005/8/layout/process2"/>
    <dgm:cxn modelId="{712B3299-7539-4D8F-B67A-89E2E08A0B32}" type="presParOf" srcId="{88D4536A-D68A-4E05-B004-C90879B789A2}" destId="{9AEBD07F-0EDA-4A38-8494-0B03E64B0D76}" srcOrd="2" destOrd="0" presId="urn:microsoft.com/office/officeart/2005/8/layout/process2"/>
    <dgm:cxn modelId="{FC37252B-9CA7-4BCE-A650-E24F7640F716}" type="presParOf" srcId="{88D4536A-D68A-4E05-B004-C90879B789A2}" destId="{ADA34ACD-45B6-40B1-B80B-D9E6280DF714}" srcOrd="3" destOrd="0" presId="urn:microsoft.com/office/officeart/2005/8/layout/process2"/>
    <dgm:cxn modelId="{65871EC5-AD24-4D0D-BC77-C315AD4B774A}" type="presParOf" srcId="{ADA34ACD-45B6-40B1-B80B-D9E6280DF714}" destId="{6DBCA89D-4F62-4AD2-BADD-D3293881B058}" srcOrd="0" destOrd="0" presId="urn:microsoft.com/office/officeart/2005/8/layout/process2"/>
    <dgm:cxn modelId="{10E66D9C-83D5-43D0-B34F-FA6EEEA7EA96}" type="presParOf" srcId="{88D4536A-D68A-4E05-B004-C90879B789A2}" destId="{592731FA-9978-4BA0-92B3-CBECAC68475C}"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46014-37A8-4B3B-98CA-C6D5CF529674}">
      <dsp:nvSpPr>
        <dsp:cNvPr id="0" name=""/>
        <dsp:cNvSpPr/>
      </dsp:nvSpPr>
      <dsp:spPr>
        <a:xfrm>
          <a:off x="1179296" y="705"/>
          <a:ext cx="6101195" cy="644177"/>
        </a:xfrm>
        <a:prstGeom prst="roundRect">
          <a:avLst>
            <a:gd name="adj" fmla="val 10000"/>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TESTİSLERDE SPERM ÜRETİMİ</a:t>
          </a:r>
          <a:endParaRPr lang="tr-TR" sz="1600" kern="1200" dirty="0"/>
        </a:p>
      </dsp:txBody>
      <dsp:txXfrm>
        <a:off x="1198163" y="19572"/>
        <a:ext cx="6063461" cy="606443"/>
      </dsp:txXfrm>
    </dsp:sp>
    <dsp:sp modelId="{F35EB8F8-47A6-47D1-B84E-D9A9ADA640E8}">
      <dsp:nvSpPr>
        <dsp:cNvPr id="0" name=""/>
        <dsp:cNvSpPr/>
      </dsp:nvSpPr>
      <dsp:spPr>
        <a:xfrm rot="5402346">
          <a:off x="3975699" y="443421"/>
          <a:ext cx="400771" cy="8223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5400000">
        <a:off x="3929427" y="654201"/>
        <a:ext cx="493398" cy="280540"/>
      </dsp:txXfrm>
    </dsp:sp>
    <dsp:sp modelId="{9AEBD07F-0EDA-4A38-8494-0B03E64B0D76}">
      <dsp:nvSpPr>
        <dsp:cNvPr id="0" name=""/>
        <dsp:cNvSpPr/>
      </dsp:nvSpPr>
      <dsp:spPr>
        <a:xfrm>
          <a:off x="1307151" y="1106379"/>
          <a:ext cx="5886258" cy="630088"/>
        </a:xfrm>
        <a:prstGeom prst="roundRect">
          <a:avLst>
            <a:gd name="adj" fmla="val 10000"/>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EPİDİDİMİSLERDE OLGUNLAŞMA VE VAS DEFERANSAN SEMİNAL VEZİKÜLE GEÇİŞ.</a:t>
          </a:r>
          <a:endParaRPr lang="tr-TR" sz="1600" kern="1200" dirty="0"/>
        </a:p>
      </dsp:txBody>
      <dsp:txXfrm>
        <a:off x="1325606" y="1124834"/>
        <a:ext cx="5849348" cy="593178"/>
      </dsp:txXfrm>
    </dsp:sp>
    <dsp:sp modelId="{ADA34ACD-45B6-40B1-B80B-D9E6280DF714}">
      <dsp:nvSpPr>
        <dsp:cNvPr id="0" name=""/>
        <dsp:cNvSpPr/>
      </dsp:nvSpPr>
      <dsp:spPr>
        <a:xfrm rot="5365711">
          <a:off x="3971451" y="1671408"/>
          <a:ext cx="523459" cy="8005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5400000">
        <a:off x="3992241" y="1809943"/>
        <a:ext cx="480314" cy="366421"/>
      </dsp:txXfrm>
    </dsp:sp>
    <dsp:sp modelId="{592731FA-9978-4BA0-92B3-CBECAC68475C}">
      <dsp:nvSpPr>
        <dsp:cNvPr id="0" name=""/>
        <dsp:cNvSpPr/>
      </dsp:nvSpPr>
      <dsp:spPr>
        <a:xfrm>
          <a:off x="2033188" y="2744440"/>
          <a:ext cx="4142410" cy="2846872"/>
        </a:xfrm>
        <a:prstGeom prst="roundRect">
          <a:avLst>
            <a:gd name="adj" fmla="val 10000"/>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PROSTAT BEZİ – EJEKÜLASYON KANALI – EJEKÜLASYON </a:t>
          </a:r>
        </a:p>
        <a:p>
          <a:pPr lvl="0" algn="ctr" defTabSz="711200">
            <a:lnSpc>
              <a:spcPct val="90000"/>
            </a:lnSpc>
            <a:spcBef>
              <a:spcPct val="0"/>
            </a:spcBef>
            <a:spcAft>
              <a:spcPct val="35000"/>
            </a:spcAft>
          </a:pPr>
          <a:r>
            <a:rPr lang="tr-TR" sz="1600" kern="1200" dirty="0" smtClean="0"/>
            <a:t>PROSTAT BEZİ SALGILADIĞI SIVI İLE EJEKÜLASYON KANALINI TEMİZLER . AYNI ZAMANDA EJEKÜLASYON SIRASINDA MESANEYİ KAPATARAK SEMİNAL MAYİ VE İDRARIN AYNI ANDA ATILMASINI ÖNLER.</a:t>
          </a:r>
          <a:endParaRPr lang="tr-TR" sz="1600" kern="1200" dirty="0"/>
        </a:p>
      </dsp:txBody>
      <dsp:txXfrm>
        <a:off x="2116570" y="2827822"/>
        <a:ext cx="3975646" cy="2680108"/>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4D912-39A6-4294-BD33-0A89ABD7B98C}" type="datetimeFigureOut">
              <a:rPr lang="tr-TR" smtClean="0"/>
              <a:t>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EB1B0E-4C33-472C-BDB0-EE921B9F04DF}" type="slidenum">
              <a:rPr lang="tr-TR" smtClean="0"/>
              <a:t>‹#›</a:t>
            </a:fld>
            <a:endParaRPr lang="tr-TR"/>
          </a:p>
        </p:txBody>
      </p:sp>
    </p:spTree>
    <p:extLst>
      <p:ext uri="{BB962C8B-B14F-4D97-AF65-F5344CB8AC3E}">
        <p14:creationId xmlns:p14="http://schemas.microsoft.com/office/powerpoint/2010/main" val="928033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0A67D5C-27A9-42FE-A77A-C1AC126C709A}" type="datetimeFigureOut">
              <a:rPr lang="tr-TR" smtClean="0"/>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0A67D5C-27A9-42FE-A77A-C1AC126C709A}" type="datetimeFigureOut">
              <a:rPr lang="tr-TR" smtClean="0"/>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0A67D5C-27A9-42FE-A77A-C1AC126C709A}" type="datetimeFigureOut">
              <a:rPr lang="tr-TR" smtClean="0"/>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0A67D5C-27A9-42FE-A77A-C1AC126C709A}" type="datetimeFigureOut">
              <a:rPr lang="tr-TR" smtClean="0"/>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0A67D5C-27A9-42FE-A77A-C1AC126C709A}" type="datetimeFigureOut">
              <a:rPr lang="tr-TR" smtClean="0"/>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0A67D5C-27A9-42FE-A77A-C1AC126C709A}" type="datetimeFigureOut">
              <a:rPr lang="tr-TR" smtClean="0"/>
              <a:t>8.12.2019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40A67D5C-27A9-42FE-A77A-C1AC126C709A}" type="datetimeFigureOut">
              <a:rPr lang="tr-TR" smtClean="0"/>
              <a:t>8.12.2019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40A67D5C-27A9-42FE-A77A-C1AC126C709A}" type="datetimeFigureOut">
              <a:rPr lang="tr-TR" smtClean="0"/>
              <a:t>8.12.2019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67D5C-27A9-42FE-A77A-C1AC126C709A}" type="datetimeFigureOut">
              <a:rPr lang="tr-TR" smtClean="0"/>
              <a:t>8.12.2019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7BE7ED7-D596-4E13-8D78-9259051CD1E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0A67D5C-27A9-42FE-A77A-C1AC126C709A}" type="datetimeFigureOut">
              <a:rPr lang="tr-TR" smtClean="0"/>
              <a:t>8.12.2019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BE7ED7-D596-4E13-8D78-9259051CD1E1}"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40A67D5C-27A9-42FE-A77A-C1AC126C709A}" type="datetimeFigureOut">
              <a:rPr lang="tr-TR" smtClean="0"/>
              <a:t>8.12.2019</a:t>
            </a:fld>
            <a:endParaRPr lang="tr-TR"/>
          </a:p>
        </p:txBody>
      </p:sp>
      <p:sp>
        <p:nvSpPr>
          <p:cNvPr id="9" name="Slide Number Placeholder 8"/>
          <p:cNvSpPr>
            <a:spLocks noGrp="1"/>
          </p:cNvSpPr>
          <p:nvPr>
            <p:ph type="sldNum" sz="quarter" idx="11"/>
          </p:nvPr>
        </p:nvSpPr>
        <p:spPr/>
        <p:txBody>
          <a:bodyPr/>
          <a:lstStyle/>
          <a:p>
            <a:fld id="{67BE7ED7-D596-4E13-8D78-9259051CD1E1}"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7BE7ED7-D596-4E13-8D78-9259051CD1E1}"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0A67D5C-27A9-42FE-A77A-C1AC126C709A}" type="datetimeFigureOut">
              <a:rPr lang="tr-TR" smtClean="0"/>
              <a:t>8.12.2019</a:t>
            </a:fld>
            <a:endParaRPr lang="tr-T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Başlık 9"/>
          <p:cNvSpPr>
            <a:spLocks noGrp="1"/>
          </p:cNvSpPr>
          <p:nvPr>
            <p:ph type="ctrTitle"/>
          </p:nvPr>
        </p:nvSpPr>
        <p:spPr>
          <a:xfrm>
            <a:off x="0" y="2636912"/>
            <a:ext cx="8460432" cy="1862063"/>
          </a:xfrm>
        </p:spPr>
        <p:txBody>
          <a:bodyPr/>
          <a:lstStyle/>
          <a:p>
            <a:r>
              <a:rPr lang="tr-TR" sz="7200" b="1" dirty="0" smtClean="0"/>
              <a:t>PROSTAT KANSERİ </a:t>
            </a:r>
            <a:endParaRPr lang="tr-TR" sz="7200" b="1" dirty="0"/>
          </a:p>
        </p:txBody>
      </p:sp>
    </p:spTree>
    <p:extLst>
      <p:ext uri="{BB962C8B-B14F-4D97-AF65-F5344CB8AC3E}">
        <p14:creationId xmlns:p14="http://schemas.microsoft.com/office/powerpoint/2010/main" val="457617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normAutofit/>
          </a:bodyPr>
          <a:lstStyle/>
          <a:p>
            <a:r>
              <a:rPr lang="fi-FI" sz="2400" b="1" i="1" dirty="0">
                <a:solidFill>
                  <a:srgbClr val="FF0000"/>
                </a:solidFill>
              </a:rPr>
              <a:t>Kanserin Tanısında PSA Testi ve Prostat </a:t>
            </a:r>
            <a:r>
              <a:rPr lang="fi-FI" sz="2400" b="1" i="1" dirty="0" smtClean="0">
                <a:solidFill>
                  <a:srgbClr val="FF0000"/>
                </a:solidFill>
              </a:rPr>
              <a:t>Muayenesi</a:t>
            </a:r>
            <a:r>
              <a:rPr lang="tr-TR" sz="2400" b="1" i="1" dirty="0" smtClean="0">
                <a:solidFill>
                  <a:srgbClr val="FF0000"/>
                </a:solidFill>
              </a:rPr>
              <a:t>:</a:t>
            </a:r>
          </a:p>
          <a:p>
            <a:r>
              <a:rPr lang="tr-TR" sz="1800" dirty="0"/>
              <a:t>Kan örneğiyle bakılan PSA (prostat spesifik antijen) testi ile prostat kanseri erken teşhis edilebilir. Prostat kanserinin erken teşhisi, tedavi olanaklarının artması açısından önemlidir.</a:t>
            </a:r>
          </a:p>
          <a:p>
            <a:r>
              <a:rPr lang="tr-TR" sz="1800" dirty="0"/>
              <a:t>PSA, kanser dışında bengin prostat </a:t>
            </a:r>
            <a:r>
              <a:rPr lang="tr-TR" sz="1800" dirty="0" err="1"/>
              <a:t>hiperplazisi</a:t>
            </a:r>
            <a:r>
              <a:rPr lang="tr-TR" sz="1800" dirty="0"/>
              <a:t> – BPH (prostat büyümesi), </a:t>
            </a:r>
            <a:r>
              <a:rPr lang="tr-TR" sz="1800" dirty="0" err="1"/>
              <a:t>prostatit</a:t>
            </a:r>
            <a:r>
              <a:rPr lang="tr-TR" sz="1800" dirty="0"/>
              <a:t> (prostat iltihabı), cinsel ilişki, biyopsi, </a:t>
            </a:r>
            <a:r>
              <a:rPr lang="tr-TR" sz="1800" dirty="0" err="1"/>
              <a:t>rektal</a:t>
            </a:r>
            <a:r>
              <a:rPr lang="tr-TR" sz="1800" dirty="0"/>
              <a:t> prostat muayenesi, idrar yolu enfeksiyonu, idrar yolu girişimleri (sonda takmak) ve ameliyatları sonrasında yüksek çıkabilir.</a:t>
            </a:r>
          </a:p>
          <a:p>
            <a:r>
              <a:rPr lang="tr-TR" sz="1800" dirty="0"/>
              <a:t>Bu sebeple </a:t>
            </a:r>
            <a:r>
              <a:rPr lang="tr-TR" sz="1800" dirty="0" err="1"/>
              <a:t>PSA’nın</a:t>
            </a:r>
            <a:r>
              <a:rPr lang="tr-TR" sz="1800" dirty="0"/>
              <a:t> yüksekliği kanser olduğu anlamına gelmediği gibi düşüklüğü de kanseri ekarte etmek için yetersiz kalabilir. Bu sebeple prostat kanserinin taraması ve teşhisinde PSA testi, prostat muayenesi ile desteklenebilir. Bu tetkikler sonucu prostat kanserinden şüphelenilen hastalara prostat kanserinin teşhisi için bazı ilave tetkikler yapılabilir</a:t>
            </a:r>
            <a:r>
              <a:rPr lang="tr-TR" sz="1800" dirty="0" smtClean="0"/>
              <a:t>:</a:t>
            </a:r>
          </a:p>
          <a:p>
            <a:pPr marL="114300" indent="0">
              <a:buNone/>
            </a:pPr>
            <a:r>
              <a:rPr lang="tr-TR" sz="2000" b="1" i="1" dirty="0" err="1" smtClean="0">
                <a:solidFill>
                  <a:srgbClr val="FF0000"/>
                </a:solidFill>
              </a:rPr>
              <a:t>Multiparametrik</a:t>
            </a:r>
            <a:r>
              <a:rPr lang="tr-TR" sz="2000" b="1" i="1" dirty="0" smtClean="0">
                <a:solidFill>
                  <a:srgbClr val="FF0000"/>
                </a:solidFill>
              </a:rPr>
              <a:t> </a:t>
            </a:r>
            <a:r>
              <a:rPr lang="tr-TR" sz="2000" b="1" i="1" dirty="0">
                <a:solidFill>
                  <a:srgbClr val="FF0000"/>
                </a:solidFill>
              </a:rPr>
              <a:t>MR</a:t>
            </a:r>
          </a:p>
          <a:p>
            <a:r>
              <a:rPr lang="tr-TR" sz="2000" dirty="0"/>
              <a:t>Prostat kanseri şüphesi olan hastalarda tanıyı destekleyebilecek bir görüntüleme yöntemidir. Kanserli olan hücre ve dokular hücre yoğunluğundaki artış ve kanlanma gibi kimi özellikleriyle sağlıklı olan dokulardan farklı bir görüntüye sahiptir. Bu sayede </a:t>
            </a:r>
            <a:r>
              <a:rPr lang="tr-TR" sz="2000" dirty="0" err="1"/>
              <a:t>multiparametrik</a:t>
            </a:r>
            <a:r>
              <a:rPr lang="tr-TR" sz="2000" dirty="0"/>
              <a:t> MR ile görüntülenmeleri mümkündür.</a:t>
            </a:r>
          </a:p>
          <a:p>
            <a:r>
              <a:rPr lang="tr-TR" sz="2000" dirty="0"/>
              <a:t>Bunun yanı sıra, </a:t>
            </a:r>
            <a:r>
              <a:rPr lang="tr-TR" sz="2000" dirty="0" err="1"/>
              <a:t>Multiparametrik</a:t>
            </a:r>
            <a:r>
              <a:rPr lang="tr-TR" sz="2000" dirty="0"/>
              <a:t> MR ile tümörün prostat kapsülünü aşıp aşmadığı ve olası lenf </a:t>
            </a:r>
            <a:r>
              <a:rPr lang="tr-TR" sz="2000" dirty="0" err="1"/>
              <a:t>nodu</a:t>
            </a:r>
            <a:r>
              <a:rPr lang="tr-TR" sz="2000" dirty="0"/>
              <a:t> sıçramaları tespit edilebilir. Ayrıca bu MR görüntüleri hastaya prostat biyopsisi yapılırken kılavuz olarak da kullanılabilir.</a:t>
            </a:r>
          </a:p>
          <a:p>
            <a:endParaRPr lang="tr-TR" dirty="0"/>
          </a:p>
        </p:txBody>
      </p:sp>
    </p:spTree>
    <p:extLst>
      <p:ext uri="{BB962C8B-B14F-4D97-AF65-F5344CB8AC3E}">
        <p14:creationId xmlns:p14="http://schemas.microsoft.com/office/powerpoint/2010/main" val="1430579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normAutofit fontScale="85000" lnSpcReduction="20000"/>
          </a:bodyPr>
          <a:lstStyle/>
          <a:p>
            <a:r>
              <a:rPr lang="tr-TR" sz="2400" b="1" i="1" dirty="0">
                <a:solidFill>
                  <a:srgbClr val="FF0000"/>
                </a:solidFill>
              </a:rPr>
              <a:t>Prostat Biyopsisi</a:t>
            </a:r>
          </a:p>
          <a:p>
            <a:r>
              <a:rPr lang="tr-TR" sz="1800" dirty="0" smtClean="0"/>
              <a:t>Prostat </a:t>
            </a:r>
            <a:r>
              <a:rPr lang="tr-TR" sz="1800" dirty="0"/>
              <a:t>biyopsisinde de prostatın farklı bölgelerinden örnekler alınır. Standart prostat biyopsisinde, lokal anestezi altında rektuma yerleştirilen özel bir cihaz yardımıyla prostattan rastgele parçalar alınır. Daha sonra, patolojik incelemelerde bu dokular içinde kanserli hücre olup olmadığına bakılır.</a:t>
            </a:r>
          </a:p>
          <a:p>
            <a:r>
              <a:rPr lang="tr-TR" sz="1800" dirty="0"/>
              <a:t>Teknolojinin gelişmesiyle yeni biyopsi yöntemleri geliştirilmiş bu sayede tanı doğruluk oranları arttırılmıştır. Prostat biyopsisi prostat kanseri teşhisi koymada ve tümörün hızlı ve agresif seyredip seyretmediğini belirlemede kullanılır.</a:t>
            </a:r>
          </a:p>
          <a:p>
            <a:r>
              <a:rPr lang="tr-TR" b="1" i="1" dirty="0">
                <a:solidFill>
                  <a:srgbClr val="FF0000"/>
                </a:solidFill>
              </a:rPr>
              <a:t>Standart Prostat Biyopsisi</a:t>
            </a:r>
          </a:p>
          <a:p>
            <a:r>
              <a:rPr lang="tr-TR" sz="1800" dirty="0"/>
              <a:t>Prostat biyopsisi makat yolu ile özel bir ultrason eşliğinde, otomatik biyopsi iğneleri ile yapılıyor. Bu şekilde yapılan biyopsi işlemleri genelde lokal anestezi eşliğinde yapılıyor ve herhangi bir yatış gerektirmiyor.</a:t>
            </a:r>
          </a:p>
          <a:p>
            <a:r>
              <a:rPr lang="tr-TR" sz="1800" dirty="0"/>
              <a:t>Bu işlem esnasında ultrason kılavuzluğu, biyopsinin istenilen bölgelerden alınmasını sağlıyor. PSA yüksekliğinin sebebi aydınlatılamazsa, PSA yükselmeye devam ederse veya prostat biyopsisi sonucu şüpheli olursa biyopsiyi tekrar etmek gerekebiliyor.</a:t>
            </a:r>
          </a:p>
          <a:p>
            <a:r>
              <a:rPr lang="tr-TR" b="1" i="1" dirty="0">
                <a:solidFill>
                  <a:srgbClr val="FF0000"/>
                </a:solidFill>
              </a:rPr>
              <a:t>MR-Ultrason Füzyon Biyopsi</a:t>
            </a:r>
          </a:p>
          <a:p>
            <a:r>
              <a:rPr lang="tr-TR" dirty="0"/>
              <a:t>Bu yöntemde hastanın daha önce çekilen </a:t>
            </a:r>
            <a:r>
              <a:rPr lang="tr-TR" dirty="0" err="1"/>
              <a:t>multiparametrik</a:t>
            </a:r>
            <a:r>
              <a:rPr lang="tr-TR" dirty="0"/>
              <a:t> MR görüntüleri, prostat biyopsisi yapılan ultrason cihazına aktarılarak tümörün tam yeri belirlenebilmektedir.</a:t>
            </a:r>
          </a:p>
          <a:p>
            <a:r>
              <a:rPr lang="tr-TR" dirty="0"/>
              <a:t>Böylelikle klasik biyopsilerdeki gibi “rastgele” parça almak yerine “hedef gözeterek” direk şüpheli odaktan biyopsi yapılır. Tümörün ya da şüpheli odağın tam yeri bulunabildiğinden çok sayıda parça almak yerine bu yöntemle daha az örnek alınması yeterli olabilmektedir.</a:t>
            </a:r>
          </a:p>
          <a:p>
            <a:r>
              <a:rPr lang="tr-TR" dirty="0"/>
              <a:t>Füzyon biyopsi uygulaması iki yöntemle yapılabilir. Bunlardan birisi </a:t>
            </a:r>
            <a:r>
              <a:rPr lang="tr-TR" dirty="0" err="1"/>
              <a:t>perineal</a:t>
            </a:r>
            <a:r>
              <a:rPr lang="tr-TR" dirty="0"/>
              <a:t> bölgede ciltten girilerek yapılan </a:t>
            </a:r>
            <a:r>
              <a:rPr lang="tr-TR" dirty="0" err="1"/>
              <a:t>transperineal</a:t>
            </a:r>
            <a:r>
              <a:rPr lang="tr-TR" dirty="0"/>
              <a:t> yöntemdir. Bu yöntem genel veya lokal anestezi ile yapılabilir.</a:t>
            </a:r>
          </a:p>
          <a:p>
            <a:r>
              <a:rPr lang="tr-TR" dirty="0"/>
              <a:t>Diğer yöntem ise rektumdan girilerek yapılan </a:t>
            </a:r>
            <a:r>
              <a:rPr lang="tr-TR" dirty="0" err="1"/>
              <a:t>transrektal</a:t>
            </a:r>
            <a:r>
              <a:rPr lang="tr-TR" dirty="0"/>
              <a:t> yöntemdir. Bu yöntem de lokal anesteziyle yapılabilmektedir.</a:t>
            </a:r>
          </a:p>
          <a:p>
            <a:endParaRPr lang="tr-TR" dirty="0"/>
          </a:p>
        </p:txBody>
      </p:sp>
    </p:spTree>
    <p:extLst>
      <p:ext uri="{BB962C8B-B14F-4D97-AF65-F5344CB8AC3E}">
        <p14:creationId xmlns:p14="http://schemas.microsoft.com/office/powerpoint/2010/main" val="3235181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388424" cy="1196752"/>
          </a:xfrm>
        </p:spPr>
        <p:txBody>
          <a:bodyPr/>
          <a:lstStyle/>
          <a:p>
            <a:r>
              <a:rPr lang="tr-TR" b="1" i="1" dirty="0" smtClean="0"/>
              <a:t>TEDAVİ YÖNTEMLERİ</a:t>
            </a:r>
            <a:endParaRPr lang="tr-TR" b="1" i="1" dirty="0"/>
          </a:p>
        </p:txBody>
      </p:sp>
      <p:sp>
        <p:nvSpPr>
          <p:cNvPr id="3" name="İçerik Yer Tutucusu 2"/>
          <p:cNvSpPr>
            <a:spLocks noGrp="1"/>
          </p:cNvSpPr>
          <p:nvPr>
            <p:ph idx="1"/>
          </p:nvPr>
        </p:nvSpPr>
        <p:spPr>
          <a:xfrm>
            <a:off x="35496" y="908720"/>
            <a:ext cx="8424936" cy="5949280"/>
          </a:xfrm>
        </p:spPr>
        <p:txBody>
          <a:bodyPr>
            <a:normAutofit lnSpcReduction="10000"/>
          </a:bodyPr>
          <a:lstStyle/>
          <a:p>
            <a:r>
              <a:rPr lang="tr-TR" sz="2000" dirty="0"/>
              <a:t>Prostat kanserinin tedavisi; ameliyat, radyoterapi, </a:t>
            </a:r>
            <a:r>
              <a:rPr lang="tr-TR" sz="2000" dirty="0" err="1"/>
              <a:t>hormonoterapi</a:t>
            </a:r>
            <a:r>
              <a:rPr lang="tr-TR" sz="2000" dirty="0"/>
              <a:t> şeklinde düzenlenebilmektedir. Hastanın içinde bulunduğu şartlar ve genel durumu göz önüne alınarak tedavi şekli belirlenir</a:t>
            </a:r>
            <a:r>
              <a:rPr lang="tr-TR" sz="2000" dirty="0" smtClean="0"/>
              <a:t>.</a:t>
            </a:r>
          </a:p>
          <a:p>
            <a:r>
              <a:rPr lang="tr-TR" sz="2600" b="1" i="1" dirty="0">
                <a:solidFill>
                  <a:srgbClr val="FF0000"/>
                </a:solidFill>
              </a:rPr>
              <a:t>Prostat Kanseri Vakalarında Günümüzde Sık Kullanılan Tedavi Şekli Hangisidir?</a:t>
            </a:r>
          </a:p>
          <a:p>
            <a:r>
              <a:rPr lang="tr-TR" sz="2000" dirty="0"/>
              <a:t>Günümüzde prostat kanseri tarama testlerinin kullanımının artmasıyla erken evrede saptanabilmektedir. Çevreye yayılmamış erken evredeki (lokal) prostat kanserinde en sık kullanılan tedavi cerrahi tedavidir. Gereği halinde hormon terapisi veya radyoterapi ile kombine edilebilmektedir.</a:t>
            </a:r>
          </a:p>
          <a:p>
            <a:r>
              <a:rPr lang="tr-TR" sz="2600" b="1" i="1" dirty="0">
                <a:solidFill>
                  <a:srgbClr val="FF0000"/>
                </a:solidFill>
              </a:rPr>
              <a:t>Aktif İzlem</a:t>
            </a:r>
          </a:p>
          <a:p>
            <a:r>
              <a:rPr lang="tr-TR" sz="2000" dirty="0"/>
              <a:t>Prostat kanseri Evre 1’de yavaş ilerler, bazen hiç belirti vermez ya da sağlık şikayetlerine yol açmaz. Doktorunuz bu evrede PSA değeri, </a:t>
            </a:r>
            <a:r>
              <a:rPr lang="tr-TR" sz="2000" dirty="0" err="1"/>
              <a:t>rektal</a:t>
            </a:r>
            <a:r>
              <a:rPr lang="tr-TR" sz="2000" dirty="0"/>
              <a:t> muayene ve ultrason gibi yöntemlerle kanserin ilerlemesini takip eder. Aynı zamanda tümörün yayılma riski (</a:t>
            </a:r>
            <a:r>
              <a:rPr lang="tr-TR" sz="2000" dirty="0" err="1"/>
              <a:t>skorlama</a:t>
            </a:r>
            <a:r>
              <a:rPr lang="tr-TR" sz="2000" dirty="0"/>
              <a:t>) değerlendirilir.</a:t>
            </a:r>
          </a:p>
          <a:p>
            <a:r>
              <a:rPr lang="tr-TR" sz="2000" dirty="0"/>
              <a:t>Aktif izlemde amaç yavaş ilerleyen ve düşük riskli olduğu tespit edilmiş hastaların gerektiğinde tedavi şansını kaybetmeyecek şekilde yakından takip edilmesidir. Bu sayede bir grup hastanın gereksiz tedavi alması önlenmiş olur.</a:t>
            </a:r>
          </a:p>
          <a:p>
            <a:endParaRPr lang="tr-TR" sz="2000" dirty="0"/>
          </a:p>
        </p:txBody>
      </p:sp>
    </p:spTree>
    <p:extLst>
      <p:ext uri="{BB962C8B-B14F-4D97-AF65-F5344CB8AC3E}">
        <p14:creationId xmlns:p14="http://schemas.microsoft.com/office/powerpoint/2010/main" val="38077679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normAutofit fontScale="85000" lnSpcReduction="10000"/>
          </a:bodyPr>
          <a:lstStyle/>
          <a:p>
            <a:r>
              <a:rPr lang="tr-TR" sz="3200" b="1" i="1" dirty="0" err="1">
                <a:solidFill>
                  <a:srgbClr val="FF0000"/>
                </a:solidFill>
              </a:rPr>
              <a:t>Nanoknife</a:t>
            </a:r>
            <a:endParaRPr lang="tr-TR" sz="3200" b="1" i="1" dirty="0">
              <a:solidFill>
                <a:srgbClr val="FF0000"/>
              </a:solidFill>
            </a:endParaRPr>
          </a:p>
          <a:p>
            <a:r>
              <a:rPr lang="tr-TR" sz="2400" dirty="0" err="1"/>
              <a:t>Nanoknife</a:t>
            </a:r>
            <a:r>
              <a:rPr lang="tr-TR" sz="2400" dirty="0"/>
              <a:t> (</a:t>
            </a:r>
            <a:r>
              <a:rPr lang="tr-TR" sz="2400" dirty="0" err="1"/>
              <a:t>nanonayf</a:t>
            </a:r>
            <a:r>
              <a:rPr lang="tr-TR" sz="2400" dirty="0"/>
              <a:t> okunur) yöntemi, klinik olarak anlamsız tümör denilen küçük hacimli düşük riskli prostat kanserlerinin tedavisinde kullanılmaya başlanmıştır. Bazı karaciğer ve pankreas tümörlerinde de uygulanan bu yöntem, prostat kanserinin tedavisinde de güvenle uygulanmaktadır.</a:t>
            </a:r>
          </a:p>
          <a:p>
            <a:r>
              <a:rPr lang="tr-TR" sz="2400" dirty="0" err="1"/>
              <a:t>Nanoknife</a:t>
            </a:r>
            <a:r>
              <a:rPr lang="tr-TR" sz="2400" dirty="0"/>
              <a:t> yönteminde 3-4 tane özel elektrot, ultrason yardımı ile prostatta bulunan tümörün çevresine yerleştirilir ve bu elektrotlara sırayla çok yüksek dozda (3000 volt-50 amper gibi); ancak kısa süreli elektrik akımı verilir. Bu bölgede elektromanyetik bir alan oluşur ve hücre duvarı geçirgenliği kalıcı olarak artar. Bu şekilde tümör hücreleri canlılıklarını kaybederler.</a:t>
            </a:r>
          </a:p>
          <a:p>
            <a:r>
              <a:rPr lang="tr-TR" sz="2400" dirty="0"/>
              <a:t>Bu yöntem dokularda ısı değişikliğine sebep olmadığı için sinirlere ve </a:t>
            </a:r>
            <a:r>
              <a:rPr lang="tr-TR" sz="2400" dirty="0" err="1"/>
              <a:t>üretraya</a:t>
            </a:r>
            <a:r>
              <a:rPr lang="tr-TR" sz="2400" dirty="0"/>
              <a:t> (mesaneden dışarıya açılan ve prostatın da içinden geçen tüp şeklindeki yapı) yakın tümörlere de uygulanabilir.</a:t>
            </a:r>
          </a:p>
          <a:p>
            <a:r>
              <a:rPr lang="tr-TR" sz="2400" dirty="0"/>
              <a:t>Bu yöntemle tedavi edilecek hastalar iyi seçilmelidir. Normalde aktif izlem yapılabilecek hasta grubuna kullanılabilecek bir tedavi yöntemidir.</a:t>
            </a:r>
          </a:p>
          <a:p>
            <a:r>
              <a:rPr lang="tr-TR" sz="2400" dirty="0"/>
              <a:t>Yapılan işlem sonrası prostatta sadece kanserli hücreler tahrip edildiğinden ilerleyen zamanda prostat dokusunun başka bir bölgesinden kanser gelişme riski vardır. şayet böyle bir durum gelişirse hastaya </a:t>
            </a:r>
            <a:r>
              <a:rPr lang="tr-TR" sz="2400" dirty="0" err="1"/>
              <a:t>küratif</a:t>
            </a:r>
            <a:r>
              <a:rPr lang="tr-TR" sz="2400" dirty="0"/>
              <a:t> (cerrahi, radyoterapi) tedavi planlanır. Yani bu yöntem, </a:t>
            </a:r>
            <a:r>
              <a:rPr lang="tr-TR" sz="2400" dirty="0" err="1"/>
              <a:t>küratif</a:t>
            </a:r>
            <a:r>
              <a:rPr lang="tr-TR" sz="2400" dirty="0"/>
              <a:t> tedavi gerekebilecek hastalarda bu tedavinin olabildiğince ertelenmesini sağlamaktadır. Bu şekilde </a:t>
            </a:r>
            <a:r>
              <a:rPr lang="tr-TR" sz="2400" dirty="0" err="1"/>
              <a:t>küratif</a:t>
            </a:r>
            <a:r>
              <a:rPr lang="tr-TR" sz="2400" dirty="0"/>
              <a:t> tedavilerden doğabilecek bazı yan etkilerin de ertelenmesi amaçlanır.</a:t>
            </a:r>
          </a:p>
          <a:p>
            <a:endParaRPr lang="tr-TR" dirty="0"/>
          </a:p>
        </p:txBody>
      </p:sp>
    </p:spTree>
    <p:extLst>
      <p:ext uri="{BB962C8B-B14F-4D97-AF65-F5344CB8AC3E}">
        <p14:creationId xmlns:p14="http://schemas.microsoft.com/office/powerpoint/2010/main" val="2778744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normAutofit lnSpcReduction="10000"/>
          </a:bodyPr>
          <a:lstStyle/>
          <a:p>
            <a:r>
              <a:rPr lang="tr-TR" sz="2400" b="1" i="1" dirty="0">
                <a:solidFill>
                  <a:srgbClr val="FF0000"/>
                </a:solidFill>
              </a:rPr>
              <a:t>Radyoterapi</a:t>
            </a:r>
          </a:p>
          <a:p>
            <a:r>
              <a:rPr lang="tr-TR" dirty="0"/>
              <a:t>Radyoterapi (ışın tedavisi) kanser hastalığının radyasyon kullanılarak tedavi edilmesidir. Radyoterapinin amacı normal dokuya mümkün olduğunca az zarar vererek, kanserli hücreleri öldürmek veya bölünüp çoğalmalarını engellemektir.</a:t>
            </a:r>
          </a:p>
          <a:p>
            <a:r>
              <a:rPr lang="tr-TR" dirty="0"/>
              <a:t>Radyoterapi, cerrahi yöntemlere benzer şekilde lokal bir tedavi yöntemidir; etkisini de, yan etkisini de uygulandığı yerde göstermektedir. Lokalize prostat kanserinde radyoterapi, </a:t>
            </a:r>
            <a:r>
              <a:rPr lang="tr-TR" dirty="0" err="1"/>
              <a:t>küratif</a:t>
            </a:r>
            <a:r>
              <a:rPr lang="tr-TR" dirty="0"/>
              <a:t> bir tedavi yöntemi olarak kullanılmakla beraber, prostat komşu organlarına (lokal ileri) ve uzak organlara yayılmış (</a:t>
            </a:r>
            <a:r>
              <a:rPr lang="tr-TR" dirty="0" err="1"/>
              <a:t>metastatik</a:t>
            </a:r>
            <a:r>
              <a:rPr lang="tr-TR" dirty="0"/>
              <a:t>) hastalarda da palyatif (ağrı gibi şikayetlerin giderilmesine yönelik) ya da tümör yükü azaltma amaçlı tedavi olarak kullanılabilir.</a:t>
            </a:r>
          </a:p>
          <a:p>
            <a:r>
              <a:rPr lang="tr-TR" sz="2400" b="1" i="1" dirty="0">
                <a:solidFill>
                  <a:srgbClr val="FF0000"/>
                </a:solidFill>
              </a:rPr>
              <a:t>Radyoterapinin Yan Etkileri Nelerdir?</a:t>
            </a:r>
          </a:p>
          <a:p>
            <a:r>
              <a:rPr lang="tr-TR" dirty="0"/>
              <a:t>Radyoterapinin yan etkileri genellikle ilk günlerde değil, ilerleyen günlerde, doz arttıkça başlar. Her zaman meydana gelmeyeceği gibi kişilere göre de değişiklik gösterebilir.</a:t>
            </a:r>
          </a:p>
          <a:p>
            <a:r>
              <a:rPr lang="tr-TR" dirty="0"/>
              <a:t>Genel yan etkilerden bazıları ciltte </a:t>
            </a:r>
            <a:r>
              <a:rPr lang="tr-TR" dirty="0" err="1"/>
              <a:t>irritasyon</a:t>
            </a:r>
            <a:r>
              <a:rPr lang="tr-TR" dirty="0"/>
              <a:t> (rahatsızlık) ve yorgunluk hissidir. Prostat kanserinde kullanılan radyasyon tedavisi, </a:t>
            </a:r>
            <a:r>
              <a:rPr lang="tr-TR" dirty="0" err="1"/>
              <a:t>erektil</a:t>
            </a:r>
            <a:r>
              <a:rPr lang="tr-TR" dirty="0"/>
              <a:t> </a:t>
            </a:r>
            <a:r>
              <a:rPr lang="tr-TR" dirty="0" err="1"/>
              <a:t>disfonksiyona</a:t>
            </a:r>
            <a:r>
              <a:rPr lang="tr-TR" dirty="0"/>
              <a:t> (sertleşme bozukluğu) ve </a:t>
            </a:r>
            <a:r>
              <a:rPr lang="tr-TR" dirty="0" err="1"/>
              <a:t>inkontinansa</a:t>
            </a:r>
            <a:r>
              <a:rPr lang="tr-TR" dirty="0"/>
              <a:t> (idrar tutamama) sebep olabilir. Bunun dışında da sık idrara çıkma hissi ve idrarda kanama görülebilecek bazı durumlardır.</a:t>
            </a:r>
          </a:p>
          <a:p>
            <a:endParaRPr lang="tr-TR" dirty="0"/>
          </a:p>
        </p:txBody>
      </p:sp>
    </p:spTree>
    <p:extLst>
      <p:ext uri="{BB962C8B-B14F-4D97-AF65-F5344CB8AC3E}">
        <p14:creationId xmlns:p14="http://schemas.microsoft.com/office/powerpoint/2010/main" val="1520677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lstStyle/>
          <a:p>
            <a:r>
              <a:rPr lang="tr-TR" sz="2400" b="1" i="1" dirty="0" err="1">
                <a:solidFill>
                  <a:srgbClr val="FF0000"/>
                </a:solidFill>
              </a:rPr>
              <a:t>Kemo-Hormono</a:t>
            </a:r>
            <a:r>
              <a:rPr lang="tr-TR" sz="2400" b="1" i="1" dirty="0">
                <a:solidFill>
                  <a:srgbClr val="FF0000"/>
                </a:solidFill>
              </a:rPr>
              <a:t> Terapi</a:t>
            </a:r>
          </a:p>
          <a:p>
            <a:r>
              <a:rPr lang="tr-TR" sz="2000" dirty="0"/>
              <a:t>Prostat kanserinin ilerlemiş safhalarında hastalık prostata sınırlı kalmayarak komşu dokulara ve uzak organlara yayılmış olarak tespit edilebilir. Hastalığın bu safhasında cerrahi yöntemler yetersiz kalacağından ilaç tedavileri tercih edilir.</a:t>
            </a:r>
          </a:p>
          <a:p>
            <a:r>
              <a:rPr lang="tr-TR" sz="2000" dirty="0"/>
              <a:t>Prostat dokusu erkeklik hormonu testosterona duyarlı bir organ olduğundan, hastalığın bu safhasında testosteron etkisini engelleyen ilaçlar (anti-</a:t>
            </a:r>
            <a:r>
              <a:rPr lang="tr-TR" sz="2000" dirty="0" err="1"/>
              <a:t>androjen</a:t>
            </a:r>
            <a:r>
              <a:rPr lang="tr-TR" sz="2000" dirty="0"/>
              <a:t>) kullanılır. Bu tedaviye </a:t>
            </a:r>
            <a:r>
              <a:rPr lang="tr-TR" sz="2000" dirty="0" err="1"/>
              <a:t>hormonoterapi</a:t>
            </a:r>
            <a:r>
              <a:rPr lang="tr-TR" sz="2000" dirty="0"/>
              <a:t> (hormon terapisi) denir.</a:t>
            </a:r>
          </a:p>
          <a:p>
            <a:r>
              <a:rPr lang="tr-TR" sz="2000" dirty="0"/>
              <a:t>Bu tedaviye yanıtsız olan veya direnç kazanan hastalara ise kemoterapi planlanır. Bu şekilde ileri evre prostat kanseri olan hastaların da yaşam sürelerinin uzatılabildiği bilimsel çalışmalarla ortaya koyulmuştur.</a:t>
            </a:r>
          </a:p>
          <a:p>
            <a:endParaRPr lang="tr-TR" dirty="0"/>
          </a:p>
        </p:txBody>
      </p:sp>
    </p:spTree>
    <p:extLst>
      <p:ext uri="{BB962C8B-B14F-4D97-AF65-F5344CB8AC3E}">
        <p14:creationId xmlns:p14="http://schemas.microsoft.com/office/powerpoint/2010/main" val="3054637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normAutofit lnSpcReduction="10000"/>
          </a:bodyPr>
          <a:lstStyle/>
          <a:p>
            <a:r>
              <a:rPr lang="tr-TR" sz="2600" b="1" i="1" dirty="0">
                <a:solidFill>
                  <a:srgbClr val="FF0000"/>
                </a:solidFill>
              </a:rPr>
              <a:t>Robotik Cerrahi Ne Demektir?</a:t>
            </a:r>
          </a:p>
          <a:p>
            <a:r>
              <a:rPr lang="tr-TR" dirty="0"/>
              <a:t>Robotik cerrahi, </a:t>
            </a:r>
            <a:r>
              <a:rPr lang="tr-TR" dirty="0" err="1"/>
              <a:t>laparoskopik</a:t>
            </a:r>
            <a:r>
              <a:rPr lang="tr-TR" dirty="0"/>
              <a:t> (kapalı) ameliyatların “da Vinci” isimli robot yardımıyla 3 boyutlu görüntü altında yapılmasıdır. </a:t>
            </a:r>
            <a:r>
              <a:rPr lang="tr-TR" dirty="0" err="1"/>
              <a:t>Laparoskopik</a:t>
            </a:r>
            <a:r>
              <a:rPr lang="tr-TR" dirty="0"/>
              <a:t> yapılabilen birçok ameliyat (ürolojik, genel cerrahi, kadın hastalıkları vb.) bu yöntemle yapılabilmektedir.</a:t>
            </a:r>
          </a:p>
          <a:p>
            <a:r>
              <a:rPr lang="tr-TR" sz="2400" b="1" i="1" dirty="0" smtClean="0">
                <a:solidFill>
                  <a:srgbClr val="FF0000"/>
                </a:solidFill>
              </a:rPr>
              <a:t>Robotik </a:t>
            </a:r>
            <a:r>
              <a:rPr lang="tr-TR" sz="2400" b="1" i="1" dirty="0">
                <a:solidFill>
                  <a:srgbClr val="FF0000"/>
                </a:solidFill>
              </a:rPr>
              <a:t>Cerrahi ile Prostat Kanseri Ameliyatının Komplikasyonları Nelerdir?</a:t>
            </a:r>
          </a:p>
          <a:p>
            <a:r>
              <a:rPr lang="tr-TR" dirty="0"/>
              <a:t>Prostat dokusunun bulunduğu anatomik yerleşim, </a:t>
            </a:r>
            <a:r>
              <a:rPr lang="tr-TR" dirty="0" err="1"/>
              <a:t>ereksiyonu</a:t>
            </a:r>
            <a:r>
              <a:rPr lang="tr-TR" dirty="0"/>
              <a:t> ve idrar tutmayı sağlayan yapılara çok yakındır. Bu sebeple prostat cerrahisinin en önemli komplikasyonları ameliyat sonrası </a:t>
            </a:r>
            <a:r>
              <a:rPr lang="tr-TR" dirty="0" err="1"/>
              <a:t>ereksiyon</a:t>
            </a:r>
            <a:r>
              <a:rPr lang="tr-TR" dirty="0"/>
              <a:t> kaybı ve idrar tutamama (</a:t>
            </a:r>
            <a:r>
              <a:rPr lang="tr-TR" dirty="0" err="1"/>
              <a:t>inkontinans</a:t>
            </a:r>
            <a:r>
              <a:rPr lang="tr-TR" dirty="0"/>
              <a:t>)’</a:t>
            </a:r>
            <a:r>
              <a:rPr lang="tr-TR" dirty="0" err="1"/>
              <a:t>dır</a:t>
            </a:r>
            <a:r>
              <a:rPr lang="tr-TR" dirty="0"/>
              <a:t>.</a:t>
            </a:r>
          </a:p>
          <a:p>
            <a:r>
              <a:rPr lang="tr-TR" dirty="0"/>
              <a:t>Robotik cerrahi ile prostat ameliyatındaki asıl amaç prostatın geride kanserli doku bırakmayacak şekilde çıkarılması, cinsel fonksiyonların devamını sağlayan sinirlerin korunması ve prostat çıkarılırken idrar tutmayı sağlayan yapılara zarar verilmemesi olarak sıralanabilir.</a:t>
            </a:r>
          </a:p>
          <a:p>
            <a:r>
              <a:rPr lang="tr-TR" dirty="0"/>
              <a:t>Mesane ile prostat arasında bulunan bir anatomik planın ortaya koyulması ile robotik prostat ameliyatlarında “Mesane Koruyucu Teknik” tanımlanmıştır. Bu teknikle yapılan ameliyat sonrası hastalarda idrar tutamama oranları çok azalmıştır.</a:t>
            </a:r>
          </a:p>
          <a:p>
            <a:endParaRPr lang="tr-TR" dirty="0"/>
          </a:p>
        </p:txBody>
      </p:sp>
    </p:spTree>
    <p:extLst>
      <p:ext uri="{BB962C8B-B14F-4D97-AF65-F5344CB8AC3E}">
        <p14:creationId xmlns:p14="http://schemas.microsoft.com/office/powerpoint/2010/main" val="41512801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460432" cy="1124744"/>
          </a:xfrm>
        </p:spPr>
        <p:txBody>
          <a:bodyPr/>
          <a:lstStyle/>
          <a:p>
            <a:r>
              <a:rPr lang="tr-TR" dirty="0" smtClean="0"/>
              <a:t>                        </a:t>
            </a:r>
            <a:r>
              <a:rPr lang="tr-TR" b="1" i="1" dirty="0" smtClean="0">
                <a:solidFill>
                  <a:srgbClr val="FF0000"/>
                </a:solidFill>
              </a:rPr>
              <a:t>SORULAR</a:t>
            </a:r>
            <a:endParaRPr lang="tr-TR" b="1" i="1" dirty="0">
              <a:solidFill>
                <a:srgbClr val="FF0000"/>
              </a:solidFill>
            </a:endParaRPr>
          </a:p>
        </p:txBody>
      </p:sp>
      <p:sp>
        <p:nvSpPr>
          <p:cNvPr id="3" name="İçerik Yer Tutucusu 2"/>
          <p:cNvSpPr>
            <a:spLocks noGrp="1"/>
          </p:cNvSpPr>
          <p:nvPr>
            <p:ph idx="1"/>
          </p:nvPr>
        </p:nvSpPr>
        <p:spPr>
          <a:xfrm>
            <a:off x="0" y="908720"/>
            <a:ext cx="8460432" cy="5949280"/>
          </a:xfrm>
          <a:solidFill>
            <a:schemeClr val="bg1"/>
          </a:solidFill>
        </p:spPr>
        <p:txBody>
          <a:bodyPr>
            <a:normAutofit lnSpcReduction="10000"/>
          </a:bodyPr>
          <a:lstStyle/>
          <a:p>
            <a:r>
              <a:rPr lang="tr-TR" sz="3200" b="1" i="1" dirty="0" smtClean="0">
                <a:solidFill>
                  <a:srgbClr val="FF0000"/>
                </a:solidFill>
              </a:rPr>
              <a:t>1)</a:t>
            </a:r>
            <a:r>
              <a:rPr lang="tr-TR" sz="2400" dirty="0" smtClean="0">
                <a:solidFill>
                  <a:schemeClr val="tx2">
                    <a:lumMod val="50000"/>
                  </a:schemeClr>
                </a:solidFill>
              </a:rPr>
              <a:t>Prostat kanserini belirlemede kullanılan </a:t>
            </a:r>
            <a:r>
              <a:rPr lang="tr-TR" sz="2400" dirty="0" err="1" smtClean="0">
                <a:solidFill>
                  <a:schemeClr val="tx2">
                    <a:lumMod val="50000"/>
                  </a:schemeClr>
                </a:solidFill>
              </a:rPr>
              <a:t>skorlama</a:t>
            </a:r>
            <a:r>
              <a:rPr lang="tr-TR" sz="2400" dirty="0" smtClean="0">
                <a:solidFill>
                  <a:schemeClr val="tx2">
                    <a:lumMod val="50000"/>
                  </a:schemeClr>
                </a:solidFill>
              </a:rPr>
              <a:t> sisteminin adı nedir?</a:t>
            </a:r>
          </a:p>
          <a:p>
            <a:pPr marL="114300" indent="0">
              <a:buNone/>
            </a:pPr>
            <a:r>
              <a:rPr lang="tr-TR" sz="2400" dirty="0" smtClean="0">
                <a:solidFill>
                  <a:schemeClr val="tx2">
                    <a:lumMod val="50000"/>
                  </a:schemeClr>
                </a:solidFill>
              </a:rPr>
              <a:t>A)</a:t>
            </a:r>
            <a:r>
              <a:rPr lang="tr-TR" sz="2400" dirty="0" err="1" smtClean="0">
                <a:solidFill>
                  <a:schemeClr val="tx2">
                    <a:lumMod val="50000"/>
                  </a:schemeClr>
                </a:solidFill>
              </a:rPr>
              <a:t>Bishop</a:t>
            </a:r>
            <a:r>
              <a:rPr lang="tr-TR" sz="2400" dirty="0" smtClean="0">
                <a:solidFill>
                  <a:schemeClr val="tx2">
                    <a:lumMod val="50000"/>
                  </a:schemeClr>
                </a:solidFill>
              </a:rPr>
              <a:t> </a:t>
            </a:r>
            <a:r>
              <a:rPr lang="tr-TR" sz="2400" dirty="0" err="1" smtClean="0">
                <a:solidFill>
                  <a:schemeClr val="tx2">
                    <a:lumMod val="50000"/>
                  </a:schemeClr>
                </a:solidFill>
              </a:rPr>
              <a:t>skorlama</a:t>
            </a:r>
            <a:r>
              <a:rPr lang="tr-TR" sz="2400" dirty="0" smtClean="0">
                <a:solidFill>
                  <a:schemeClr val="tx2">
                    <a:lumMod val="50000"/>
                  </a:schemeClr>
                </a:solidFill>
              </a:rPr>
              <a:t> sistemi</a:t>
            </a:r>
          </a:p>
          <a:p>
            <a:pPr marL="114300" indent="0">
              <a:buNone/>
            </a:pPr>
            <a:r>
              <a:rPr lang="tr-TR" sz="2400" b="1" i="1" dirty="0" smtClean="0">
                <a:solidFill>
                  <a:schemeClr val="tx2">
                    <a:lumMod val="50000"/>
                  </a:schemeClr>
                </a:solidFill>
              </a:rPr>
              <a:t>B)</a:t>
            </a:r>
            <a:r>
              <a:rPr lang="tr-TR" sz="2400" b="1" i="1" dirty="0">
                <a:solidFill>
                  <a:srgbClr val="FF0000"/>
                </a:solidFill>
              </a:rPr>
              <a:t> </a:t>
            </a:r>
            <a:r>
              <a:rPr lang="tr-TR" sz="2400" b="1" i="1" dirty="0" err="1">
                <a:solidFill>
                  <a:schemeClr val="tx2">
                    <a:lumMod val="75000"/>
                  </a:schemeClr>
                </a:solidFill>
              </a:rPr>
              <a:t>Gleason</a:t>
            </a:r>
            <a:r>
              <a:rPr lang="tr-TR" sz="2400" b="1" i="1" dirty="0">
                <a:solidFill>
                  <a:schemeClr val="tx2">
                    <a:lumMod val="75000"/>
                  </a:schemeClr>
                </a:solidFill>
              </a:rPr>
              <a:t> </a:t>
            </a:r>
            <a:r>
              <a:rPr lang="tr-TR" sz="2400" b="1" i="1" dirty="0" err="1">
                <a:solidFill>
                  <a:schemeClr val="tx2">
                    <a:lumMod val="75000"/>
                  </a:schemeClr>
                </a:solidFill>
              </a:rPr>
              <a:t>Skorlama</a:t>
            </a:r>
            <a:r>
              <a:rPr lang="tr-TR" sz="2400" b="1" i="1" dirty="0">
                <a:solidFill>
                  <a:schemeClr val="tx2">
                    <a:lumMod val="75000"/>
                  </a:schemeClr>
                </a:solidFill>
              </a:rPr>
              <a:t> </a:t>
            </a:r>
            <a:r>
              <a:rPr lang="tr-TR" sz="2400" b="1" i="1" dirty="0" smtClean="0">
                <a:solidFill>
                  <a:schemeClr val="tx2">
                    <a:lumMod val="75000"/>
                  </a:schemeClr>
                </a:solidFill>
              </a:rPr>
              <a:t>Sistemi</a:t>
            </a:r>
            <a:endParaRPr lang="tr-TR" sz="2400" i="1" dirty="0" smtClean="0">
              <a:solidFill>
                <a:schemeClr val="tx2">
                  <a:lumMod val="75000"/>
                </a:schemeClr>
              </a:solidFill>
            </a:endParaRPr>
          </a:p>
          <a:p>
            <a:pPr marL="114300" indent="0">
              <a:buNone/>
            </a:pPr>
            <a:r>
              <a:rPr lang="tr-TR" sz="2400" dirty="0" smtClean="0">
                <a:solidFill>
                  <a:schemeClr val="tx2">
                    <a:lumMod val="50000"/>
                  </a:schemeClr>
                </a:solidFill>
              </a:rPr>
              <a:t>C)Sofa </a:t>
            </a:r>
            <a:r>
              <a:rPr lang="tr-TR" sz="2400" dirty="0" err="1" smtClean="0">
                <a:solidFill>
                  <a:schemeClr val="tx2">
                    <a:lumMod val="50000"/>
                  </a:schemeClr>
                </a:solidFill>
              </a:rPr>
              <a:t>skorlama</a:t>
            </a:r>
            <a:r>
              <a:rPr lang="tr-TR" sz="2400" dirty="0" smtClean="0">
                <a:solidFill>
                  <a:schemeClr val="tx2">
                    <a:lumMod val="50000"/>
                  </a:schemeClr>
                </a:solidFill>
              </a:rPr>
              <a:t> sistemi</a:t>
            </a:r>
          </a:p>
          <a:p>
            <a:pPr marL="114300" indent="0">
              <a:buNone/>
            </a:pPr>
            <a:r>
              <a:rPr lang="tr-TR" sz="2400" dirty="0" smtClean="0">
                <a:solidFill>
                  <a:schemeClr val="tx2">
                    <a:lumMod val="50000"/>
                  </a:schemeClr>
                </a:solidFill>
              </a:rPr>
              <a:t>D)</a:t>
            </a:r>
            <a:r>
              <a:rPr lang="tr-TR" sz="2400" dirty="0" err="1">
                <a:solidFill>
                  <a:schemeClr val="tx2">
                    <a:lumMod val="50000"/>
                  </a:schemeClr>
                </a:solidFill>
              </a:rPr>
              <a:t>A</a:t>
            </a:r>
            <a:r>
              <a:rPr lang="tr-TR" sz="2400" dirty="0" err="1" smtClean="0">
                <a:solidFill>
                  <a:schemeClr val="tx2">
                    <a:lumMod val="50000"/>
                  </a:schemeClr>
                </a:solidFill>
              </a:rPr>
              <a:t>pache</a:t>
            </a:r>
            <a:r>
              <a:rPr lang="tr-TR" sz="2400" dirty="0" smtClean="0">
                <a:solidFill>
                  <a:schemeClr val="tx2">
                    <a:lumMod val="50000"/>
                  </a:schemeClr>
                </a:solidFill>
              </a:rPr>
              <a:t> </a:t>
            </a:r>
            <a:r>
              <a:rPr lang="tr-TR" sz="2400" dirty="0" err="1" smtClean="0">
                <a:solidFill>
                  <a:schemeClr val="tx2">
                    <a:lumMod val="50000"/>
                  </a:schemeClr>
                </a:solidFill>
              </a:rPr>
              <a:t>skorlama</a:t>
            </a:r>
            <a:r>
              <a:rPr lang="tr-TR" sz="2400" dirty="0" smtClean="0">
                <a:solidFill>
                  <a:schemeClr val="tx2">
                    <a:lumMod val="50000"/>
                  </a:schemeClr>
                </a:solidFill>
              </a:rPr>
              <a:t> sistemi</a:t>
            </a:r>
          </a:p>
          <a:p>
            <a:pPr marL="114300" indent="0">
              <a:buNone/>
            </a:pPr>
            <a:r>
              <a:rPr lang="tr-TR" sz="2400" dirty="0" smtClean="0">
                <a:solidFill>
                  <a:schemeClr val="tx2">
                    <a:lumMod val="50000"/>
                  </a:schemeClr>
                </a:solidFill>
              </a:rPr>
              <a:t>E)</a:t>
            </a:r>
            <a:r>
              <a:rPr lang="tr-TR" sz="2400" dirty="0" err="1" smtClean="0">
                <a:solidFill>
                  <a:schemeClr val="tx2">
                    <a:lumMod val="50000"/>
                  </a:schemeClr>
                </a:solidFill>
              </a:rPr>
              <a:t>Research</a:t>
            </a:r>
            <a:r>
              <a:rPr lang="tr-TR" sz="2400" dirty="0" smtClean="0">
                <a:solidFill>
                  <a:schemeClr val="tx2">
                    <a:lumMod val="50000"/>
                  </a:schemeClr>
                </a:solidFill>
              </a:rPr>
              <a:t> </a:t>
            </a:r>
            <a:r>
              <a:rPr lang="tr-TR" sz="2400" dirty="0" err="1" smtClean="0">
                <a:solidFill>
                  <a:schemeClr val="tx2">
                    <a:lumMod val="50000"/>
                  </a:schemeClr>
                </a:solidFill>
              </a:rPr>
              <a:t>skorlama</a:t>
            </a:r>
            <a:r>
              <a:rPr lang="tr-TR" sz="2400" dirty="0" smtClean="0">
                <a:solidFill>
                  <a:schemeClr val="tx2">
                    <a:lumMod val="50000"/>
                  </a:schemeClr>
                </a:solidFill>
              </a:rPr>
              <a:t> sistemi</a:t>
            </a:r>
          </a:p>
          <a:p>
            <a:r>
              <a:rPr lang="tr-TR" sz="3200" b="1" i="1" dirty="0" smtClean="0">
                <a:solidFill>
                  <a:srgbClr val="FF0000"/>
                </a:solidFill>
              </a:rPr>
              <a:t>2)</a:t>
            </a:r>
            <a:r>
              <a:rPr lang="tr-TR" sz="2400" dirty="0" smtClean="0"/>
              <a:t>Aşağıdakilerden hangisi prostat kanserinin belirtilerinden değildir?</a:t>
            </a:r>
          </a:p>
          <a:p>
            <a:pPr marL="114300" indent="0">
              <a:buNone/>
            </a:pPr>
            <a:r>
              <a:rPr lang="tr-TR" sz="2400" dirty="0" smtClean="0"/>
              <a:t>A)</a:t>
            </a:r>
            <a:r>
              <a:rPr lang="tr-TR" sz="2400" dirty="0"/>
              <a:t> İdrar yaparken </a:t>
            </a:r>
            <a:r>
              <a:rPr lang="tr-TR" sz="2400" dirty="0" smtClean="0"/>
              <a:t>yanma</a:t>
            </a:r>
          </a:p>
          <a:p>
            <a:pPr marL="114300" indent="0">
              <a:buNone/>
            </a:pPr>
            <a:r>
              <a:rPr lang="tr-TR" sz="2400" dirty="0" smtClean="0"/>
              <a:t>B)</a:t>
            </a:r>
            <a:r>
              <a:rPr lang="tr-TR" sz="2400" dirty="0"/>
              <a:t> Zorlanma ve idrarda </a:t>
            </a:r>
            <a:r>
              <a:rPr lang="tr-TR" sz="2400" dirty="0" smtClean="0"/>
              <a:t>kanama</a:t>
            </a:r>
          </a:p>
          <a:p>
            <a:pPr marL="114300" indent="0">
              <a:buNone/>
            </a:pPr>
            <a:r>
              <a:rPr lang="tr-TR" sz="2400" dirty="0" smtClean="0"/>
              <a:t>C)</a:t>
            </a:r>
            <a:r>
              <a:rPr lang="tr-TR" sz="2400" dirty="0"/>
              <a:t> Semende </a:t>
            </a:r>
            <a:r>
              <a:rPr lang="tr-TR" sz="2400" dirty="0" smtClean="0"/>
              <a:t>kanama</a:t>
            </a:r>
          </a:p>
          <a:p>
            <a:pPr marL="114300" indent="0">
              <a:buNone/>
            </a:pPr>
            <a:r>
              <a:rPr lang="tr-TR" sz="2400" b="1" i="1" dirty="0" smtClean="0"/>
              <a:t>D)</a:t>
            </a:r>
            <a:r>
              <a:rPr lang="tr-TR" sz="2400" b="1" i="1" dirty="0" err="1" smtClean="0"/>
              <a:t>Koitus</a:t>
            </a:r>
            <a:r>
              <a:rPr lang="tr-TR" sz="2400" b="1" i="1" dirty="0" smtClean="0"/>
              <a:t> sırasında yanma </a:t>
            </a:r>
          </a:p>
          <a:p>
            <a:pPr marL="114300" indent="0">
              <a:buNone/>
            </a:pPr>
            <a:r>
              <a:rPr lang="tr-TR" sz="2400" dirty="0" smtClean="0"/>
              <a:t>E)</a:t>
            </a:r>
            <a:r>
              <a:rPr lang="tr-TR" sz="2400" dirty="0"/>
              <a:t> kemik </a:t>
            </a:r>
            <a:r>
              <a:rPr lang="tr-TR" sz="2400" dirty="0" err="1"/>
              <a:t>metasazları</a:t>
            </a:r>
            <a:r>
              <a:rPr lang="tr-TR" sz="2400" dirty="0"/>
              <a:t>, buna bağlı kemik ağrıları ve bazen kırıklar</a:t>
            </a:r>
          </a:p>
          <a:p>
            <a:endParaRPr lang="tr-TR" sz="2400" dirty="0"/>
          </a:p>
        </p:txBody>
      </p:sp>
    </p:spTree>
    <p:extLst>
      <p:ext uri="{BB962C8B-B14F-4D97-AF65-F5344CB8AC3E}">
        <p14:creationId xmlns:p14="http://schemas.microsoft.com/office/powerpoint/2010/main" val="11186278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lstStyle/>
          <a:p>
            <a:pPr marL="114300" indent="0">
              <a:buNone/>
            </a:pPr>
            <a:r>
              <a:rPr lang="tr-TR" sz="3200" b="1" i="1" dirty="0" smtClean="0">
                <a:solidFill>
                  <a:srgbClr val="FF0000"/>
                </a:solidFill>
              </a:rPr>
              <a:t>3)</a:t>
            </a:r>
            <a:r>
              <a:rPr lang="tr-TR" sz="2000" dirty="0" smtClean="0"/>
              <a:t>Prostat kanseri </a:t>
            </a:r>
            <a:r>
              <a:rPr lang="tr-TR" sz="2000" dirty="0" err="1" smtClean="0"/>
              <a:t>evrelendirilirken</a:t>
            </a:r>
            <a:r>
              <a:rPr lang="tr-TR" sz="2000" dirty="0" smtClean="0"/>
              <a:t> aşağıdaki durumlardan hangisi belirleyici olmaz?</a:t>
            </a:r>
          </a:p>
          <a:p>
            <a:pPr marL="114300" indent="0">
              <a:buNone/>
            </a:pPr>
            <a:r>
              <a:rPr lang="tr-TR" dirty="0" smtClean="0"/>
              <a:t>A)</a:t>
            </a:r>
            <a:r>
              <a:rPr lang="tr-TR" i="1" dirty="0">
                <a:solidFill>
                  <a:schemeClr val="accent1">
                    <a:lumMod val="75000"/>
                  </a:schemeClr>
                </a:solidFill>
              </a:rPr>
              <a:t> </a:t>
            </a:r>
            <a:r>
              <a:rPr lang="tr-TR" sz="2000" i="1" dirty="0"/>
              <a:t>Tümörün </a:t>
            </a:r>
            <a:r>
              <a:rPr lang="tr-TR" sz="2000" i="1" dirty="0" smtClean="0"/>
              <a:t>boyutu</a:t>
            </a:r>
            <a:endParaRPr lang="tr-TR" sz="2000" dirty="0" smtClean="0"/>
          </a:p>
          <a:p>
            <a:pPr marL="114300" indent="0">
              <a:buNone/>
            </a:pPr>
            <a:r>
              <a:rPr lang="tr-TR" dirty="0" smtClean="0"/>
              <a:t>B)</a:t>
            </a:r>
            <a:r>
              <a:rPr lang="tr-TR" i="1" dirty="0">
                <a:solidFill>
                  <a:schemeClr val="accent1">
                    <a:lumMod val="75000"/>
                  </a:schemeClr>
                </a:solidFill>
              </a:rPr>
              <a:t> </a:t>
            </a:r>
            <a:r>
              <a:rPr lang="tr-TR" sz="2000" i="1" dirty="0"/>
              <a:t>Tümörün prostatın içindeki dokularda ya da çevresindeki </a:t>
            </a:r>
            <a:r>
              <a:rPr lang="tr-TR" sz="2000" i="1" dirty="0" smtClean="0"/>
              <a:t>yayılımı</a:t>
            </a:r>
            <a:endParaRPr lang="tr-TR" sz="2000" dirty="0" smtClean="0"/>
          </a:p>
          <a:p>
            <a:pPr marL="114300" indent="0">
              <a:buNone/>
            </a:pPr>
            <a:r>
              <a:rPr lang="tr-TR" b="1" i="1" dirty="0" smtClean="0"/>
              <a:t>C)</a:t>
            </a:r>
            <a:r>
              <a:rPr lang="tr-TR" sz="2000" b="1" i="1" dirty="0" smtClean="0"/>
              <a:t>Tümörün bireyde gösterdiği etki</a:t>
            </a:r>
          </a:p>
          <a:p>
            <a:pPr marL="114300" indent="0">
              <a:buNone/>
            </a:pPr>
            <a:r>
              <a:rPr lang="tr-TR" dirty="0" smtClean="0"/>
              <a:t>D)</a:t>
            </a:r>
            <a:r>
              <a:rPr lang="tr-TR" i="1" dirty="0">
                <a:solidFill>
                  <a:schemeClr val="accent1">
                    <a:lumMod val="75000"/>
                  </a:schemeClr>
                </a:solidFill>
              </a:rPr>
              <a:t> </a:t>
            </a:r>
            <a:r>
              <a:rPr lang="tr-TR" sz="2000" i="1" dirty="0"/>
              <a:t>Kanserin lenf </a:t>
            </a:r>
            <a:r>
              <a:rPr lang="tr-TR" sz="2000" i="1" dirty="0" err="1"/>
              <a:t>nodlarına</a:t>
            </a:r>
            <a:r>
              <a:rPr lang="tr-TR" sz="2000" i="1" dirty="0"/>
              <a:t> yayılıp yayılmadığı</a:t>
            </a:r>
            <a:endParaRPr lang="tr-TR" sz="2000" dirty="0" smtClean="0"/>
          </a:p>
          <a:p>
            <a:pPr marL="114300" indent="0">
              <a:buNone/>
            </a:pPr>
            <a:r>
              <a:rPr lang="tr-TR" dirty="0" smtClean="0"/>
              <a:t>E)</a:t>
            </a:r>
            <a:r>
              <a:rPr lang="tr-TR" i="1" dirty="0"/>
              <a:t> </a:t>
            </a:r>
            <a:r>
              <a:rPr lang="tr-TR" sz="2000" i="1" dirty="0"/>
              <a:t>Vücudun diğer bölgelerine yayılım durumu (metastaz</a:t>
            </a:r>
            <a:r>
              <a:rPr lang="tr-TR" sz="2000" i="1" dirty="0" smtClean="0"/>
              <a:t>)</a:t>
            </a:r>
          </a:p>
          <a:p>
            <a:pPr marL="114300" indent="0">
              <a:buNone/>
            </a:pPr>
            <a:r>
              <a:rPr lang="tr-TR" sz="2000" i="1" dirty="0" smtClean="0"/>
              <a:t>4) </a:t>
            </a:r>
            <a:endParaRPr lang="tr-TR" sz="2000" i="1" dirty="0"/>
          </a:p>
          <a:p>
            <a:pPr marL="114300" indent="0">
              <a:buNone/>
            </a:pPr>
            <a:endParaRPr lang="tr-TR" dirty="0" smtClean="0"/>
          </a:p>
        </p:txBody>
      </p:sp>
    </p:spTree>
    <p:extLst>
      <p:ext uri="{BB962C8B-B14F-4D97-AF65-F5344CB8AC3E}">
        <p14:creationId xmlns:p14="http://schemas.microsoft.com/office/powerpoint/2010/main" val="26095775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674627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496" y="0"/>
            <a:ext cx="8424936" cy="980728"/>
          </a:xfrm>
        </p:spPr>
        <p:txBody>
          <a:bodyPr/>
          <a:lstStyle/>
          <a:p>
            <a:r>
              <a:rPr lang="tr-TR" b="1" i="1" dirty="0" smtClean="0"/>
              <a:t>PROSTAT NEDİR?</a:t>
            </a:r>
            <a:endParaRPr lang="tr-TR" b="1" i="1" dirty="0"/>
          </a:p>
        </p:txBody>
      </p:sp>
      <p:sp>
        <p:nvSpPr>
          <p:cNvPr id="3" name="İçerik Yer Tutucusu 2"/>
          <p:cNvSpPr>
            <a:spLocks noGrp="1"/>
          </p:cNvSpPr>
          <p:nvPr>
            <p:ph idx="1"/>
          </p:nvPr>
        </p:nvSpPr>
        <p:spPr>
          <a:xfrm>
            <a:off x="0" y="692696"/>
            <a:ext cx="8460432" cy="6165304"/>
          </a:xfrm>
        </p:spPr>
        <p:txBody>
          <a:bodyPr>
            <a:normAutofit/>
          </a:bodyPr>
          <a:lstStyle/>
          <a:p>
            <a:r>
              <a:rPr lang="tr-TR" sz="1800" dirty="0"/>
              <a:t>Prostat, mesane ve penis arasında yer alan ceviz büyüklüğünde bir bezdir. Prostat rektumun hemen önündedir</a:t>
            </a:r>
            <a:r>
              <a:rPr lang="tr-TR" sz="1800" dirty="0" smtClean="0"/>
              <a:t>.</a:t>
            </a:r>
            <a:r>
              <a:rPr lang="tr-TR" sz="1800" dirty="0"/>
              <a:t> Yaklaşık 30 gram </a:t>
            </a:r>
            <a:r>
              <a:rPr lang="tr-TR" sz="1800" dirty="0" smtClean="0"/>
              <a:t>ağırlığındadır.</a:t>
            </a:r>
          </a:p>
          <a:p>
            <a:r>
              <a:rPr lang="tr-TR" sz="1800" dirty="0"/>
              <a:t/>
            </a:r>
            <a:br>
              <a:rPr lang="tr-TR" sz="1800" dirty="0"/>
            </a:br>
            <a:endParaRPr lang="tr-TR" sz="1800"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40768"/>
            <a:ext cx="8460432" cy="5517232"/>
          </a:xfrm>
          <a:prstGeom prst="rect">
            <a:avLst/>
          </a:prstGeom>
        </p:spPr>
      </p:pic>
    </p:spTree>
    <p:extLst>
      <p:ext uri="{BB962C8B-B14F-4D97-AF65-F5344CB8AC3E}">
        <p14:creationId xmlns:p14="http://schemas.microsoft.com/office/powerpoint/2010/main" val="31133923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174162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0" y="0"/>
            <a:ext cx="8460432" cy="1124744"/>
          </a:xfrm>
        </p:spPr>
        <p:txBody>
          <a:bodyPr/>
          <a:lstStyle/>
          <a:p>
            <a:r>
              <a:rPr lang="tr-TR" sz="4800" b="1" i="1" dirty="0" smtClean="0"/>
              <a:t>PROSTATIN İŞLEVİ</a:t>
            </a:r>
            <a:endParaRPr lang="tr-TR" sz="4800" b="1" i="1"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113114092"/>
              </p:ext>
            </p:extLst>
          </p:nvPr>
        </p:nvGraphicFramePr>
        <p:xfrm>
          <a:off x="0" y="908050"/>
          <a:ext cx="8459788" cy="5949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3364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460432" cy="1196752"/>
          </a:xfrm>
        </p:spPr>
        <p:txBody>
          <a:bodyPr/>
          <a:lstStyle/>
          <a:p>
            <a:r>
              <a:rPr lang="tr-TR" b="1" i="1" dirty="0" smtClean="0"/>
              <a:t>PROSTAT KANSERİ NEDİR?</a:t>
            </a:r>
            <a:endParaRPr lang="tr-TR" b="1" i="1" dirty="0"/>
          </a:p>
        </p:txBody>
      </p:sp>
      <p:sp>
        <p:nvSpPr>
          <p:cNvPr id="3" name="İçerik Yer Tutucusu 2"/>
          <p:cNvSpPr>
            <a:spLocks noGrp="1"/>
          </p:cNvSpPr>
          <p:nvPr>
            <p:ph idx="1"/>
          </p:nvPr>
        </p:nvSpPr>
        <p:spPr>
          <a:xfrm>
            <a:off x="35496" y="836712"/>
            <a:ext cx="8424936" cy="6021288"/>
          </a:xfrm>
        </p:spPr>
        <p:txBody>
          <a:bodyPr/>
          <a:lstStyle/>
          <a:p>
            <a:r>
              <a:rPr lang="tr-TR" sz="2400" dirty="0"/>
              <a:t>E</a:t>
            </a:r>
            <a:r>
              <a:rPr lang="tr-TR" sz="2400" dirty="0" smtClean="0"/>
              <a:t>rkeklerde </a:t>
            </a:r>
            <a:r>
              <a:rPr lang="tr-TR" sz="2400" dirty="0"/>
              <a:t>en sık görülen kanser türüdür. Kansere bağlı ölümlerde ise ikinci sırada yer alır</a:t>
            </a:r>
            <a:r>
              <a:rPr lang="tr-TR" sz="2400" dirty="0" smtClean="0"/>
              <a:t>.</a:t>
            </a:r>
            <a:r>
              <a:rPr lang="tr-TR" sz="2400" dirty="0"/>
              <a:t>  </a:t>
            </a:r>
            <a:r>
              <a:rPr lang="tr-TR" sz="2400" dirty="0" smtClean="0"/>
              <a:t>Prostat </a:t>
            </a:r>
            <a:r>
              <a:rPr lang="tr-TR" sz="2400" dirty="0"/>
              <a:t>dokusunu oluşturan bazı hücrelerin anormal seyir göstererek tümör yapıları oluşturması sonucu meydana gelir. Kanserler, prostatın sadece bir kısmından gelişebileceği gibi birden çok kısmında da gelişebilir.</a:t>
            </a:r>
          </a:p>
          <a:p>
            <a:r>
              <a:rPr lang="tr-TR" sz="2400" dirty="0"/>
              <a:t>Genellikle 65 yaş üstünde görülen bu hastalık erken dönemlerinde hiçbir belirti vermeyebilir. Fakat tedavi edilmezse zamanla büyüyerek idrar kanalına baskı yaratabilir. </a:t>
            </a:r>
            <a:r>
              <a:rPr lang="tr-TR" sz="2400" dirty="0" smtClean="0"/>
              <a:t> Tanı </a:t>
            </a:r>
            <a:r>
              <a:rPr lang="tr-TR" sz="2400" dirty="0"/>
              <a:t>ve tedavide geç kalınmış bazı hastalarda kanserli dokular prostat içinde sınırlı kalmayıp etraf dokulara yayılım gösterebilir.</a:t>
            </a:r>
          </a:p>
          <a:p>
            <a:endParaRPr lang="tr-TR" dirty="0"/>
          </a:p>
        </p:txBody>
      </p:sp>
    </p:spTree>
    <p:extLst>
      <p:ext uri="{BB962C8B-B14F-4D97-AF65-F5344CB8AC3E}">
        <p14:creationId xmlns:p14="http://schemas.microsoft.com/office/powerpoint/2010/main" val="391604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460432" cy="1196752"/>
          </a:xfrm>
        </p:spPr>
        <p:txBody>
          <a:bodyPr/>
          <a:lstStyle/>
          <a:p>
            <a:r>
              <a:rPr lang="tr-TR" sz="4400" b="1" i="1" dirty="0" smtClean="0"/>
              <a:t>PROSTAT KANSERİ İÇİN RİSK FAKTÖRLERİ NELERDİR?</a:t>
            </a:r>
            <a:endParaRPr lang="tr-TR" sz="4400" b="1" i="1" dirty="0"/>
          </a:p>
        </p:txBody>
      </p:sp>
      <p:sp>
        <p:nvSpPr>
          <p:cNvPr id="3" name="İçerik Yer Tutucusu 2"/>
          <p:cNvSpPr>
            <a:spLocks noGrp="1"/>
          </p:cNvSpPr>
          <p:nvPr>
            <p:ph idx="1"/>
          </p:nvPr>
        </p:nvSpPr>
        <p:spPr>
          <a:xfrm>
            <a:off x="0" y="1196752"/>
            <a:ext cx="8460432" cy="5661248"/>
          </a:xfrm>
        </p:spPr>
        <p:txBody>
          <a:bodyPr/>
          <a:lstStyle/>
          <a:p>
            <a:r>
              <a:rPr lang="tr-TR" sz="2400" b="1" dirty="0">
                <a:solidFill>
                  <a:srgbClr val="FF0000"/>
                </a:solidFill>
              </a:rPr>
              <a:t>Yaş</a:t>
            </a:r>
          </a:p>
          <a:p>
            <a:r>
              <a:rPr lang="tr-TR" sz="1600" dirty="0"/>
              <a:t>Prostat kanserinin yaş ile görülme sıklığı artar. 70 yaş üzeri erkeklerin %50’sinde, 90 yaş üzerindekilerin de hemen hemen hepsinde mikroskobik düzeyde prostat kanseri tespit edilmektedir. Hastalığa 50 yaşından genç bireylerde sık rastlanmıyor.</a:t>
            </a:r>
          </a:p>
          <a:p>
            <a:r>
              <a:rPr lang="tr-TR" sz="1600" dirty="0"/>
              <a:t>Bu nedenle, erken teşhis için 50 yaşın üstündeki erkeklere prostat kanseri taraması öneriliyor.</a:t>
            </a:r>
          </a:p>
          <a:p>
            <a:r>
              <a:rPr lang="tr-TR" sz="2400" b="1" dirty="0">
                <a:solidFill>
                  <a:srgbClr val="FF0000"/>
                </a:solidFill>
              </a:rPr>
              <a:t>Aile Öyküsü</a:t>
            </a:r>
          </a:p>
          <a:p>
            <a:r>
              <a:rPr lang="tr-TR" sz="1600" dirty="0"/>
              <a:t>Yapılan çalışmalar hastaların yaklaşık % 15’lik bir bölümünde diğer aile üyelerinin de prostat kanseri öyküsü olduğunu ortaya koymuştur. Prostat kanserinin oluşmasından sorumlu kimi gen grupları tanımlanmıştır.</a:t>
            </a:r>
          </a:p>
          <a:p>
            <a:r>
              <a:rPr lang="tr-TR" b="1" dirty="0" smtClean="0">
                <a:solidFill>
                  <a:srgbClr val="FF0000"/>
                </a:solidFill>
              </a:rPr>
              <a:t>OBEZİTE</a:t>
            </a:r>
          </a:p>
          <a:p>
            <a:r>
              <a:rPr lang="tr-TR" b="1" dirty="0" smtClean="0">
                <a:solidFill>
                  <a:srgbClr val="FF0000"/>
                </a:solidFill>
              </a:rPr>
              <a:t>SİGARA </a:t>
            </a:r>
          </a:p>
          <a:p>
            <a:endParaRPr lang="tr-TR" b="1" dirty="0">
              <a:solidFill>
                <a:srgbClr val="FF0000"/>
              </a:solidFill>
            </a:endParaRPr>
          </a:p>
        </p:txBody>
      </p:sp>
    </p:spTree>
    <p:extLst>
      <p:ext uri="{BB962C8B-B14F-4D97-AF65-F5344CB8AC3E}">
        <p14:creationId xmlns:p14="http://schemas.microsoft.com/office/powerpoint/2010/main" val="2909374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114" y="0"/>
            <a:ext cx="8478545" cy="1124744"/>
          </a:xfrm>
        </p:spPr>
        <p:txBody>
          <a:bodyPr/>
          <a:lstStyle/>
          <a:p>
            <a:r>
              <a:rPr lang="tr-TR" b="1" i="1" dirty="0" smtClean="0"/>
              <a:t>PROSTAT KANSERİNİN BELİRTİLERİ:</a:t>
            </a:r>
            <a:endParaRPr lang="tr-TR" b="1" i="1" dirty="0"/>
          </a:p>
        </p:txBody>
      </p:sp>
      <p:sp>
        <p:nvSpPr>
          <p:cNvPr id="3" name="İçerik Yer Tutucusu 2"/>
          <p:cNvSpPr>
            <a:spLocks noGrp="1"/>
          </p:cNvSpPr>
          <p:nvPr>
            <p:ph idx="1"/>
          </p:nvPr>
        </p:nvSpPr>
        <p:spPr>
          <a:xfrm>
            <a:off x="0" y="1124744"/>
            <a:ext cx="8460432" cy="5733256"/>
          </a:xfrm>
        </p:spPr>
        <p:txBody>
          <a:bodyPr/>
          <a:lstStyle/>
          <a:p>
            <a:r>
              <a:rPr lang="tr-TR" b="1" dirty="0"/>
              <a:t>Lokalize (prostata sınırlı) prostat kanseri </a:t>
            </a:r>
            <a:r>
              <a:rPr lang="tr-TR" dirty="0"/>
              <a:t>sıklıkla hiçbir belirti vermeden gelişir. Prostat kanserinin belirtileri şunlardır:</a:t>
            </a:r>
          </a:p>
          <a:p>
            <a:r>
              <a:rPr lang="tr-TR" dirty="0"/>
              <a:t>İdrar yaparken </a:t>
            </a:r>
            <a:r>
              <a:rPr lang="tr-TR" dirty="0" smtClean="0"/>
              <a:t>yanma</a:t>
            </a:r>
            <a:endParaRPr lang="tr-TR" dirty="0"/>
          </a:p>
          <a:p>
            <a:r>
              <a:rPr lang="tr-TR" dirty="0"/>
              <a:t>Zorlanma ve idrarda kanama</a:t>
            </a:r>
          </a:p>
          <a:p>
            <a:r>
              <a:rPr lang="tr-TR" dirty="0"/>
              <a:t>Semende kanama</a:t>
            </a:r>
          </a:p>
          <a:p>
            <a:r>
              <a:rPr lang="tr-TR" dirty="0"/>
              <a:t>İleri evrede kemik </a:t>
            </a:r>
            <a:r>
              <a:rPr lang="tr-TR" dirty="0" err="1"/>
              <a:t>metasazları</a:t>
            </a:r>
            <a:r>
              <a:rPr lang="tr-TR" dirty="0"/>
              <a:t>, buna bağlı kemik ağrıları ve bazen kırıklar</a:t>
            </a:r>
          </a:p>
          <a:p>
            <a:r>
              <a:rPr lang="tr-TR" b="1" dirty="0"/>
              <a:t>Tarama testi </a:t>
            </a:r>
            <a:r>
              <a:rPr lang="tr-TR" dirty="0"/>
              <a:t>yaptırmayan ya da tanı almış olmasına rağmen rutin kontrollerini aksatan bireylerde prostat kanserinin tedavisi gecikmiş olur. Bu durumlarda hastalık ilerlemeye başlar.</a:t>
            </a:r>
            <a:endParaRPr lang="tr-TR" dirty="0"/>
          </a:p>
        </p:txBody>
      </p:sp>
    </p:spTree>
    <p:extLst>
      <p:ext uri="{BB962C8B-B14F-4D97-AF65-F5344CB8AC3E}">
        <p14:creationId xmlns:p14="http://schemas.microsoft.com/office/powerpoint/2010/main" val="1499539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116632"/>
            <a:ext cx="8460432" cy="692696"/>
          </a:xfrm>
        </p:spPr>
        <p:txBody>
          <a:bodyPr/>
          <a:lstStyle/>
          <a:p>
            <a:r>
              <a:rPr lang="tr-TR" sz="4000" b="1" i="1" dirty="0">
                <a:solidFill>
                  <a:schemeClr val="tx1">
                    <a:lumMod val="75000"/>
                    <a:lumOff val="25000"/>
                  </a:schemeClr>
                </a:solidFill>
              </a:rPr>
              <a:t>Prostat Kanseri Dereceleri ve Evreleri</a:t>
            </a:r>
            <a:r>
              <a:rPr lang="tr-TR" b="1" dirty="0"/>
              <a:t/>
            </a:r>
            <a:br>
              <a:rPr lang="tr-TR" b="1" dirty="0"/>
            </a:br>
            <a:endParaRPr lang="tr-TR" dirty="0"/>
          </a:p>
        </p:txBody>
      </p:sp>
      <p:sp>
        <p:nvSpPr>
          <p:cNvPr id="3" name="İçerik Yer Tutucusu 2"/>
          <p:cNvSpPr>
            <a:spLocks noGrp="1"/>
          </p:cNvSpPr>
          <p:nvPr>
            <p:ph idx="1"/>
          </p:nvPr>
        </p:nvSpPr>
        <p:spPr>
          <a:xfrm>
            <a:off x="0" y="332656"/>
            <a:ext cx="8460432" cy="6525344"/>
          </a:xfrm>
        </p:spPr>
        <p:txBody>
          <a:bodyPr/>
          <a:lstStyle/>
          <a:p>
            <a:r>
              <a:rPr lang="tr-TR" b="1" i="1" dirty="0">
                <a:solidFill>
                  <a:srgbClr val="FF0000"/>
                </a:solidFill>
              </a:rPr>
              <a:t>Tümör </a:t>
            </a:r>
            <a:r>
              <a:rPr lang="tr-TR" b="1" i="1" dirty="0" smtClean="0">
                <a:solidFill>
                  <a:srgbClr val="FF0000"/>
                </a:solidFill>
              </a:rPr>
              <a:t>Derecesi</a:t>
            </a:r>
            <a:r>
              <a:rPr lang="tr-TR" sz="1800" b="1" i="1" dirty="0" smtClean="0">
                <a:solidFill>
                  <a:srgbClr val="FF0000"/>
                </a:solidFill>
              </a:rPr>
              <a:t>: </a:t>
            </a:r>
            <a:r>
              <a:rPr lang="tr-TR" sz="1800" dirty="0" smtClean="0"/>
              <a:t>Prostat </a:t>
            </a:r>
            <a:r>
              <a:rPr lang="tr-TR" sz="1800" dirty="0"/>
              <a:t>biyopsisinde kanser saptanırsa, patolog tarafından kanserli doku değerlendirilir. En yaygın derecelendirme sistemi olan </a:t>
            </a:r>
            <a:r>
              <a:rPr lang="tr-TR" sz="1800" dirty="0" err="1"/>
              <a:t>Gleason</a:t>
            </a:r>
            <a:r>
              <a:rPr lang="tr-TR" sz="1800" dirty="0"/>
              <a:t> </a:t>
            </a:r>
            <a:r>
              <a:rPr lang="tr-TR" sz="1800" dirty="0" err="1"/>
              <a:t>Skorlama</a:t>
            </a:r>
            <a:r>
              <a:rPr lang="tr-TR" sz="1800" dirty="0"/>
              <a:t> Sistemi </a:t>
            </a:r>
            <a:r>
              <a:rPr lang="tr-TR" sz="1800" dirty="0" smtClean="0"/>
              <a:t>Kullanılır. </a:t>
            </a:r>
            <a:r>
              <a:rPr lang="tr-TR" sz="1800" dirty="0"/>
              <a:t>Sonuçlar, tümörün büyüme hızı ve normal dokudan farklılaşması hakkında fikir verir.</a:t>
            </a:r>
          </a:p>
          <a:p>
            <a:r>
              <a:rPr lang="tr-TR" sz="1800" dirty="0"/>
              <a:t>Düşük derece tümörün normal dokulardan aşırı farklılaşmadığı, yavaş büyüyeceği, yayılma riskinin az olduğu anlamına gelir. Yüksek derece risk ise tümörün normal dokulardan oldukça farklılaştığını, büyük ihtimalle hızlı büyüyeceğini ve vücudun diğer bölgelerine yayılabileceğini belirtir</a:t>
            </a:r>
            <a:r>
              <a:rPr lang="tr-TR" sz="1800" dirty="0" smtClean="0"/>
              <a:t>.</a:t>
            </a:r>
          </a:p>
          <a:p>
            <a:r>
              <a:rPr lang="tr-TR" b="1" dirty="0" err="1">
                <a:solidFill>
                  <a:srgbClr val="FF0000"/>
                </a:solidFill>
              </a:rPr>
              <a:t>Gleason</a:t>
            </a:r>
            <a:r>
              <a:rPr lang="tr-TR" b="1" dirty="0">
                <a:solidFill>
                  <a:srgbClr val="FF0000"/>
                </a:solidFill>
              </a:rPr>
              <a:t> </a:t>
            </a:r>
            <a:r>
              <a:rPr lang="tr-TR" b="1" dirty="0" err="1">
                <a:solidFill>
                  <a:srgbClr val="FF0000"/>
                </a:solidFill>
              </a:rPr>
              <a:t>Skorlama</a:t>
            </a:r>
            <a:r>
              <a:rPr lang="tr-TR" b="1" dirty="0">
                <a:solidFill>
                  <a:srgbClr val="FF0000"/>
                </a:solidFill>
              </a:rPr>
              <a:t> Sistemi</a:t>
            </a:r>
            <a:endParaRPr lang="tr-TR" b="1" dirty="0" smtClean="0">
              <a:solidFill>
                <a:srgbClr val="FF0000"/>
              </a:solidFill>
            </a:endParaRP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68960"/>
            <a:ext cx="8460432" cy="3789040"/>
          </a:xfrm>
          <a:prstGeom prst="rect">
            <a:avLst/>
          </a:prstGeom>
        </p:spPr>
      </p:pic>
    </p:spTree>
    <p:extLst>
      <p:ext uri="{BB962C8B-B14F-4D97-AF65-F5344CB8AC3E}">
        <p14:creationId xmlns:p14="http://schemas.microsoft.com/office/powerpoint/2010/main" val="1491823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460432" cy="6858000"/>
          </a:xfrm>
        </p:spPr>
        <p:txBody>
          <a:bodyPr>
            <a:normAutofit fontScale="85000" lnSpcReduction="20000"/>
          </a:bodyPr>
          <a:lstStyle/>
          <a:p>
            <a:r>
              <a:rPr lang="tr-TR" sz="3100" b="1" i="1" dirty="0" smtClean="0">
                <a:solidFill>
                  <a:srgbClr val="FF0000"/>
                </a:solidFill>
              </a:rPr>
              <a:t>Prostat </a:t>
            </a:r>
            <a:r>
              <a:rPr lang="tr-TR" sz="3100" b="1" i="1" dirty="0">
                <a:solidFill>
                  <a:srgbClr val="FF0000"/>
                </a:solidFill>
              </a:rPr>
              <a:t>Kanserinin Evreleri</a:t>
            </a:r>
          </a:p>
          <a:p>
            <a:r>
              <a:rPr lang="tr-TR" dirty="0"/>
              <a:t>Prostat kanserinde </a:t>
            </a:r>
            <a:r>
              <a:rPr lang="tr-TR" dirty="0" err="1"/>
              <a:t>evreleme</a:t>
            </a:r>
            <a:r>
              <a:rPr lang="tr-TR" dirty="0"/>
              <a:t>, tümörün prostatta ve çevresinde ne kadar yayıldığına bağlı olarak yapılır. Bu </a:t>
            </a:r>
            <a:r>
              <a:rPr lang="tr-TR" dirty="0" err="1"/>
              <a:t>evreleme</a:t>
            </a:r>
            <a:r>
              <a:rPr lang="tr-TR" dirty="0"/>
              <a:t> yapılırken şunlar göz önüne </a:t>
            </a:r>
            <a:r>
              <a:rPr lang="tr-TR" dirty="0" smtClean="0"/>
              <a:t>alınır:</a:t>
            </a:r>
            <a:endParaRPr lang="tr-TR" dirty="0"/>
          </a:p>
          <a:p>
            <a:pPr marL="114300" indent="0">
              <a:buNone/>
            </a:pPr>
            <a:r>
              <a:rPr lang="tr-TR" i="1" dirty="0" smtClean="0">
                <a:solidFill>
                  <a:schemeClr val="accent1">
                    <a:lumMod val="75000"/>
                  </a:schemeClr>
                </a:solidFill>
              </a:rPr>
              <a:t>-Tümörün </a:t>
            </a:r>
            <a:r>
              <a:rPr lang="tr-TR" i="1" dirty="0">
                <a:solidFill>
                  <a:schemeClr val="accent1">
                    <a:lumMod val="75000"/>
                  </a:schemeClr>
                </a:solidFill>
              </a:rPr>
              <a:t>boyutu</a:t>
            </a:r>
            <a:br>
              <a:rPr lang="tr-TR" i="1" dirty="0">
                <a:solidFill>
                  <a:schemeClr val="accent1">
                    <a:lumMod val="75000"/>
                  </a:schemeClr>
                </a:solidFill>
              </a:rPr>
            </a:br>
            <a:r>
              <a:rPr lang="tr-TR" i="1" dirty="0" smtClean="0">
                <a:solidFill>
                  <a:schemeClr val="accent1">
                    <a:lumMod val="75000"/>
                  </a:schemeClr>
                </a:solidFill>
              </a:rPr>
              <a:t>-Tümörün </a:t>
            </a:r>
            <a:r>
              <a:rPr lang="tr-TR" i="1" dirty="0">
                <a:solidFill>
                  <a:schemeClr val="accent1">
                    <a:lumMod val="75000"/>
                  </a:schemeClr>
                </a:solidFill>
              </a:rPr>
              <a:t>prostatın içindeki dokularda ya da çevresindeki </a:t>
            </a:r>
            <a:r>
              <a:rPr lang="tr-TR" i="1" dirty="0" smtClean="0">
                <a:solidFill>
                  <a:schemeClr val="accent1">
                    <a:lumMod val="75000"/>
                  </a:schemeClr>
                </a:solidFill>
              </a:rPr>
              <a:t>yayılımı</a:t>
            </a:r>
          </a:p>
          <a:p>
            <a:pPr marL="114300" indent="0">
              <a:buNone/>
            </a:pPr>
            <a:r>
              <a:rPr lang="tr-TR" i="1" dirty="0">
                <a:solidFill>
                  <a:schemeClr val="accent1">
                    <a:lumMod val="75000"/>
                  </a:schemeClr>
                </a:solidFill>
              </a:rPr>
              <a:t>-</a:t>
            </a:r>
            <a:r>
              <a:rPr lang="tr-TR" i="1" dirty="0" smtClean="0">
                <a:solidFill>
                  <a:schemeClr val="accent1">
                    <a:lumMod val="75000"/>
                  </a:schemeClr>
                </a:solidFill>
              </a:rPr>
              <a:t>Kanserin </a:t>
            </a:r>
            <a:r>
              <a:rPr lang="tr-TR" i="1" dirty="0">
                <a:solidFill>
                  <a:schemeClr val="accent1">
                    <a:lumMod val="75000"/>
                  </a:schemeClr>
                </a:solidFill>
              </a:rPr>
              <a:t>lenf </a:t>
            </a:r>
            <a:r>
              <a:rPr lang="tr-TR" i="1" dirty="0" err="1">
                <a:solidFill>
                  <a:schemeClr val="accent1">
                    <a:lumMod val="75000"/>
                  </a:schemeClr>
                </a:solidFill>
              </a:rPr>
              <a:t>nodlarına</a:t>
            </a:r>
            <a:r>
              <a:rPr lang="tr-TR" i="1" dirty="0">
                <a:solidFill>
                  <a:schemeClr val="accent1">
                    <a:lumMod val="75000"/>
                  </a:schemeClr>
                </a:solidFill>
              </a:rPr>
              <a:t> yayılıp </a:t>
            </a:r>
            <a:r>
              <a:rPr lang="tr-TR" i="1" dirty="0" smtClean="0">
                <a:solidFill>
                  <a:schemeClr val="accent1">
                    <a:lumMod val="75000"/>
                  </a:schemeClr>
                </a:solidFill>
              </a:rPr>
              <a:t>yayılmadığı</a:t>
            </a:r>
          </a:p>
          <a:p>
            <a:pPr marL="114300" indent="0">
              <a:buNone/>
            </a:pPr>
            <a:r>
              <a:rPr lang="tr-TR" i="1" dirty="0">
                <a:solidFill>
                  <a:schemeClr val="accent1">
                    <a:lumMod val="75000"/>
                  </a:schemeClr>
                </a:solidFill>
              </a:rPr>
              <a:t>-</a:t>
            </a:r>
            <a:r>
              <a:rPr lang="tr-TR" i="1" dirty="0" smtClean="0">
                <a:solidFill>
                  <a:schemeClr val="accent1">
                    <a:lumMod val="75000"/>
                  </a:schemeClr>
                </a:solidFill>
              </a:rPr>
              <a:t>Vücudun </a:t>
            </a:r>
            <a:r>
              <a:rPr lang="tr-TR" i="1" dirty="0">
                <a:solidFill>
                  <a:schemeClr val="accent1">
                    <a:lumMod val="75000"/>
                  </a:schemeClr>
                </a:solidFill>
              </a:rPr>
              <a:t>diğer bölgelerine yayılım durumu (metastaz)</a:t>
            </a:r>
          </a:p>
          <a:p>
            <a:r>
              <a:rPr lang="tr-TR" b="1" i="1" dirty="0">
                <a:solidFill>
                  <a:srgbClr val="FF0000"/>
                </a:solidFill>
              </a:rPr>
              <a:t>Evre 1</a:t>
            </a:r>
          </a:p>
          <a:p>
            <a:r>
              <a:rPr lang="tr-TR" dirty="0"/>
              <a:t>İlk evrede tümör sadece prostat içindedir. Tümör, </a:t>
            </a:r>
            <a:r>
              <a:rPr lang="tr-TR" dirty="0" err="1"/>
              <a:t>rektal</a:t>
            </a:r>
            <a:r>
              <a:rPr lang="tr-TR" dirty="0"/>
              <a:t> muayene ile hissedilemeyecek derecede küçüktür. Lenf </a:t>
            </a:r>
            <a:r>
              <a:rPr lang="tr-TR" dirty="0" err="1"/>
              <a:t>nodlarına</a:t>
            </a:r>
            <a:r>
              <a:rPr lang="tr-TR" dirty="0"/>
              <a:t> sıçrama veya vücudun diğer bölgelerine yayılımı yoktur. Derecesi düşüktür.</a:t>
            </a:r>
          </a:p>
          <a:p>
            <a:r>
              <a:rPr lang="tr-TR" b="1" i="1" dirty="0">
                <a:solidFill>
                  <a:srgbClr val="FF0000"/>
                </a:solidFill>
              </a:rPr>
              <a:t>Evre 2</a:t>
            </a:r>
          </a:p>
          <a:p>
            <a:r>
              <a:rPr lang="tr-TR" dirty="0"/>
              <a:t>2. evrede tümör prostatın içine doğru ilerlemiştir ama çevresinde yayılmaz. Bu evrede tümör </a:t>
            </a:r>
            <a:r>
              <a:rPr lang="tr-TR" dirty="0" err="1"/>
              <a:t>rektal</a:t>
            </a:r>
            <a:r>
              <a:rPr lang="tr-TR" dirty="0"/>
              <a:t> muayene ya da görüntüleme yöntemleri (MR) tespit edilebilir. Lenf </a:t>
            </a:r>
            <a:r>
              <a:rPr lang="tr-TR" dirty="0" err="1"/>
              <a:t>nodlarına</a:t>
            </a:r>
            <a:r>
              <a:rPr lang="tr-TR" dirty="0"/>
              <a:t> sıçrama veya vücudun diğer bölgelerine yayılımı yoktur.</a:t>
            </a:r>
          </a:p>
          <a:p>
            <a:r>
              <a:rPr lang="tr-TR" b="1" i="1" dirty="0">
                <a:solidFill>
                  <a:srgbClr val="FF0000"/>
                </a:solidFill>
              </a:rPr>
              <a:t>Evre 3</a:t>
            </a:r>
          </a:p>
          <a:p>
            <a:r>
              <a:rPr lang="tr-TR" dirty="0"/>
              <a:t>Üçüncü evrede tümör prostat kapsülünün ötesine ve </a:t>
            </a:r>
            <a:r>
              <a:rPr lang="tr-TR" dirty="0" err="1"/>
              <a:t>seminal</a:t>
            </a:r>
            <a:r>
              <a:rPr lang="tr-TR" dirty="0"/>
              <a:t> vezikül (sperm kesesi) gibi dokulara yayılmıştır. Lenf </a:t>
            </a:r>
            <a:r>
              <a:rPr lang="tr-TR" dirty="0" err="1"/>
              <a:t>nodlarına</a:t>
            </a:r>
            <a:r>
              <a:rPr lang="tr-TR" dirty="0"/>
              <a:t> sıçrama veya vücudun diğer bölgelerine yayılımı yoktur.</a:t>
            </a:r>
          </a:p>
          <a:p>
            <a:r>
              <a:rPr lang="tr-TR" b="1" i="1" dirty="0">
                <a:solidFill>
                  <a:srgbClr val="FF0000"/>
                </a:solidFill>
              </a:rPr>
              <a:t>Evre 4</a:t>
            </a:r>
          </a:p>
          <a:p>
            <a:r>
              <a:rPr lang="tr-TR" dirty="0"/>
              <a:t>Dördüncü evrede kanser prostatın çevresindeki diğer dokulara yayılır. Bu evrede genellikle lenf </a:t>
            </a:r>
            <a:r>
              <a:rPr lang="tr-TR" dirty="0" err="1"/>
              <a:t>nodlarına</a:t>
            </a:r>
            <a:r>
              <a:rPr lang="tr-TR" dirty="0"/>
              <a:t>, kemiklere, karaciğere ya da akciğerlere yayılım olabilir (metastaz).</a:t>
            </a:r>
          </a:p>
          <a:p>
            <a:r>
              <a:rPr lang="tr-TR" b="1" i="1" dirty="0">
                <a:solidFill>
                  <a:schemeClr val="accent5">
                    <a:lumMod val="50000"/>
                  </a:schemeClr>
                </a:solidFill>
              </a:rPr>
              <a:t>Prostat kanserinin derecesini saptamak, uygun tedavinin uygulanması ve hastalığın seyrini takip etmek açısından çok önemlidir.</a:t>
            </a:r>
          </a:p>
          <a:p>
            <a:endParaRPr lang="tr-TR" dirty="0"/>
          </a:p>
        </p:txBody>
      </p:sp>
    </p:spTree>
    <p:extLst>
      <p:ext uri="{BB962C8B-B14F-4D97-AF65-F5344CB8AC3E}">
        <p14:creationId xmlns:p14="http://schemas.microsoft.com/office/powerpoint/2010/main" val="3212382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460432" cy="980728"/>
          </a:xfrm>
        </p:spPr>
        <p:txBody>
          <a:bodyPr/>
          <a:lstStyle/>
          <a:p>
            <a:r>
              <a:rPr lang="tr-TR" b="1" i="1" dirty="0" smtClean="0">
                <a:solidFill>
                  <a:schemeClr val="accent1">
                    <a:lumMod val="75000"/>
                  </a:schemeClr>
                </a:solidFill>
              </a:rPr>
              <a:t>TANI YÖNTEMLERİ</a:t>
            </a:r>
            <a:endParaRPr lang="tr-TR" b="1" i="1" dirty="0">
              <a:solidFill>
                <a:schemeClr val="accent1">
                  <a:lumMod val="75000"/>
                </a:schemeClr>
              </a:solidFill>
            </a:endParaRPr>
          </a:p>
        </p:txBody>
      </p:sp>
      <p:sp>
        <p:nvSpPr>
          <p:cNvPr id="3" name="İçerik Yer Tutucusu 2"/>
          <p:cNvSpPr>
            <a:spLocks noGrp="1"/>
          </p:cNvSpPr>
          <p:nvPr>
            <p:ph idx="1"/>
          </p:nvPr>
        </p:nvSpPr>
        <p:spPr>
          <a:xfrm>
            <a:off x="0" y="764704"/>
            <a:ext cx="8460432" cy="6093296"/>
          </a:xfrm>
        </p:spPr>
        <p:txBody>
          <a:bodyPr/>
          <a:lstStyle/>
          <a:p>
            <a:r>
              <a:rPr lang="tr-TR" dirty="0"/>
              <a:t>Günümüzde sağlıklı bir erkeğin prostat kanseri olacağını ortaya koyan bir erken tanı yöntemi yoktur.</a:t>
            </a:r>
          </a:p>
          <a:p>
            <a:r>
              <a:rPr lang="tr-TR" dirty="0"/>
              <a:t>Artan yaş ve genetik yatkınlık prostat kanserinde ortaya koyulmuş risk faktörleridir. Bu risk faktörlerinin ışığında hastalara erken tanı amaçlı testler yapılmaktadır.</a:t>
            </a:r>
          </a:p>
          <a:p>
            <a:r>
              <a:rPr lang="tr-TR" dirty="0"/>
              <a:t>Ailesinde prostat kanseri öyküsü olmayan erkeklerde prostat kanseri taraması 50 yaş ve sonrasında tavsiye edilirken, ailesinde prostat kanseri öyküsü olanlarda daha erken yaşlarda prostat kanseri için tarama tavsiye edilmektedir.</a:t>
            </a:r>
          </a:p>
          <a:p>
            <a:r>
              <a:rPr lang="tr-TR" dirty="0"/>
              <a:t>Tarama amaçlı olarak kullanılan yöntemler parmakla </a:t>
            </a:r>
            <a:r>
              <a:rPr lang="tr-TR" dirty="0" err="1"/>
              <a:t>rektal</a:t>
            </a:r>
            <a:r>
              <a:rPr lang="tr-TR" dirty="0"/>
              <a:t> muayene (prostata yönelik) ve kan testi ile PSA ölçümüdür.</a:t>
            </a:r>
          </a:p>
          <a:p>
            <a:endParaRPr lang="tr-TR" dirty="0"/>
          </a:p>
        </p:txBody>
      </p:sp>
    </p:spTree>
    <p:extLst>
      <p:ext uri="{BB962C8B-B14F-4D97-AF65-F5344CB8AC3E}">
        <p14:creationId xmlns:p14="http://schemas.microsoft.com/office/powerpoint/2010/main" val="28488398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163</TotalTime>
  <Words>1740</Words>
  <Application>Microsoft Office PowerPoint</Application>
  <PresentationFormat>Ekran Gösterisi (4:3)</PresentationFormat>
  <Paragraphs>117</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Bitişiklik</vt:lpstr>
      <vt:lpstr>PROSTAT KANSERİ </vt:lpstr>
      <vt:lpstr>PROSTAT NEDİR?</vt:lpstr>
      <vt:lpstr>PROSTATIN İŞLEVİ</vt:lpstr>
      <vt:lpstr>PROSTAT KANSERİ NEDİR?</vt:lpstr>
      <vt:lpstr>PROSTAT KANSERİ İÇİN RİSK FAKTÖRLERİ NELERDİR?</vt:lpstr>
      <vt:lpstr>PROSTAT KANSERİNİN BELİRTİLERİ:</vt:lpstr>
      <vt:lpstr>Prostat Kanseri Dereceleri ve Evreleri </vt:lpstr>
      <vt:lpstr>PowerPoint Sunusu</vt:lpstr>
      <vt:lpstr>TANI YÖNTEMLERİ</vt:lpstr>
      <vt:lpstr>PowerPoint Sunusu</vt:lpstr>
      <vt:lpstr>PowerPoint Sunusu</vt:lpstr>
      <vt:lpstr>TEDAVİ YÖNTEMLERİ</vt:lpstr>
      <vt:lpstr>PowerPoint Sunusu</vt:lpstr>
      <vt:lpstr>PowerPoint Sunusu</vt:lpstr>
      <vt:lpstr>PowerPoint Sunusu</vt:lpstr>
      <vt:lpstr>PowerPoint Sunusu</vt:lpstr>
      <vt:lpstr>                        SORULAR</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PROSTAT KANSERİ</dc:title>
  <dc:creator>Hp</dc:creator>
  <cp:lastModifiedBy>Hp</cp:lastModifiedBy>
  <cp:revision>12</cp:revision>
  <dcterms:created xsi:type="dcterms:W3CDTF">2019-12-08T07:44:09Z</dcterms:created>
  <dcterms:modified xsi:type="dcterms:W3CDTF">2019-12-08T10:28:03Z</dcterms:modified>
</cp:coreProperties>
</file>