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7E873-8D2B-4EF6-AB77-0693D35AD679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BB9B8C-D2A7-4847-B739-38C43A1F75F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288C73-B300-4458-A79B-23B3416E25DF}" type="slidenum">
              <a:rPr lang="tr-TR"/>
              <a:pPr/>
              <a:t>7</a:t>
            </a:fld>
            <a:endParaRPr lang="tr-TR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179DE9-7669-4820-B03F-00E9E3BCDE29}" type="slidenum">
              <a:rPr lang="tr-TR"/>
              <a:pPr/>
              <a:t>8</a:t>
            </a:fld>
            <a:endParaRPr lang="tr-TR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46DC11-198B-45C3-AFF9-292CA86A9508}" type="slidenum">
              <a:rPr lang="tr-TR"/>
              <a:pPr/>
              <a:t>9</a:t>
            </a:fld>
            <a:endParaRPr lang="tr-TR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A6B6A0-B66C-4416-9F47-A93576123FFD}" type="slidenum">
              <a:rPr kumimoji="0" lang="tr-T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820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D682-4D5F-4693-BA1B-D2C72340CDC9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28CF55-698B-47A0-89E4-4B65D33EE33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6D682-4D5F-4693-BA1B-D2C72340CDC9}" type="datetimeFigureOut">
              <a:rPr lang="tr-TR" smtClean="0"/>
              <a:pPr/>
              <a:t>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8CF55-698B-47A0-89E4-4B65D33EE33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zubr.com/cgi/search.php?locale=ru&amp;term=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myweb.cwpost.liu.edu/vdivener/notes/solid-liquid-ga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0"/>
            <a:ext cx="5688632" cy="66673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C496B-55F7-406E-876F-65BB4101C9CD}" type="datetime1">
              <a:rPr lang="tr-TR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8.05.2018</a:t>
            </a:fld>
            <a:endParaRPr lang="tr-TR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2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>
                <a:solidFill>
                  <a:prstClr val="black">
                    <a:tint val="75000"/>
                  </a:prstClr>
                </a:solidFill>
                <a:latin typeface="Calibri"/>
              </a:rPr>
              <a:t>Ayten Kıral</a:t>
            </a:r>
          </a:p>
        </p:txBody>
      </p:sp>
      <p:sp>
        <p:nvSpPr>
          <p:cNvPr id="33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F0847-543C-489C-9123-EE5FE23BF1EF}" type="slidenum">
              <a:rPr lang="tr-TR" altLang="en-US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10</a:t>
            </a:fld>
            <a:endParaRPr lang="tr-TR" alt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Maddenin </a:t>
            </a:r>
            <a:r>
              <a:rPr lang="tr-TR" dirty="0"/>
              <a:t>hal değişimi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943100"/>
            <a:ext cx="6005513" cy="31432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tr-TR"/>
          </a:p>
        </p:txBody>
      </p: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2286000" y="2777728"/>
            <a:ext cx="4229100" cy="2537222"/>
            <a:chOff x="1424" y="2916"/>
            <a:chExt cx="9000" cy="5400"/>
          </a:xfrm>
        </p:grpSpPr>
        <p:sp>
          <p:nvSpPr>
            <p:cNvPr id="53253" name="AutoShape 5"/>
            <p:cNvSpPr>
              <a:spLocks noChangeAspect="1" noChangeArrowheads="1"/>
            </p:cNvSpPr>
            <p:nvPr/>
          </p:nvSpPr>
          <p:spPr bwMode="auto">
            <a:xfrm>
              <a:off x="1424" y="2916"/>
              <a:ext cx="9000" cy="5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54" name="Line 6"/>
            <p:cNvSpPr>
              <a:spLocks noChangeShapeType="1"/>
            </p:cNvSpPr>
            <p:nvPr/>
          </p:nvSpPr>
          <p:spPr bwMode="auto">
            <a:xfrm>
              <a:off x="3044" y="4896"/>
              <a:ext cx="16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55" name="Line 7"/>
            <p:cNvSpPr>
              <a:spLocks noChangeShapeType="1"/>
            </p:cNvSpPr>
            <p:nvPr/>
          </p:nvSpPr>
          <p:spPr bwMode="auto">
            <a:xfrm flipH="1">
              <a:off x="3044" y="5076"/>
              <a:ext cx="16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56" name="Line 8"/>
            <p:cNvSpPr>
              <a:spLocks noChangeShapeType="1"/>
            </p:cNvSpPr>
            <p:nvPr/>
          </p:nvSpPr>
          <p:spPr bwMode="auto">
            <a:xfrm>
              <a:off x="6644" y="4896"/>
              <a:ext cx="16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57" name="Line 9"/>
            <p:cNvSpPr>
              <a:spLocks noChangeShapeType="1"/>
            </p:cNvSpPr>
            <p:nvPr/>
          </p:nvSpPr>
          <p:spPr bwMode="auto">
            <a:xfrm flipH="1">
              <a:off x="6644" y="5076"/>
              <a:ext cx="16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58" name="Text Box 10"/>
            <p:cNvSpPr txBox="1">
              <a:spLocks noChangeArrowheads="1"/>
            </p:cNvSpPr>
            <p:nvPr/>
          </p:nvSpPr>
          <p:spPr bwMode="auto">
            <a:xfrm>
              <a:off x="1604" y="4716"/>
              <a:ext cx="12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350">
                  <a:solidFill>
                    <a:srgbClr val="FF0000"/>
                  </a:solidFill>
                  <a:latin typeface="Calibri"/>
                </a:rPr>
                <a:t>KATI</a:t>
              </a:r>
              <a:r>
                <a:rPr lang="tr-TR" sz="1350">
                  <a:solidFill>
                    <a:prstClr val="black"/>
                  </a:solidFill>
                  <a:latin typeface="Calibri"/>
                </a:rPr>
                <a:t>I</a:t>
              </a:r>
            </a:p>
          </p:txBody>
        </p:sp>
        <p:sp>
          <p:nvSpPr>
            <p:cNvPr id="53259" name="Text Box 11"/>
            <p:cNvSpPr txBox="1">
              <a:spLocks noChangeArrowheads="1"/>
            </p:cNvSpPr>
            <p:nvPr/>
          </p:nvSpPr>
          <p:spPr bwMode="auto">
            <a:xfrm>
              <a:off x="4844" y="4716"/>
              <a:ext cx="144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350">
                  <a:solidFill>
                    <a:srgbClr val="0000FF"/>
                  </a:solidFill>
                  <a:latin typeface="Calibri"/>
                </a:rPr>
                <a:t>SIVI</a:t>
              </a:r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60" name="Text Box 12"/>
            <p:cNvSpPr txBox="1">
              <a:spLocks noChangeArrowheads="1"/>
            </p:cNvSpPr>
            <p:nvPr/>
          </p:nvSpPr>
          <p:spPr bwMode="auto">
            <a:xfrm>
              <a:off x="8804" y="4716"/>
              <a:ext cx="12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1350">
                  <a:solidFill>
                    <a:srgbClr val="800080"/>
                  </a:solidFill>
                  <a:latin typeface="Calibri"/>
                </a:rPr>
                <a:t>GAZ</a:t>
              </a:r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61" name="Text Box 13"/>
            <p:cNvSpPr txBox="1">
              <a:spLocks noChangeArrowheads="1"/>
            </p:cNvSpPr>
            <p:nvPr/>
          </p:nvSpPr>
          <p:spPr bwMode="auto">
            <a:xfrm>
              <a:off x="3044" y="4311"/>
              <a:ext cx="162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900">
                  <a:solidFill>
                    <a:srgbClr val="FF0000"/>
                  </a:solidFill>
                  <a:latin typeface="Calibri"/>
                </a:rPr>
                <a:t>ERİME </a:t>
              </a:r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62" name="Text Box 14"/>
            <p:cNvSpPr txBox="1">
              <a:spLocks noChangeArrowheads="1"/>
            </p:cNvSpPr>
            <p:nvPr/>
          </p:nvSpPr>
          <p:spPr bwMode="auto">
            <a:xfrm>
              <a:off x="6464" y="4326"/>
              <a:ext cx="216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900">
                  <a:solidFill>
                    <a:srgbClr val="FF0000"/>
                  </a:solidFill>
                  <a:latin typeface="Calibri"/>
                </a:rPr>
                <a:t>BUHARLAŞMA</a:t>
              </a:r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63" name="Text Box 15"/>
            <p:cNvSpPr txBox="1">
              <a:spLocks noChangeArrowheads="1"/>
            </p:cNvSpPr>
            <p:nvPr/>
          </p:nvSpPr>
          <p:spPr bwMode="auto">
            <a:xfrm>
              <a:off x="3029" y="5301"/>
              <a:ext cx="162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900">
                  <a:solidFill>
                    <a:srgbClr val="FF0000"/>
                  </a:solidFill>
                  <a:latin typeface="Calibri"/>
                </a:rPr>
                <a:t>DONMA</a:t>
              </a:r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64" name="Text Box 16"/>
            <p:cNvSpPr txBox="1">
              <a:spLocks noChangeArrowheads="1"/>
            </p:cNvSpPr>
            <p:nvPr/>
          </p:nvSpPr>
          <p:spPr bwMode="auto">
            <a:xfrm>
              <a:off x="6434" y="5211"/>
              <a:ext cx="216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900">
                  <a:solidFill>
                    <a:srgbClr val="FF0000"/>
                  </a:solidFill>
                  <a:latin typeface="Calibri"/>
                </a:rPr>
                <a:t>YOĞUNLAŞMA</a:t>
              </a:r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65" name="Line 17"/>
            <p:cNvSpPr>
              <a:spLocks noChangeShapeType="1"/>
            </p:cNvSpPr>
            <p:nvPr/>
          </p:nvSpPr>
          <p:spPr bwMode="auto">
            <a:xfrm>
              <a:off x="2144" y="5256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66" name="Line 18"/>
            <p:cNvSpPr>
              <a:spLocks noChangeShapeType="1"/>
            </p:cNvSpPr>
            <p:nvPr/>
          </p:nvSpPr>
          <p:spPr bwMode="auto">
            <a:xfrm>
              <a:off x="2144" y="6336"/>
              <a:ext cx="77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67" name="Line 19"/>
            <p:cNvSpPr>
              <a:spLocks noChangeShapeType="1"/>
            </p:cNvSpPr>
            <p:nvPr/>
          </p:nvSpPr>
          <p:spPr bwMode="auto">
            <a:xfrm flipV="1">
              <a:off x="9884" y="5436"/>
              <a:ext cx="1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68" name="Line 20"/>
            <p:cNvSpPr>
              <a:spLocks noChangeShapeType="1"/>
            </p:cNvSpPr>
            <p:nvPr/>
          </p:nvSpPr>
          <p:spPr bwMode="auto">
            <a:xfrm>
              <a:off x="2129" y="3621"/>
              <a:ext cx="774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69" name="Line 21"/>
            <p:cNvSpPr>
              <a:spLocks noChangeShapeType="1"/>
            </p:cNvSpPr>
            <p:nvPr/>
          </p:nvSpPr>
          <p:spPr bwMode="auto">
            <a:xfrm>
              <a:off x="2144" y="3636"/>
              <a:ext cx="1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70" name="Line 22"/>
            <p:cNvSpPr>
              <a:spLocks noChangeShapeType="1"/>
            </p:cNvSpPr>
            <p:nvPr/>
          </p:nvSpPr>
          <p:spPr bwMode="auto">
            <a:xfrm>
              <a:off x="9884" y="3636"/>
              <a:ext cx="0" cy="10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71" name="Text Box 23"/>
            <p:cNvSpPr txBox="1">
              <a:spLocks noChangeArrowheads="1"/>
            </p:cNvSpPr>
            <p:nvPr/>
          </p:nvSpPr>
          <p:spPr bwMode="auto">
            <a:xfrm>
              <a:off x="4664" y="6081"/>
              <a:ext cx="2340" cy="72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900">
                  <a:solidFill>
                    <a:prstClr val="black"/>
                  </a:solidFill>
                  <a:latin typeface="Calibri"/>
                </a:rPr>
                <a:t>   </a:t>
              </a:r>
              <a:r>
                <a:rPr lang="tr-TR" sz="900">
                  <a:solidFill>
                    <a:srgbClr val="FF0000"/>
                  </a:solidFill>
                  <a:latin typeface="Calibri"/>
                </a:rPr>
                <a:t>SÜBLİMLEŞME</a:t>
              </a:r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72" name="Text Box 24"/>
            <p:cNvSpPr txBox="1">
              <a:spLocks noChangeArrowheads="1"/>
            </p:cNvSpPr>
            <p:nvPr/>
          </p:nvSpPr>
          <p:spPr bwMode="auto">
            <a:xfrm>
              <a:off x="4949" y="3411"/>
              <a:ext cx="234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900">
                  <a:solidFill>
                    <a:srgbClr val="FF0000"/>
                  </a:solidFill>
                  <a:latin typeface="Calibri"/>
                </a:rPr>
                <a:t>KIRAĞILAŞMA</a:t>
              </a:r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73" name="Line 25"/>
            <p:cNvSpPr>
              <a:spLocks noChangeShapeType="1"/>
            </p:cNvSpPr>
            <p:nvPr/>
          </p:nvSpPr>
          <p:spPr bwMode="auto">
            <a:xfrm flipH="1" flipV="1">
              <a:off x="3404" y="7236"/>
              <a:ext cx="522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oval" w="med" len="med"/>
              <a:tailEnd type="triangle" w="med" len="med"/>
            </a:ln>
          </p:spPr>
          <p:txBody>
            <a:bodyPr/>
            <a:lstStyle/>
            <a:p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74" name="Text Box 26"/>
            <p:cNvSpPr txBox="1">
              <a:spLocks noChangeArrowheads="1"/>
            </p:cNvSpPr>
            <p:nvPr/>
          </p:nvSpPr>
          <p:spPr bwMode="auto">
            <a:xfrm>
              <a:off x="5024" y="6696"/>
              <a:ext cx="3060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900">
                  <a:solidFill>
                    <a:srgbClr val="FF0000"/>
                  </a:solidFill>
                  <a:latin typeface="Calibri"/>
                </a:rPr>
                <a:t>ISI VERİR</a:t>
              </a:r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53275" name="Text Box 27"/>
            <p:cNvSpPr txBox="1">
              <a:spLocks noChangeArrowheads="1"/>
            </p:cNvSpPr>
            <p:nvPr/>
          </p:nvSpPr>
          <p:spPr bwMode="auto">
            <a:xfrm>
              <a:off x="4304" y="7416"/>
              <a:ext cx="3420" cy="54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tr-TR" sz="900">
                  <a:solidFill>
                    <a:srgbClr val="FF0000"/>
                  </a:solidFill>
                  <a:latin typeface="Calibri"/>
                </a:rPr>
                <a:t>DÜZENLİLİK ARTAR</a:t>
              </a:r>
              <a:endParaRPr lang="tr-TR" sz="135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53276" name="Rectangle 28"/>
          <p:cNvSpPr>
            <a:spLocks noChangeArrowheads="1"/>
          </p:cNvSpPr>
          <p:nvPr/>
        </p:nvSpPr>
        <p:spPr bwMode="auto">
          <a:xfrm>
            <a:off x="3631406" y="2625902"/>
            <a:ext cx="1881188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tr-TR" sz="1350">
                <a:solidFill>
                  <a:srgbClr val="FF3300"/>
                </a:solidFill>
                <a:latin typeface="Calibri"/>
              </a:rPr>
              <a:t>DÜZENSİZLİK ARTAR</a:t>
            </a:r>
          </a:p>
        </p:txBody>
      </p:sp>
      <p:sp>
        <p:nvSpPr>
          <p:cNvPr id="53277" name="Line 29"/>
          <p:cNvSpPr>
            <a:spLocks noChangeShapeType="1"/>
          </p:cNvSpPr>
          <p:nvPr/>
        </p:nvSpPr>
        <p:spPr bwMode="auto">
          <a:xfrm>
            <a:off x="3371850" y="2628900"/>
            <a:ext cx="24003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triangle" w="med" len="med"/>
          </a:ln>
        </p:spPr>
        <p:txBody>
          <a:bodyPr/>
          <a:lstStyle/>
          <a:p>
            <a:endParaRPr lang="tr-TR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278" name="Text Box 30"/>
          <p:cNvSpPr txBox="1">
            <a:spLocks noChangeArrowheads="1"/>
          </p:cNvSpPr>
          <p:nvPr/>
        </p:nvSpPr>
        <p:spPr bwMode="auto">
          <a:xfrm>
            <a:off x="3943350" y="2286001"/>
            <a:ext cx="971550" cy="300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1350">
                <a:solidFill>
                  <a:srgbClr val="FF3300"/>
                </a:solidFill>
                <a:latin typeface="Calibri"/>
              </a:rPr>
              <a:t>Isı alır</a:t>
            </a:r>
          </a:p>
        </p:txBody>
      </p:sp>
    </p:spTree>
    <p:extLst>
      <p:ext uri="{BB962C8B-B14F-4D97-AF65-F5344CB8AC3E}">
        <p14:creationId xmlns:p14="http://schemas.microsoft.com/office/powerpoint/2010/main" val="1208056485"/>
      </p:ext>
    </p:extLst>
  </p:cSld>
  <p:clrMapOvr>
    <a:masterClrMapping/>
  </p:clrMapOvr>
  <p:transition advTm="12688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5alanguagearts200910.wikispaces.com/file/view/image008.jpg/103252287/image0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332656"/>
            <a:ext cx="6624736" cy="4952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t2.gstatic.com/images?q=tbn:ANd9GcSkUxT25TVwc1a9xP7LVOnVNBdpF6amHmFSg77-43VXbUekStMy3o9blnq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901" y="908720"/>
            <a:ext cx="6982637" cy="38164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E-mail">
            <a:hlinkClick r:id="rId2" tooltip="E-mail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692696"/>
            <a:ext cx="7381875" cy="55054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\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7" y="0"/>
            <a:ext cx="6984776" cy="67803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daviddarling.info/images/molecules_in_wa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764704"/>
            <a:ext cx="4286250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6E34B-5850-4065-851E-5E292F92C2F5}" type="datetime1">
              <a:rPr lang="tr-TR"/>
              <a:pPr/>
              <a:t>8.05.2018</a:t>
            </a:fld>
            <a:endParaRPr lang="tr-TR" alt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/>
              <a:t>Ayten Kıral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F5D59-9308-48FB-ACEA-98E41B59A384}" type="slidenum">
              <a:rPr lang="tr-TR" altLang="en-US"/>
              <a:pPr/>
              <a:t>7</a:t>
            </a:fld>
            <a:endParaRPr lang="tr-TR" alt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Maddenin </a:t>
            </a:r>
            <a:r>
              <a:rPr lang="tr-TR" dirty="0">
                <a:solidFill>
                  <a:srgbClr val="FF0000"/>
                </a:solidFill>
              </a:rPr>
              <a:t>KATI hali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007350" cy="419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dirty="0"/>
              <a:t>Katı maddelerin belirli şekil ve hacimleri vardır</a:t>
            </a:r>
          </a:p>
          <a:p>
            <a:pPr>
              <a:lnSpc>
                <a:spcPct val="90000"/>
              </a:lnSpc>
            </a:pPr>
            <a:r>
              <a:rPr lang="tr-TR" dirty="0"/>
              <a:t>Tanecikler birbirine çok yakındır ve bu tanecikler arasında güçlü çekim kuvveti vardır</a:t>
            </a:r>
          </a:p>
          <a:p>
            <a:pPr>
              <a:lnSpc>
                <a:spcPct val="90000"/>
              </a:lnSpc>
            </a:pPr>
            <a:r>
              <a:rPr lang="tr-TR" sz="2600" dirty="0"/>
              <a:t>Moleküller titreşim hareketi yaparlar. </a:t>
            </a:r>
          </a:p>
          <a:p>
            <a:pPr>
              <a:lnSpc>
                <a:spcPct val="90000"/>
              </a:lnSpc>
            </a:pPr>
            <a:endParaRPr lang="tr-TR" dirty="0"/>
          </a:p>
          <a:p>
            <a:pPr>
              <a:lnSpc>
                <a:spcPct val="90000"/>
              </a:lnSpc>
            </a:pPr>
            <a:r>
              <a:rPr lang="tr-TR" dirty="0"/>
              <a:t>Örnekler :Bardak saat masa sıra vs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solidFill>
                <a:srgbClr val="FF3300"/>
              </a:solidFill>
            </a:endParaRPr>
          </a:p>
          <a:p>
            <a:pPr>
              <a:lnSpc>
                <a:spcPct val="90000"/>
              </a:lnSpc>
            </a:pPr>
            <a:endParaRPr lang="tr-TR" dirty="0">
              <a:solidFill>
                <a:srgbClr val="FF3300"/>
              </a:solidFill>
            </a:endParaRPr>
          </a:p>
          <a:p>
            <a:pPr>
              <a:lnSpc>
                <a:spcPct val="90000"/>
              </a:lnSpc>
            </a:pPr>
            <a:endParaRPr lang="tr-TR" dirty="0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endParaRPr lang="tr-TR" dirty="0">
              <a:solidFill>
                <a:srgbClr val="FF3300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2514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4403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DE82-6E3D-4369-BEEF-84C820085B5C}" type="datetime1">
              <a:rPr lang="tr-TR"/>
              <a:pPr/>
              <a:t>8.05.2018</a:t>
            </a:fld>
            <a:endParaRPr lang="tr-TR" alt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/>
              <a:t>Ayten Kıral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A29B9-18F1-4E9D-8553-875DEAF304C9}" type="slidenum">
              <a:rPr lang="tr-TR" altLang="en-US"/>
              <a:pPr/>
              <a:t>8</a:t>
            </a:fld>
            <a:endParaRPr lang="tr-TR" alt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Maddenin </a:t>
            </a:r>
            <a:r>
              <a:rPr lang="tr-TR" dirty="0">
                <a:solidFill>
                  <a:srgbClr val="3333CC"/>
                </a:solidFill>
              </a:rPr>
              <a:t>SIVI </a:t>
            </a:r>
            <a:r>
              <a:rPr lang="tr-TR" dirty="0"/>
              <a:t>hali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Sıvı maddelerin belirli </a:t>
            </a:r>
            <a:r>
              <a:rPr lang="tr-TR">
                <a:solidFill>
                  <a:srgbClr val="3333CC"/>
                </a:solidFill>
              </a:rPr>
              <a:t>hacimleri</a:t>
            </a:r>
            <a:r>
              <a:rPr lang="tr-TR"/>
              <a:t> vardır 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rgbClr val="3333CC"/>
                </a:solidFill>
              </a:rPr>
              <a:t>Şekilleri </a:t>
            </a:r>
            <a:r>
              <a:rPr lang="tr-TR"/>
              <a:t>yoktur</a:t>
            </a:r>
          </a:p>
          <a:p>
            <a:pPr>
              <a:lnSpc>
                <a:spcPct val="90000"/>
              </a:lnSpc>
            </a:pPr>
            <a:r>
              <a:rPr lang="tr-TR"/>
              <a:t>İçinde bulundukları </a:t>
            </a:r>
            <a:r>
              <a:rPr lang="tr-TR">
                <a:solidFill>
                  <a:srgbClr val="3333CC"/>
                </a:solidFill>
              </a:rPr>
              <a:t>kabın şeklini</a:t>
            </a:r>
            <a:r>
              <a:rPr lang="tr-TR"/>
              <a:t> alırlar</a:t>
            </a:r>
          </a:p>
          <a:p>
            <a:pPr>
              <a:lnSpc>
                <a:spcPct val="90000"/>
              </a:lnSpc>
            </a:pPr>
            <a:r>
              <a:rPr lang="tr-TR"/>
              <a:t>Tanecikler arası </a:t>
            </a:r>
            <a:r>
              <a:rPr lang="tr-TR">
                <a:solidFill>
                  <a:srgbClr val="3333CC"/>
                </a:solidFill>
              </a:rPr>
              <a:t>boşluk daha fazladır</a:t>
            </a:r>
          </a:p>
          <a:p>
            <a:pPr>
              <a:lnSpc>
                <a:spcPct val="90000"/>
              </a:lnSpc>
            </a:pPr>
            <a:r>
              <a:rPr lang="tr-TR"/>
              <a:t>Tanecikleri bir arada tutan </a:t>
            </a:r>
            <a:r>
              <a:rPr lang="tr-TR">
                <a:solidFill>
                  <a:srgbClr val="3333CC"/>
                </a:solidFill>
              </a:rPr>
              <a:t>kuvvet zayıftır</a:t>
            </a:r>
          </a:p>
          <a:p>
            <a:pPr>
              <a:lnSpc>
                <a:spcPct val="90000"/>
              </a:lnSpc>
            </a:pPr>
            <a:r>
              <a:rPr lang="tr-TR"/>
              <a:t>Akışkandır(moleküller </a:t>
            </a:r>
            <a:r>
              <a:rPr lang="tr-TR">
                <a:solidFill>
                  <a:srgbClr val="0000FF"/>
                </a:solidFill>
              </a:rPr>
              <a:t>birbirinin üzerinden</a:t>
            </a:r>
            <a:r>
              <a:rPr lang="tr-TR"/>
              <a:t> </a:t>
            </a:r>
            <a:r>
              <a:rPr lang="tr-TR">
                <a:solidFill>
                  <a:srgbClr val="0000FF"/>
                </a:solidFill>
              </a:rPr>
              <a:t>kayar)</a:t>
            </a:r>
            <a:r>
              <a:rPr lang="tr-TR"/>
              <a:t> </a:t>
            </a:r>
            <a:endParaRPr lang="tr-TR">
              <a:solidFill>
                <a:srgbClr val="3333CC"/>
              </a:solidFill>
            </a:endParaRPr>
          </a:p>
          <a:p>
            <a:pPr>
              <a:lnSpc>
                <a:spcPct val="90000"/>
              </a:lnSpc>
            </a:pPr>
            <a:r>
              <a:rPr lang="tr-TR"/>
              <a:t>Örnekler :</a:t>
            </a:r>
            <a:r>
              <a:rPr lang="tr-TR">
                <a:solidFill>
                  <a:srgbClr val="3333CC"/>
                </a:solidFill>
              </a:rPr>
              <a:t>Süt su zeytinyağı</a:t>
            </a:r>
            <a:r>
              <a:rPr lang="tr-TR"/>
              <a:t> vs vs </a:t>
            </a:r>
          </a:p>
        </p:txBody>
      </p:sp>
    </p:spTree>
  </p:cSld>
  <p:clrMapOvr>
    <a:masterClrMapping/>
  </p:clrMapOvr>
  <p:transition advTm="24047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F69C-3872-4827-BD90-38869CA5AC9F}" type="datetime1">
              <a:rPr lang="tr-TR"/>
              <a:pPr/>
              <a:t>8.05.2018</a:t>
            </a:fld>
            <a:endParaRPr lang="tr-TR" alt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en-US"/>
              <a:t>Ayten Kıral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F5F29-866C-4969-A47D-7464C2B9DC0B}" type="slidenum">
              <a:rPr lang="tr-TR" altLang="en-US"/>
              <a:pPr/>
              <a:t>9</a:t>
            </a:fld>
            <a:endParaRPr lang="tr-TR" alt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Maddenin </a:t>
            </a:r>
            <a:r>
              <a:rPr lang="tr-TR" dirty="0">
                <a:solidFill>
                  <a:srgbClr val="FF3300"/>
                </a:solidFill>
              </a:rPr>
              <a:t>GAZ </a:t>
            </a:r>
            <a:r>
              <a:rPr lang="tr-TR" dirty="0"/>
              <a:t>hali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>
                <a:solidFill>
                  <a:schemeClr val="tx2"/>
                </a:solidFill>
              </a:rPr>
              <a:t>Belirli şekilleri ve hacimleri yoktur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chemeClr val="tx2"/>
                </a:solidFill>
              </a:rPr>
              <a:t>İçinde bulundukları </a:t>
            </a:r>
            <a:r>
              <a:rPr lang="tr-TR">
                <a:solidFill>
                  <a:srgbClr val="FA2A2F"/>
                </a:solidFill>
              </a:rPr>
              <a:t>kabın şeklini ve hacmini alırlar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chemeClr val="tx2"/>
                </a:solidFill>
              </a:rPr>
              <a:t>Tanecikler arası boşluk fazla çekim kuvveti ise </a:t>
            </a:r>
            <a:r>
              <a:rPr lang="tr-TR">
                <a:solidFill>
                  <a:srgbClr val="FA2A2F"/>
                </a:solidFill>
              </a:rPr>
              <a:t>çok azdır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chemeClr val="tx2"/>
                </a:solidFill>
              </a:rPr>
              <a:t>Kolaylıkla sıkıştırılabilirler ve genişletilebilirler</a:t>
            </a:r>
          </a:p>
          <a:p>
            <a:pPr>
              <a:lnSpc>
                <a:spcPct val="90000"/>
              </a:lnSpc>
            </a:pPr>
            <a:r>
              <a:rPr lang="tr-TR">
                <a:solidFill>
                  <a:schemeClr val="tx2"/>
                </a:solidFill>
              </a:rPr>
              <a:t>Örnek :</a:t>
            </a:r>
            <a:r>
              <a:rPr lang="tr-TR">
                <a:solidFill>
                  <a:srgbClr val="FA2A2F"/>
                </a:solidFill>
              </a:rPr>
              <a:t>hava, duman  ,su buharı</a:t>
            </a:r>
            <a:r>
              <a:rPr lang="tr-TR">
                <a:solidFill>
                  <a:schemeClr val="tx2"/>
                </a:solidFill>
              </a:rPr>
              <a:t> vs vs </a:t>
            </a:r>
          </a:p>
          <a:p>
            <a:pPr>
              <a:lnSpc>
                <a:spcPct val="90000"/>
              </a:lnSpc>
            </a:pPr>
            <a:endParaRPr lang="tr-TR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advTm="17562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İMİNG" val="|4|6|7.9|3.8"/>
</p:tagLst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151</Words>
  <Application>Microsoft Office PowerPoint</Application>
  <PresentationFormat>Ekran Gösterisi (4:3)</PresentationFormat>
  <Paragraphs>52</Paragraphs>
  <Slides>10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Maddenin KATI hali </vt:lpstr>
      <vt:lpstr>Maddenin SIVI hali</vt:lpstr>
      <vt:lpstr>Maddenin GAZ hali</vt:lpstr>
      <vt:lpstr>Maddenin hal değişimi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Teknik</dc:creator>
  <cp:lastModifiedBy>Windows Kullanıcısı</cp:lastModifiedBy>
  <cp:revision>19</cp:revision>
  <dcterms:created xsi:type="dcterms:W3CDTF">2012-04-24T11:42:44Z</dcterms:created>
  <dcterms:modified xsi:type="dcterms:W3CDTF">2018-05-08T16:49:12Z</dcterms:modified>
</cp:coreProperties>
</file>