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3" r:id="rId1"/>
  </p:sldMasterIdLst>
  <p:notesMasterIdLst>
    <p:notesMasterId r:id="rId82"/>
  </p:notesMasterIdLst>
  <p:sldIdLst>
    <p:sldId id="279" r:id="rId2"/>
    <p:sldId id="407" r:id="rId3"/>
    <p:sldId id="408" r:id="rId4"/>
    <p:sldId id="409" r:id="rId5"/>
    <p:sldId id="425" r:id="rId6"/>
    <p:sldId id="410" r:id="rId7"/>
    <p:sldId id="411" r:id="rId8"/>
    <p:sldId id="412" r:id="rId9"/>
    <p:sldId id="426" r:id="rId10"/>
    <p:sldId id="413" r:id="rId11"/>
    <p:sldId id="414" r:id="rId12"/>
    <p:sldId id="415" r:id="rId13"/>
    <p:sldId id="416" r:id="rId14"/>
    <p:sldId id="417" r:id="rId15"/>
    <p:sldId id="418" r:id="rId16"/>
    <p:sldId id="419" r:id="rId17"/>
    <p:sldId id="420" r:id="rId18"/>
    <p:sldId id="421" r:id="rId19"/>
    <p:sldId id="422" r:id="rId20"/>
    <p:sldId id="423" r:id="rId21"/>
    <p:sldId id="424" r:id="rId22"/>
    <p:sldId id="292" r:id="rId23"/>
    <p:sldId id="293" r:id="rId24"/>
    <p:sldId id="428" r:id="rId25"/>
    <p:sldId id="429" r:id="rId26"/>
    <p:sldId id="430" r:id="rId27"/>
    <p:sldId id="296" r:id="rId28"/>
    <p:sldId id="297" r:id="rId29"/>
    <p:sldId id="298" r:id="rId30"/>
    <p:sldId id="431" r:id="rId31"/>
    <p:sldId id="432" r:id="rId32"/>
    <p:sldId id="299" r:id="rId33"/>
    <p:sldId id="433" r:id="rId34"/>
    <p:sldId id="434" r:id="rId35"/>
    <p:sldId id="435" r:id="rId36"/>
    <p:sldId id="436" r:id="rId37"/>
    <p:sldId id="363" r:id="rId38"/>
    <p:sldId id="439" r:id="rId39"/>
    <p:sldId id="300" r:id="rId40"/>
    <p:sldId id="440" r:id="rId41"/>
    <p:sldId id="441" r:id="rId42"/>
    <p:sldId id="442" r:id="rId43"/>
    <p:sldId id="443" r:id="rId44"/>
    <p:sldId id="454" r:id="rId45"/>
    <p:sldId id="444" r:id="rId46"/>
    <p:sldId id="445" r:id="rId47"/>
    <p:sldId id="446" r:id="rId48"/>
    <p:sldId id="447" r:id="rId49"/>
    <p:sldId id="450" r:id="rId50"/>
    <p:sldId id="451" r:id="rId51"/>
    <p:sldId id="455" r:id="rId52"/>
    <p:sldId id="452" r:id="rId53"/>
    <p:sldId id="453" r:id="rId54"/>
    <p:sldId id="456" r:id="rId55"/>
    <p:sldId id="364" r:id="rId56"/>
    <p:sldId id="457" r:id="rId57"/>
    <p:sldId id="458" r:id="rId58"/>
    <p:sldId id="365" r:id="rId59"/>
    <p:sldId id="459" r:id="rId60"/>
    <p:sldId id="366" r:id="rId61"/>
    <p:sldId id="367" r:id="rId62"/>
    <p:sldId id="368" r:id="rId63"/>
    <p:sldId id="369" r:id="rId64"/>
    <p:sldId id="370" r:id="rId65"/>
    <p:sldId id="371" r:id="rId66"/>
    <p:sldId id="372" r:id="rId67"/>
    <p:sldId id="373" r:id="rId68"/>
    <p:sldId id="374" r:id="rId69"/>
    <p:sldId id="375" r:id="rId70"/>
    <p:sldId id="376" r:id="rId71"/>
    <p:sldId id="377" r:id="rId72"/>
    <p:sldId id="378" r:id="rId73"/>
    <p:sldId id="379" r:id="rId74"/>
    <p:sldId id="380" r:id="rId75"/>
    <p:sldId id="381" r:id="rId76"/>
    <p:sldId id="382" r:id="rId77"/>
    <p:sldId id="383" r:id="rId78"/>
    <p:sldId id="384" r:id="rId79"/>
    <p:sldId id="460" r:id="rId80"/>
    <p:sldId id="385" r:id="rId81"/>
  </p:sldIdLst>
  <p:sldSz cx="9144000" cy="6858000" type="screen4x3"/>
  <p:notesSz cx="6858000" cy="9144000"/>
  <p:defaultTextStyle>
    <a:defPPr>
      <a:defRPr lang="tr-T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1"/>
    <p:restoredTop sz="94660"/>
  </p:normalViewPr>
  <p:slideViewPr>
    <p:cSldViewPr>
      <p:cViewPr varScale="1">
        <p:scale>
          <a:sx n="92" d="100"/>
          <a:sy n="92" d="100"/>
        </p:scale>
        <p:origin x="1344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84" Type="http://schemas.openxmlformats.org/officeDocument/2006/relationships/viewProps" Target="viewProps.xml"/><Relationship Id="rId16" Type="http://schemas.openxmlformats.org/officeDocument/2006/relationships/slide" Target="slides/slide15.xml"/><Relationship Id="rId11" Type="http://schemas.openxmlformats.org/officeDocument/2006/relationships/slide" Target="slides/slide10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5" Type="http://schemas.openxmlformats.org/officeDocument/2006/relationships/slide" Target="slides/slide4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slide" Target="slides/slide76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slide" Target="slides/slide79.xml"/><Relationship Id="rId85" Type="http://schemas.openxmlformats.org/officeDocument/2006/relationships/theme" Target="theme/theme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4" Type="http://schemas.openxmlformats.org/officeDocument/2006/relationships/slide" Target="slides/slide23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66" Type="http://schemas.openxmlformats.org/officeDocument/2006/relationships/slide" Target="slides/slide65.xml"/><Relationship Id="rId61" Type="http://schemas.openxmlformats.org/officeDocument/2006/relationships/slide" Target="slides/slide60.xml"/><Relationship Id="rId8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042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noProof="0" smtClean="0"/>
              <a:t>Asıl metin stillerini düzenlemek için tıklatın</a:t>
            </a:r>
          </a:p>
          <a:p>
            <a:pPr lvl="1"/>
            <a:r>
              <a:rPr lang="tr-TR" noProof="0" smtClean="0"/>
              <a:t>İkinci düzey</a:t>
            </a:r>
          </a:p>
          <a:p>
            <a:pPr lvl="2"/>
            <a:r>
              <a:rPr lang="tr-TR" noProof="0" smtClean="0"/>
              <a:t>Üçüncü düzey</a:t>
            </a:r>
          </a:p>
          <a:p>
            <a:pPr lvl="3"/>
            <a:r>
              <a:rPr lang="tr-TR" noProof="0" smtClean="0"/>
              <a:t>Dördüncü düzey</a:t>
            </a:r>
          </a:p>
          <a:p>
            <a:pPr lvl="4"/>
            <a:r>
              <a:rPr lang="tr-TR" noProof="0" smtClean="0"/>
              <a:t>Beşinci düzey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1D8F4768-BF60-4A60-80FF-27CF2EBDA3B1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3473809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4DA655-1E51-4851-AC32-1D0E5E24A67A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A4B86B-3AD5-4AF1-9D35-C82DFD4D8653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CE1BF1-F8FD-412F-B176-D44575F55DE3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D7E608-1503-4843-B08B-E1376694A712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569F8D-C427-4C35-BC69-4F535D1EFDDD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426A1A-EF93-4406-85DC-3E1DB1D1BB98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8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9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0C5E09-CC62-4E71-A49C-32F19C513E2E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7EDE28-5F16-4156-B94A-D34C2228723C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3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7240F2-A712-46BC-8D8C-088FCC151370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0A8CC4-1C7F-4DA8-AEAB-E8B10ADA3E1F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tr-TR" noProof="0" smtClean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3A670D-9DFF-4714-98DA-94C0E1CC7C5C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1 Başlık Yer Tutucusu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tr-TR" smtClean="0"/>
              <a:t>Asıl başlık stili için tıklatın</a:t>
            </a:r>
          </a:p>
        </p:txBody>
      </p:sp>
      <p:sp>
        <p:nvSpPr>
          <p:cNvPr id="1027" name="2 Metin Yer Tutucusu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smtClean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7A8AB889-0DE6-4E12-A5B5-64EEF6ED59BF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FF0000"/>
                </a:solidFill>
              </a:rPr>
              <a:t>SPIROCHETES </a:t>
            </a:r>
            <a:r>
              <a:rPr lang="tr-TR" dirty="0">
                <a:solidFill>
                  <a:srgbClr val="FF0000"/>
                </a:solidFill>
              </a:rPr>
              <a:t>INFECTIONS</a:t>
            </a:r>
            <a:endParaRPr lang="tr-TR" dirty="0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>
                <a:solidFill>
                  <a:srgbClr val="FF0000"/>
                </a:solidFill>
              </a:rPr>
              <a:t>Leptospirosis</a:t>
            </a:r>
            <a:r>
              <a:rPr lang="tr-TR" dirty="0" smtClean="0">
                <a:solidFill>
                  <a:srgbClr val="FF0000"/>
                </a:solidFill>
              </a:rPr>
              <a:t> in </a:t>
            </a:r>
            <a:r>
              <a:rPr lang="tr-TR" dirty="0" err="1">
                <a:solidFill>
                  <a:srgbClr val="FF0000"/>
                </a:solidFill>
              </a:rPr>
              <a:t>Cattle</a:t>
            </a:r>
            <a:r>
              <a:rPr lang="tr-TR" dirty="0">
                <a:solidFill>
                  <a:srgbClr val="FF0000"/>
                </a:solidFill>
              </a:rPr>
              <a:t> 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>
              <a:lnSpc>
                <a:spcPct val="160000"/>
              </a:lnSpc>
            </a:pPr>
            <a:r>
              <a:rPr lang="tr-TR" dirty="0" err="1" smtClean="0"/>
              <a:t>Icterus</a:t>
            </a:r>
            <a:r>
              <a:rPr lang="en-US" dirty="0" smtClean="0"/>
              <a:t>, </a:t>
            </a:r>
            <a:r>
              <a:rPr lang="en-US" dirty="0"/>
              <a:t>anemia, hemoglobinuria, septicemia, petechial hemorrhages in the organs, </a:t>
            </a:r>
            <a:r>
              <a:rPr lang="en-US" dirty="0" err="1"/>
              <a:t>abortus</a:t>
            </a:r>
            <a:r>
              <a:rPr lang="en-US" dirty="0"/>
              <a:t> and death.</a:t>
            </a:r>
            <a:endParaRPr lang="tr-TR" dirty="0" smtClean="0"/>
          </a:p>
          <a:p>
            <a:pPr>
              <a:lnSpc>
                <a:spcPct val="160000"/>
              </a:lnSpc>
            </a:pPr>
            <a:r>
              <a:rPr lang="tr-TR" i="1" dirty="0" smtClean="0"/>
              <a:t>L. </a:t>
            </a:r>
            <a:r>
              <a:rPr lang="tr-TR" i="1" dirty="0" err="1" smtClean="0"/>
              <a:t>borgpetersenii</a:t>
            </a:r>
            <a:endParaRPr lang="tr-TR" i="1" dirty="0" smtClean="0"/>
          </a:p>
          <a:p>
            <a:pPr>
              <a:lnSpc>
                <a:spcPct val="160000"/>
              </a:lnSpc>
            </a:pPr>
            <a:r>
              <a:rPr lang="tr-TR" i="1" dirty="0"/>
              <a:t>L. </a:t>
            </a:r>
            <a:r>
              <a:rPr lang="tr-TR" i="1" dirty="0" err="1"/>
              <a:t>interrogans</a:t>
            </a:r>
            <a:endParaRPr lang="tr-TR" i="1" dirty="0"/>
          </a:p>
          <a:p>
            <a:pPr lvl="1">
              <a:lnSpc>
                <a:spcPct val="160000"/>
              </a:lnSpc>
            </a:pPr>
            <a:r>
              <a:rPr lang="tr-TR" i="1" dirty="0"/>
              <a:t>L. </a:t>
            </a:r>
            <a:r>
              <a:rPr lang="tr-TR" i="1" dirty="0" err="1"/>
              <a:t>İnterrogans</a:t>
            </a:r>
            <a:r>
              <a:rPr lang="tr-TR" i="1" dirty="0"/>
              <a:t> </a:t>
            </a:r>
            <a:r>
              <a:rPr lang="tr-TR" dirty="0"/>
              <a:t>ser.</a:t>
            </a:r>
            <a:r>
              <a:rPr lang="tr-TR" i="1" dirty="0"/>
              <a:t> </a:t>
            </a:r>
            <a:r>
              <a:rPr lang="tr-TR" i="1" dirty="0" err="1"/>
              <a:t>hardjo</a:t>
            </a:r>
            <a:endParaRPr lang="tr-TR" i="1" dirty="0"/>
          </a:p>
          <a:p>
            <a:pPr lvl="1">
              <a:lnSpc>
                <a:spcPct val="160000"/>
              </a:lnSpc>
            </a:pPr>
            <a:r>
              <a:rPr lang="tr-TR" i="1" dirty="0"/>
              <a:t>L. </a:t>
            </a:r>
            <a:r>
              <a:rPr lang="tr-TR" i="1" dirty="0" err="1"/>
              <a:t>İnterrogans</a:t>
            </a:r>
            <a:r>
              <a:rPr lang="tr-TR" i="1" dirty="0"/>
              <a:t> </a:t>
            </a:r>
            <a:r>
              <a:rPr lang="tr-TR" dirty="0"/>
              <a:t>ser.</a:t>
            </a:r>
            <a:r>
              <a:rPr lang="tr-TR" i="1" dirty="0"/>
              <a:t> </a:t>
            </a:r>
            <a:r>
              <a:rPr lang="tr-TR" i="1" dirty="0" err="1"/>
              <a:t>grippotyphosa</a:t>
            </a:r>
            <a:endParaRPr lang="tr-TR" i="1" dirty="0"/>
          </a:p>
          <a:p>
            <a:pPr lvl="1">
              <a:lnSpc>
                <a:spcPct val="160000"/>
              </a:lnSpc>
            </a:pPr>
            <a:r>
              <a:rPr lang="tr-TR" i="1" dirty="0"/>
              <a:t>L. </a:t>
            </a:r>
            <a:r>
              <a:rPr lang="tr-TR" i="1" dirty="0" err="1"/>
              <a:t>İnterrogans</a:t>
            </a:r>
            <a:r>
              <a:rPr lang="tr-TR" i="1" dirty="0"/>
              <a:t> </a:t>
            </a:r>
            <a:r>
              <a:rPr lang="tr-TR" dirty="0"/>
              <a:t>ser.</a:t>
            </a:r>
            <a:r>
              <a:rPr lang="tr-TR" i="1" dirty="0"/>
              <a:t> </a:t>
            </a:r>
            <a:r>
              <a:rPr lang="tr-TR" i="1" dirty="0" err="1"/>
              <a:t>canicola</a:t>
            </a:r>
            <a:endParaRPr lang="tr-TR" i="1" dirty="0"/>
          </a:p>
          <a:p>
            <a:pPr lvl="1">
              <a:lnSpc>
                <a:spcPct val="160000"/>
              </a:lnSpc>
            </a:pPr>
            <a:r>
              <a:rPr lang="tr-TR" i="1" dirty="0"/>
              <a:t>L. </a:t>
            </a:r>
            <a:r>
              <a:rPr lang="tr-TR" i="1" dirty="0" err="1"/>
              <a:t>İnterrogans</a:t>
            </a:r>
            <a:r>
              <a:rPr lang="tr-TR" i="1" dirty="0"/>
              <a:t> </a:t>
            </a:r>
            <a:r>
              <a:rPr lang="tr-TR" dirty="0"/>
              <a:t>ser.</a:t>
            </a:r>
            <a:r>
              <a:rPr lang="tr-TR" i="1" dirty="0"/>
              <a:t> </a:t>
            </a:r>
            <a:r>
              <a:rPr lang="tr-TR" i="1" dirty="0" err="1"/>
              <a:t>İcterhaemorrhagiae</a:t>
            </a:r>
            <a:endParaRPr lang="tr-TR" i="1" dirty="0"/>
          </a:p>
          <a:p>
            <a:pPr marL="342900" lvl="1" indent="-342900">
              <a:lnSpc>
                <a:spcPct val="160000"/>
              </a:lnSpc>
              <a:buFont typeface="Arial" charset="0"/>
              <a:buChar char="•"/>
            </a:pPr>
            <a:r>
              <a:rPr lang="en-US" dirty="0"/>
              <a:t>The cattle are a definite host for </a:t>
            </a:r>
            <a:r>
              <a:rPr lang="tr-TR" i="1" dirty="0"/>
              <a:t>L. </a:t>
            </a:r>
            <a:r>
              <a:rPr lang="tr-TR" i="1" dirty="0" err="1"/>
              <a:t>İnterrogans</a:t>
            </a:r>
            <a:r>
              <a:rPr lang="tr-TR" i="1" dirty="0"/>
              <a:t> </a:t>
            </a:r>
            <a:r>
              <a:rPr lang="tr-TR" dirty="0"/>
              <a:t>ser.</a:t>
            </a:r>
            <a:r>
              <a:rPr lang="tr-TR" i="1" dirty="0"/>
              <a:t> </a:t>
            </a:r>
            <a:r>
              <a:rPr lang="tr-TR" i="1" dirty="0" err="1"/>
              <a:t>hardjo</a:t>
            </a:r>
            <a:endParaRPr lang="tr-TR" i="1" dirty="0"/>
          </a:p>
          <a:p>
            <a:pPr>
              <a:lnSpc>
                <a:spcPct val="160000"/>
              </a:lnSpc>
            </a:pPr>
            <a:endParaRPr lang="tr-TR" i="1" dirty="0" smtClean="0"/>
          </a:p>
          <a:p>
            <a:pPr lvl="1">
              <a:lnSpc>
                <a:spcPct val="160000"/>
              </a:lnSpc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2602673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23528" y="332656"/>
            <a:ext cx="8640960" cy="6048672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50000"/>
              </a:lnSpc>
            </a:pPr>
            <a:r>
              <a:rPr lang="en-US" dirty="0"/>
              <a:t>Axial filament is two fibrils.</a:t>
            </a:r>
          </a:p>
          <a:p>
            <a:pPr>
              <a:lnSpc>
                <a:spcPct val="150000"/>
              </a:lnSpc>
            </a:pPr>
            <a:r>
              <a:rPr lang="en-US" dirty="0"/>
              <a:t>They split by their short axes.</a:t>
            </a:r>
          </a:p>
          <a:p>
            <a:pPr>
              <a:lnSpc>
                <a:spcPct val="150000"/>
              </a:lnSpc>
            </a:pPr>
            <a:r>
              <a:rPr lang="en-US" dirty="0"/>
              <a:t>They grow very slowly.</a:t>
            </a:r>
          </a:p>
          <a:p>
            <a:pPr>
              <a:lnSpc>
                <a:spcPct val="150000"/>
              </a:lnSpc>
            </a:pPr>
            <a:r>
              <a:rPr lang="en-US" dirty="0"/>
              <a:t>The samples are taken at special carrier feeding places.</a:t>
            </a:r>
          </a:p>
          <a:p>
            <a:pPr>
              <a:lnSpc>
                <a:spcPct val="150000"/>
              </a:lnSpc>
            </a:pPr>
            <a:r>
              <a:rPr lang="en-US" dirty="0"/>
              <a:t>It is incubated for 13-26 weeks.</a:t>
            </a:r>
          </a:p>
          <a:p>
            <a:pPr>
              <a:lnSpc>
                <a:spcPct val="150000"/>
              </a:lnSpc>
            </a:pPr>
            <a:r>
              <a:rPr lang="en-US" dirty="0"/>
              <a:t>The </a:t>
            </a:r>
            <a:r>
              <a:rPr lang="en-US" dirty="0" err="1"/>
              <a:t>Hardjo</a:t>
            </a:r>
            <a:r>
              <a:rPr lang="en-US" dirty="0"/>
              <a:t> is run for 6 months at 30C.</a:t>
            </a:r>
          </a:p>
          <a:p>
            <a:pPr>
              <a:lnSpc>
                <a:spcPct val="150000"/>
              </a:lnSpc>
            </a:pPr>
            <a:r>
              <a:rPr lang="en-US" dirty="0" err="1"/>
              <a:t>Korthoff</a:t>
            </a:r>
            <a:r>
              <a:rPr lang="en-US" dirty="0"/>
              <a:t>, Stuart, </a:t>
            </a:r>
            <a:r>
              <a:rPr lang="en-US" dirty="0" err="1"/>
              <a:t>Schüffner</a:t>
            </a:r>
            <a:r>
              <a:rPr lang="en-US" dirty="0"/>
              <a:t>, and Fletcher are supplemented with 7-20% rabbit serum and supplemented with serum albumin to some feeds.</a:t>
            </a:r>
          </a:p>
          <a:p>
            <a:pPr>
              <a:lnSpc>
                <a:spcPct val="150000"/>
              </a:lnSpc>
            </a:pPr>
            <a:r>
              <a:rPr lang="en-US" dirty="0"/>
              <a:t>In isolation, EMJH (</a:t>
            </a:r>
            <a:r>
              <a:rPr lang="en-US" dirty="0" err="1"/>
              <a:t>Ellinghause</a:t>
            </a:r>
            <a:r>
              <a:rPr lang="en-US" dirty="0"/>
              <a:t>, McCullough, Johnson, Harris) medium supplemented with 1% bovine serum albumin and Tween-80 is preferred.</a:t>
            </a:r>
          </a:p>
          <a:p>
            <a:pPr>
              <a:lnSpc>
                <a:spcPct val="150000"/>
              </a:lnSpc>
            </a:pPr>
            <a:r>
              <a:rPr lang="en-US" dirty="0"/>
              <a:t>The liquid in the medium is vague and the solid is in the form of a disc about 5 mm below the surface, the pH is very sensitive to pH change and pH 7.2-7.4 must be provided.</a:t>
            </a:r>
            <a:endParaRPr lang="tr-TR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9016469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620688"/>
            <a:ext cx="8363272" cy="5505475"/>
          </a:xfrm>
        </p:spPr>
        <p:txBody>
          <a:bodyPr>
            <a:normAutofit fontScale="77500" lnSpcReduction="20000"/>
          </a:bodyPr>
          <a:lstStyle/>
          <a:p>
            <a:pPr>
              <a:lnSpc>
                <a:spcPct val="160000"/>
              </a:lnSpc>
            </a:pPr>
            <a:r>
              <a:rPr lang="en-US" dirty="0"/>
              <a:t>It is found in hot, humid and alkaline pH soil, marsh and water sources.</a:t>
            </a:r>
          </a:p>
          <a:p>
            <a:pPr>
              <a:lnSpc>
                <a:spcPct val="160000"/>
              </a:lnSpc>
            </a:pPr>
            <a:r>
              <a:rPr lang="en-US" dirty="0"/>
              <a:t>Contact with uncontrolled farms and rodents is important.</a:t>
            </a:r>
          </a:p>
          <a:p>
            <a:pPr>
              <a:lnSpc>
                <a:spcPct val="160000"/>
              </a:lnSpc>
            </a:pPr>
            <a:r>
              <a:rPr lang="en-US" dirty="0"/>
              <a:t>It is urine, milk, aborted material, semen contamination source.</a:t>
            </a:r>
          </a:p>
          <a:p>
            <a:pPr>
              <a:lnSpc>
                <a:spcPct val="160000"/>
              </a:lnSpc>
            </a:pPr>
            <a:r>
              <a:rPr lang="en-US" dirty="0"/>
              <a:t>Contact with mucosa and conjunctiva and artificial insemination is important.</a:t>
            </a:r>
          </a:p>
          <a:p>
            <a:pPr>
              <a:lnSpc>
                <a:spcPct val="160000"/>
              </a:lnSpc>
            </a:pPr>
            <a:r>
              <a:rPr lang="en-US" dirty="0" smtClean="0"/>
              <a:t>The </a:t>
            </a:r>
            <a:r>
              <a:rPr lang="en-US" dirty="0"/>
              <a:t>agent can </a:t>
            </a:r>
            <a:r>
              <a:rPr lang="en-US" dirty="0" smtClean="0"/>
              <a:t>penetrate</a:t>
            </a:r>
            <a:r>
              <a:rPr lang="tr-TR" dirty="0" smtClean="0"/>
              <a:t> </a:t>
            </a:r>
            <a:r>
              <a:rPr lang="tr-TR" dirty="0" err="1" smtClean="0"/>
              <a:t>durable</a:t>
            </a:r>
            <a:r>
              <a:rPr lang="tr-TR" dirty="0" smtClean="0"/>
              <a:t> skin</a:t>
            </a:r>
          </a:p>
          <a:p>
            <a:pPr>
              <a:lnSpc>
                <a:spcPct val="160000"/>
              </a:lnSpc>
            </a:pPr>
            <a:r>
              <a:rPr lang="en-US" dirty="0" smtClean="0"/>
              <a:t>Abortion </a:t>
            </a:r>
            <a:r>
              <a:rPr lang="en-US" dirty="0"/>
              <a:t>and infertility are seen.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8759791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>
                <a:solidFill>
                  <a:srgbClr val="FF0000"/>
                </a:solidFill>
              </a:rPr>
              <a:t>Pathogenesis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>
              <a:lnSpc>
                <a:spcPct val="160000"/>
              </a:lnSpc>
            </a:pPr>
            <a:r>
              <a:rPr lang="en-US" dirty="0"/>
              <a:t>Derivative and mucous penetrating agent is spread to the tissues.</a:t>
            </a:r>
          </a:p>
          <a:p>
            <a:pPr>
              <a:lnSpc>
                <a:spcPct val="160000"/>
              </a:lnSpc>
            </a:pPr>
            <a:r>
              <a:rPr lang="en-US" dirty="0"/>
              <a:t>Within 4-6 days of the onset, calming is produced in abundant quantities and at the end of septicemia, KC, parenchymal organs such as kidney, spleen and sometimes meninges are placed.</a:t>
            </a:r>
          </a:p>
          <a:p>
            <a:pPr>
              <a:lnSpc>
                <a:spcPct val="160000"/>
              </a:lnSpc>
            </a:pPr>
            <a:r>
              <a:rPr lang="en-US" dirty="0"/>
              <a:t>At this stage, </a:t>
            </a:r>
            <a:r>
              <a:rPr lang="en-US" dirty="0" smtClean="0"/>
              <a:t>can </a:t>
            </a:r>
            <a:r>
              <a:rPr lang="en-US" dirty="0"/>
              <a:t>be </a:t>
            </a:r>
            <a:r>
              <a:rPr lang="en-US" dirty="0" smtClean="0"/>
              <a:t>isolated</a:t>
            </a:r>
            <a:r>
              <a:rPr lang="tr-TR" dirty="0" smtClean="0"/>
              <a:t> </a:t>
            </a:r>
            <a:r>
              <a:rPr lang="tr-TR" dirty="0" err="1" smtClean="0"/>
              <a:t>from</a:t>
            </a:r>
            <a:r>
              <a:rPr lang="tr-TR" dirty="0" smtClean="0"/>
              <a:t> </a:t>
            </a:r>
            <a:r>
              <a:rPr lang="tr-TR" dirty="0" err="1" smtClean="0"/>
              <a:t>blood</a:t>
            </a:r>
            <a:r>
              <a:rPr lang="en-US" dirty="0" smtClean="0"/>
              <a:t>.</a:t>
            </a:r>
            <a:endParaRPr lang="en-US" dirty="0"/>
          </a:p>
          <a:p>
            <a:pPr>
              <a:lnSpc>
                <a:spcPct val="160000"/>
              </a:lnSpc>
            </a:pPr>
            <a:r>
              <a:rPr lang="tr-TR" dirty="0" err="1" smtClean="0"/>
              <a:t>Penetrate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fetus</a:t>
            </a:r>
            <a:r>
              <a:rPr lang="tr-TR" dirty="0" smtClean="0"/>
              <a:t> in </a:t>
            </a:r>
            <a:r>
              <a:rPr lang="tr-TR" dirty="0" err="1" smtClean="0"/>
              <a:t>pregnant</a:t>
            </a:r>
            <a:r>
              <a:rPr lang="en-US" dirty="0" smtClean="0"/>
              <a:t>.</a:t>
            </a:r>
            <a:endParaRPr lang="en-US" dirty="0"/>
          </a:p>
          <a:p>
            <a:pPr>
              <a:lnSpc>
                <a:spcPct val="160000"/>
              </a:lnSpc>
            </a:pPr>
            <a:r>
              <a:rPr lang="en-US" dirty="0"/>
              <a:t>Disorders and necrosis of the tubules occur in the kidneys.</a:t>
            </a:r>
          </a:p>
          <a:p>
            <a:pPr>
              <a:lnSpc>
                <a:spcPct val="160000"/>
              </a:lnSpc>
            </a:pPr>
            <a:r>
              <a:rPr lang="en-US" dirty="0"/>
              <a:t>Chemotaxis against hemoglobin is the first step in the infection.</a:t>
            </a:r>
          </a:p>
          <a:p>
            <a:pPr>
              <a:lnSpc>
                <a:spcPct val="160000"/>
              </a:lnSpc>
            </a:pPr>
            <a:r>
              <a:rPr lang="en-US" dirty="0"/>
              <a:t>It may escape phagocytosis by inducing macrophage apoptosis.</a:t>
            </a:r>
          </a:p>
          <a:p>
            <a:pPr>
              <a:lnSpc>
                <a:spcPct val="160000"/>
              </a:lnSpc>
            </a:pPr>
            <a:r>
              <a:rPr lang="en-US" dirty="0"/>
              <a:t>They cause hemorrhages by destroying the vascular endothelium.</a:t>
            </a:r>
          </a:p>
          <a:p>
            <a:pPr>
              <a:lnSpc>
                <a:spcPct val="160000"/>
              </a:lnSpc>
            </a:pPr>
            <a:r>
              <a:rPr lang="en-US" dirty="0"/>
              <a:t>Anemia, jaundice, hemoglobinuria and hemorrhages are formed by disrupting the hepatocellular structure.</a:t>
            </a: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197494247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>
                <a:solidFill>
                  <a:srgbClr val="FF0000"/>
                </a:solidFill>
              </a:rPr>
              <a:t>Clinical</a:t>
            </a:r>
            <a:r>
              <a:rPr lang="tr-TR" dirty="0">
                <a:solidFill>
                  <a:srgbClr val="FF0000"/>
                </a:solidFill>
              </a:rPr>
              <a:t> </a:t>
            </a:r>
            <a:r>
              <a:rPr lang="tr-TR" dirty="0" err="1">
                <a:solidFill>
                  <a:srgbClr val="FF0000"/>
                </a:solidFill>
              </a:rPr>
              <a:t>Findings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3136"/>
          </a:xfrm>
        </p:spPr>
        <p:txBody>
          <a:bodyPr>
            <a:normAutofit fontScale="55000" lnSpcReduction="20000"/>
          </a:bodyPr>
          <a:lstStyle/>
          <a:p>
            <a:pPr>
              <a:lnSpc>
                <a:spcPct val="150000"/>
              </a:lnSpc>
            </a:pPr>
            <a:r>
              <a:rPr lang="en-US" dirty="0"/>
              <a:t>Three forms are visible </a:t>
            </a:r>
            <a:r>
              <a:rPr lang="en-US" dirty="0" smtClean="0"/>
              <a:t>clinically</a:t>
            </a:r>
            <a:endParaRPr lang="tr-TR" dirty="0" smtClean="0"/>
          </a:p>
          <a:p>
            <a:pPr>
              <a:lnSpc>
                <a:spcPct val="150000"/>
              </a:lnSpc>
            </a:pPr>
            <a:r>
              <a:rPr lang="tr-TR" dirty="0" err="1" smtClean="0">
                <a:solidFill>
                  <a:srgbClr val="FF0000"/>
                </a:solidFill>
              </a:rPr>
              <a:t>Acute</a:t>
            </a:r>
            <a:r>
              <a:rPr lang="tr-TR" dirty="0" smtClean="0">
                <a:solidFill>
                  <a:srgbClr val="FF0000"/>
                </a:solidFill>
              </a:rPr>
              <a:t> </a:t>
            </a:r>
            <a:r>
              <a:rPr lang="tr-TR" dirty="0">
                <a:solidFill>
                  <a:srgbClr val="FF0000"/>
                </a:solidFill>
              </a:rPr>
              <a:t>form</a:t>
            </a:r>
            <a:endParaRPr lang="tr-TR" dirty="0" smtClean="0">
              <a:solidFill>
                <a:srgbClr val="FF0000"/>
              </a:solidFill>
            </a:endParaRPr>
          </a:p>
          <a:p>
            <a:pPr lvl="1">
              <a:lnSpc>
                <a:spcPct val="150000"/>
              </a:lnSpc>
            </a:pPr>
            <a:r>
              <a:rPr lang="tr-TR" dirty="0" smtClean="0"/>
              <a:t>Fever</a:t>
            </a:r>
            <a:r>
              <a:rPr lang="tr-TR" dirty="0"/>
              <a:t>, </a:t>
            </a:r>
            <a:r>
              <a:rPr lang="tr-TR" dirty="0" err="1"/>
              <a:t>anorexia</a:t>
            </a:r>
            <a:r>
              <a:rPr lang="tr-TR" dirty="0"/>
              <a:t>, </a:t>
            </a:r>
            <a:r>
              <a:rPr lang="tr-TR" dirty="0" err="1"/>
              <a:t>conjunctivitis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diarrhea</a:t>
            </a:r>
            <a:r>
              <a:rPr lang="tr-TR" dirty="0"/>
              <a:t>, </a:t>
            </a:r>
            <a:r>
              <a:rPr lang="tr-TR" dirty="0" err="1"/>
              <a:t>jaundice</a:t>
            </a:r>
            <a:r>
              <a:rPr lang="tr-TR" dirty="0"/>
              <a:t>, </a:t>
            </a:r>
            <a:r>
              <a:rPr lang="tr-TR" dirty="0" err="1"/>
              <a:t>hemoglobinuria</a:t>
            </a:r>
            <a:r>
              <a:rPr lang="tr-TR" dirty="0"/>
              <a:t>, </a:t>
            </a:r>
            <a:r>
              <a:rPr lang="tr-TR" dirty="0" err="1"/>
              <a:t>hemolytic</a:t>
            </a:r>
            <a:r>
              <a:rPr lang="tr-TR" dirty="0"/>
              <a:t> </a:t>
            </a:r>
            <a:r>
              <a:rPr lang="tr-TR" dirty="0" err="1"/>
              <a:t>anemia</a:t>
            </a:r>
            <a:r>
              <a:rPr lang="tr-TR" dirty="0"/>
              <a:t>, </a:t>
            </a:r>
            <a:r>
              <a:rPr lang="tr-TR" dirty="0" err="1"/>
              <a:t>anuria</a:t>
            </a:r>
            <a:r>
              <a:rPr lang="tr-TR" dirty="0"/>
              <a:t>, </a:t>
            </a:r>
            <a:r>
              <a:rPr lang="tr-TR" dirty="0" err="1"/>
              <a:t>pneumonia</a:t>
            </a:r>
            <a:r>
              <a:rPr lang="tr-TR" dirty="0"/>
              <a:t>, </a:t>
            </a:r>
            <a:r>
              <a:rPr lang="tr-TR" dirty="0" err="1"/>
              <a:t>incoordination</a:t>
            </a:r>
            <a:r>
              <a:rPr lang="tr-TR" dirty="0"/>
              <a:t>, </a:t>
            </a:r>
            <a:r>
              <a:rPr lang="tr-TR" dirty="0" err="1"/>
              <a:t>meningitis</a:t>
            </a:r>
            <a:r>
              <a:rPr lang="tr-TR" dirty="0"/>
              <a:t>. </a:t>
            </a:r>
            <a:r>
              <a:rPr lang="tr-TR" dirty="0" err="1"/>
              <a:t>Death</a:t>
            </a:r>
            <a:r>
              <a:rPr lang="tr-TR" dirty="0"/>
              <a:t> in 3-5 </a:t>
            </a:r>
            <a:r>
              <a:rPr lang="tr-TR" dirty="0" err="1"/>
              <a:t>days</a:t>
            </a:r>
            <a:r>
              <a:rPr lang="tr-TR" dirty="0"/>
              <a:t> in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 smtClean="0"/>
              <a:t>calf</a:t>
            </a:r>
            <a:r>
              <a:rPr lang="tr-TR" dirty="0" smtClean="0"/>
              <a:t>. </a:t>
            </a:r>
            <a:r>
              <a:rPr lang="tr-TR" dirty="0" err="1"/>
              <a:t>Abortion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infertility</a:t>
            </a:r>
            <a:r>
              <a:rPr lang="tr-TR" dirty="0"/>
              <a:t> </a:t>
            </a:r>
            <a:r>
              <a:rPr lang="tr-TR" dirty="0" err="1"/>
              <a:t>are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most</a:t>
            </a:r>
            <a:r>
              <a:rPr lang="tr-TR" dirty="0"/>
              <a:t> </a:t>
            </a:r>
            <a:r>
              <a:rPr lang="tr-TR" dirty="0" err="1"/>
              <a:t>important</a:t>
            </a:r>
            <a:r>
              <a:rPr lang="tr-TR" dirty="0"/>
              <a:t> </a:t>
            </a:r>
            <a:r>
              <a:rPr lang="tr-TR" dirty="0" err="1"/>
              <a:t>findings</a:t>
            </a:r>
            <a:r>
              <a:rPr lang="tr-TR" dirty="0"/>
              <a:t>.</a:t>
            </a:r>
            <a:endParaRPr lang="tr-TR" dirty="0" smtClean="0"/>
          </a:p>
          <a:p>
            <a:pPr>
              <a:lnSpc>
                <a:spcPct val="150000"/>
              </a:lnSpc>
            </a:pPr>
            <a:r>
              <a:rPr lang="tr-TR" dirty="0" err="1" smtClean="0">
                <a:solidFill>
                  <a:srgbClr val="FF0000"/>
                </a:solidFill>
              </a:rPr>
              <a:t>Subacute</a:t>
            </a:r>
            <a:r>
              <a:rPr lang="tr-TR" dirty="0" smtClean="0">
                <a:solidFill>
                  <a:srgbClr val="FF0000"/>
                </a:solidFill>
              </a:rPr>
              <a:t> form</a:t>
            </a:r>
          </a:p>
          <a:p>
            <a:pPr lvl="1">
              <a:lnSpc>
                <a:spcPct val="150000"/>
              </a:lnSpc>
            </a:pPr>
            <a:r>
              <a:rPr lang="tr-TR" dirty="0" err="1" smtClean="0"/>
              <a:t>Mild</a:t>
            </a:r>
            <a:r>
              <a:rPr lang="tr-TR" dirty="0" smtClean="0"/>
              <a:t> </a:t>
            </a:r>
            <a:r>
              <a:rPr lang="tr-TR" dirty="0"/>
              <a:t>form </a:t>
            </a:r>
            <a:r>
              <a:rPr lang="tr-TR" dirty="0" smtClean="0"/>
              <a:t>in </a:t>
            </a:r>
            <a:r>
              <a:rPr lang="tr-TR" dirty="0" err="1" smtClean="0"/>
              <a:t>adults</a:t>
            </a:r>
            <a:r>
              <a:rPr lang="tr-TR" dirty="0"/>
              <a:t>. </a:t>
            </a:r>
            <a:r>
              <a:rPr lang="tr-TR" dirty="0" err="1"/>
              <a:t>Similar</a:t>
            </a:r>
            <a:r>
              <a:rPr lang="tr-TR" dirty="0"/>
              <a:t> </a:t>
            </a:r>
            <a:r>
              <a:rPr lang="tr-TR" dirty="0" err="1"/>
              <a:t>findings</a:t>
            </a:r>
            <a:r>
              <a:rPr lang="tr-TR" dirty="0"/>
              <a:t> </a:t>
            </a:r>
            <a:r>
              <a:rPr lang="tr-TR" dirty="0" err="1"/>
              <a:t>are</a:t>
            </a:r>
            <a:r>
              <a:rPr lang="tr-TR" dirty="0"/>
              <a:t> </a:t>
            </a:r>
            <a:r>
              <a:rPr lang="tr-TR" dirty="0" err="1"/>
              <a:t>seen</a:t>
            </a:r>
            <a:r>
              <a:rPr lang="tr-TR" dirty="0"/>
              <a:t>.</a:t>
            </a:r>
          </a:p>
          <a:p>
            <a:pPr>
              <a:lnSpc>
                <a:spcPct val="150000"/>
              </a:lnSpc>
            </a:pPr>
            <a:r>
              <a:rPr lang="tr-TR" dirty="0" err="1" smtClean="0">
                <a:solidFill>
                  <a:srgbClr val="FF0000"/>
                </a:solidFill>
              </a:rPr>
              <a:t>Chronic</a:t>
            </a:r>
            <a:r>
              <a:rPr lang="tr-TR" dirty="0" smtClean="0">
                <a:solidFill>
                  <a:srgbClr val="FF0000"/>
                </a:solidFill>
              </a:rPr>
              <a:t> </a:t>
            </a:r>
            <a:r>
              <a:rPr lang="tr-TR" dirty="0">
                <a:solidFill>
                  <a:srgbClr val="FF0000"/>
                </a:solidFill>
              </a:rPr>
              <a:t>form</a:t>
            </a:r>
          </a:p>
          <a:p>
            <a:pPr lvl="1">
              <a:lnSpc>
                <a:spcPct val="150000"/>
              </a:lnSpc>
            </a:pPr>
            <a:r>
              <a:rPr lang="en-US" dirty="0" smtClean="0"/>
              <a:t>Only </a:t>
            </a:r>
            <a:r>
              <a:rPr lang="en-US" dirty="0"/>
              <a:t>in adults are attenuation. There are no symptoms other than </a:t>
            </a:r>
            <a:r>
              <a:rPr lang="en-US" dirty="0" err="1"/>
              <a:t>abortus</a:t>
            </a:r>
            <a:r>
              <a:rPr lang="en-US" dirty="0"/>
              <a:t> and reproductive disorders.</a:t>
            </a:r>
          </a:p>
          <a:p>
            <a:pPr lvl="1">
              <a:lnSpc>
                <a:spcPct val="150000"/>
              </a:lnSpc>
            </a:pPr>
            <a:endParaRPr lang="tr-TR" dirty="0"/>
          </a:p>
          <a:p>
            <a:pPr>
              <a:lnSpc>
                <a:spcPct val="150000"/>
              </a:lnSpc>
            </a:pPr>
            <a:r>
              <a:rPr lang="en-US" dirty="0" smtClean="0"/>
              <a:t>Mortality </a:t>
            </a:r>
            <a:r>
              <a:rPr lang="en-US" dirty="0"/>
              <a:t>may increase to 50% in </a:t>
            </a:r>
            <a:r>
              <a:rPr lang="en-US" dirty="0" err="1"/>
              <a:t>peracute</a:t>
            </a:r>
            <a:r>
              <a:rPr lang="en-US" dirty="0"/>
              <a:t> and acute cases.</a:t>
            </a: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379808863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>
                <a:solidFill>
                  <a:srgbClr val="FF0000"/>
                </a:solidFill>
              </a:rPr>
              <a:t>Diagnosis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340768"/>
            <a:ext cx="8435280" cy="5040560"/>
          </a:xfrm>
        </p:spPr>
        <p:txBody>
          <a:bodyPr>
            <a:normAutofit fontScale="55000" lnSpcReduction="20000"/>
          </a:bodyPr>
          <a:lstStyle/>
          <a:p>
            <a:pPr marL="355600" indent="0">
              <a:lnSpc>
                <a:spcPct val="170000"/>
              </a:lnSpc>
              <a:buNone/>
            </a:pPr>
            <a:r>
              <a:rPr lang="tr-TR" dirty="0" err="1">
                <a:solidFill>
                  <a:srgbClr val="FF0000"/>
                </a:solidFill>
              </a:rPr>
              <a:t>Clinical</a:t>
            </a:r>
            <a:r>
              <a:rPr lang="tr-TR" dirty="0">
                <a:solidFill>
                  <a:srgbClr val="FF0000"/>
                </a:solidFill>
              </a:rPr>
              <a:t> </a:t>
            </a:r>
            <a:r>
              <a:rPr lang="tr-TR" dirty="0" err="1">
                <a:solidFill>
                  <a:srgbClr val="FF0000"/>
                </a:solidFill>
              </a:rPr>
              <a:t>diagnosis</a:t>
            </a:r>
            <a:r>
              <a:rPr lang="tr-TR" dirty="0" smtClean="0">
                <a:solidFill>
                  <a:srgbClr val="FF0000"/>
                </a:solidFill>
              </a:rPr>
              <a:t>:</a:t>
            </a:r>
          </a:p>
          <a:p>
            <a:pPr marL="355600" indent="0">
              <a:lnSpc>
                <a:spcPct val="170000"/>
              </a:lnSpc>
              <a:buNone/>
            </a:pPr>
            <a:r>
              <a:rPr lang="tr-TR" dirty="0" err="1"/>
              <a:t>Bovine</a:t>
            </a:r>
            <a:r>
              <a:rPr lang="tr-TR" dirty="0"/>
              <a:t> </a:t>
            </a:r>
            <a:r>
              <a:rPr lang="tr-TR" dirty="0" err="1"/>
              <a:t>leptospirosis</a:t>
            </a:r>
            <a:r>
              <a:rPr lang="tr-TR" dirty="0"/>
              <a:t> can </a:t>
            </a:r>
            <a:r>
              <a:rPr lang="tr-TR" dirty="0" smtClean="0"/>
              <a:t>be </a:t>
            </a:r>
            <a:r>
              <a:rPr lang="tr-TR" dirty="0" err="1" smtClean="0"/>
              <a:t>confusable</a:t>
            </a:r>
            <a:r>
              <a:rPr lang="tr-TR" dirty="0" smtClean="0"/>
              <a:t> </a:t>
            </a:r>
            <a:r>
              <a:rPr lang="tr-TR" dirty="0" err="1" smtClean="0"/>
              <a:t>with</a:t>
            </a:r>
            <a:r>
              <a:rPr lang="tr-TR" dirty="0" smtClean="0"/>
              <a:t> </a:t>
            </a:r>
            <a:r>
              <a:rPr lang="tr-TR" dirty="0" err="1"/>
              <a:t>babesiozis</a:t>
            </a:r>
            <a:r>
              <a:rPr lang="tr-TR" dirty="0"/>
              <a:t>, </a:t>
            </a:r>
            <a:r>
              <a:rPr lang="tr-TR" dirty="0" err="1"/>
              <a:t>anaplasmosis</a:t>
            </a:r>
            <a:r>
              <a:rPr lang="tr-TR" dirty="0"/>
              <a:t>, </a:t>
            </a:r>
            <a:r>
              <a:rPr lang="tr-TR" dirty="0" err="1"/>
              <a:t>plant</a:t>
            </a:r>
            <a:r>
              <a:rPr lang="tr-TR" dirty="0"/>
              <a:t> </a:t>
            </a:r>
            <a:r>
              <a:rPr lang="tr-TR" dirty="0" err="1"/>
              <a:t>poisoning</a:t>
            </a:r>
            <a:r>
              <a:rPr lang="tr-TR" dirty="0"/>
              <a:t>, </a:t>
            </a:r>
            <a:r>
              <a:rPr lang="tr-TR" dirty="0" err="1"/>
              <a:t>basilar</a:t>
            </a:r>
            <a:r>
              <a:rPr lang="tr-TR" dirty="0"/>
              <a:t> </a:t>
            </a:r>
            <a:r>
              <a:rPr lang="tr-TR" dirty="0" err="1"/>
              <a:t>icterohemoglobinuria</a:t>
            </a:r>
            <a:r>
              <a:rPr lang="tr-TR" dirty="0"/>
              <a:t>, </a:t>
            </a:r>
            <a:r>
              <a:rPr lang="tr-TR" dirty="0" err="1"/>
              <a:t>brucellosis</a:t>
            </a:r>
            <a:r>
              <a:rPr lang="tr-TR" dirty="0"/>
              <a:t>, </a:t>
            </a:r>
            <a:r>
              <a:rPr lang="tr-TR" dirty="0" err="1"/>
              <a:t>literiozis</a:t>
            </a:r>
            <a:r>
              <a:rPr lang="tr-TR" dirty="0"/>
              <a:t>, </a:t>
            </a:r>
            <a:r>
              <a:rPr lang="tr-TR" dirty="0" err="1"/>
              <a:t>Campylobacter</a:t>
            </a:r>
            <a:r>
              <a:rPr lang="tr-TR" dirty="0"/>
              <a:t> </a:t>
            </a:r>
            <a:r>
              <a:rPr lang="tr-TR" dirty="0" err="1"/>
              <a:t>fetus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Trichomonas</a:t>
            </a:r>
            <a:r>
              <a:rPr lang="tr-TR" dirty="0"/>
              <a:t> </a:t>
            </a:r>
            <a:r>
              <a:rPr lang="tr-TR" dirty="0" err="1"/>
              <a:t>fetus</a:t>
            </a:r>
            <a:r>
              <a:rPr lang="tr-TR" dirty="0"/>
              <a:t> </a:t>
            </a:r>
            <a:r>
              <a:rPr lang="tr-TR" dirty="0" err="1"/>
              <a:t>infections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mastitis</a:t>
            </a:r>
            <a:r>
              <a:rPr lang="tr-TR" dirty="0"/>
              <a:t> </a:t>
            </a:r>
            <a:r>
              <a:rPr lang="tr-TR" dirty="0" err="1"/>
              <a:t>according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symptoms</a:t>
            </a:r>
            <a:r>
              <a:rPr lang="tr-TR" dirty="0"/>
              <a:t> </a:t>
            </a:r>
            <a:r>
              <a:rPr lang="tr-TR" dirty="0" err="1"/>
              <a:t>that</a:t>
            </a:r>
            <a:r>
              <a:rPr lang="tr-TR" dirty="0"/>
              <a:t> </a:t>
            </a:r>
            <a:r>
              <a:rPr lang="tr-TR" dirty="0" err="1"/>
              <a:t>are</a:t>
            </a:r>
            <a:r>
              <a:rPr lang="tr-TR" dirty="0"/>
              <a:t> </a:t>
            </a:r>
            <a:r>
              <a:rPr lang="tr-TR" dirty="0" err="1"/>
              <a:t>being</a:t>
            </a:r>
            <a:r>
              <a:rPr lang="tr-TR" dirty="0"/>
              <a:t> </a:t>
            </a:r>
            <a:r>
              <a:rPr lang="tr-TR" dirty="0" err="1"/>
              <a:t>described</a:t>
            </a:r>
            <a:r>
              <a:rPr lang="tr-TR" dirty="0"/>
              <a:t>.</a:t>
            </a:r>
            <a:endParaRPr lang="tr-TR" dirty="0" smtClean="0">
              <a:solidFill>
                <a:srgbClr val="FF0000"/>
              </a:solidFill>
            </a:endParaRPr>
          </a:p>
          <a:p>
            <a:pPr marL="355600" indent="0">
              <a:lnSpc>
                <a:spcPct val="170000"/>
              </a:lnSpc>
              <a:buNone/>
            </a:pPr>
            <a:r>
              <a:rPr lang="tr-TR" dirty="0" err="1">
                <a:solidFill>
                  <a:srgbClr val="FF0000"/>
                </a:solidFill>
              </a:rPr>
              <a:t>Laboratory</a:t>
            </a:r>
            <a:r>
              <a:rPr lang="tr-TR" dirty="0">
                <a:solidFill>
                  <a:srgbClr val="FF0000"/>
                </a:solidFill>
              </a:rPr>
              <a:t> </a:t>
            </a:r>
            <a:r>
              <a:rPr lang="tr-TR" dirty="0" err="1">
                <a:solidFill>
                  <a:srgbClr val="FF0000"/>
                </a:solidFill>
              </a:rPr>
              <a:t>examinations</a:t>
            </a:r>
            <a:r>
              <a:rPr lang="tr-TR" dirty="0" smtClean="0">
                <a:solidFill>
                  <a:srgbClr val="FF0000"/>
                </a:solidFill>
              </a:rPr>
              <a:t>:</a:t>
            </a:r>
          </a:p>
          <a:p>
            <a:pPr marL="355600" indent="0">
              <a:lnSpc>
                <a:spcPct val="170000"/>
              </a:lnSpc>
              <a:buNone/>
            </a:pPr>
            <a:r>
              <a:rPr lang="en-US" dirty="0"/>
              <a:t>Incubation can be performed by dark field microscopy and fluorescent antibody technique from urine and body fluids</a:t>
            </a:r>
            <a:r>
              <a:rPr lang="en-US" dirty="0" smtClean="0"/>
              <a:t>.</a:t>
            </a:r>
            <a:endParaRPr lang="tr-TR" dirty="0" smtClean="0"/>
          </a:p>
          <a:p>
            <a:pPr marL="355600" indent="0">
              <a:lnSpc>
                <a:spcPct val="170000"/>
              </a:lnSpc>
              <a:buNone/>
            </a:pPr>
            <a:r>
              <a:rPr lang="tr-TR" dirty="0"/>
              <a:t>Blood </a:t>
            </a:r>
            <a:r>
              <a:rPr lang="tr-TR" dirty="0" err="1"/>
              <a:t>during</a:t>
            </a:r>
            <a:r>
              <a:rPr lang="tr-TR" dirty="0"/>
              <a:t> </a:t>
            </a:r>
            <a:r>
              <a:rPr lang="tr-TR" dirty="0" err="1"/>
              <a:t>leptospiremia</a:t>
            </a:r>
            <a:r>
              <a:rPr lang="tr-TR" dirty="0"/>
              <a:t> (</a:t>
            </a:r>
            <a:r>
              <a:rPr lang="tr-TR" dirty="0" err="1"/>
              <a:t>defibrine</a:t>
            </a:r>
            <a:r>
              <a:rPr lang="tr-TR" dirty="0" smtClean="0"/>
              <a:t>)</a:t>
            </a:r>
          </a:p>
          <a:p>
            <a:pPr marL="355600" indent="0">
              <a:lnSpc>
                <a:spcPct val="170000"/>
              </a:lnSpc>
              <a:buNone/>
            </a:pPr>
            <a:r>
              <a:rPr lang="en-US" dirty="0"/>
              <a:t>The agent can be found in blood, milk, cerebrospinal fluid in acute form, but only in chronic form.</a:t>
            </a: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330754020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556792"/>
            <a:ext cx="8229600" cy="4569371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n-US" dirty="0"/>
              <a:t>Since the acidic pH of the urine will have an adverse effect on </a:t>
            </a:r>
            <a:r>
              <a:rPr lang="en-US" dirty="0" err="1"/>
              <a:t>leptospires</a:t>
            </a:r>
            <a:r>
              <a:rPr lang="en-US" dirty="0"/>
              <a:t>, urine samples should preferably be examined as soon as possible after ingestion or adjusted to pH 7.2-7.4 using sterile buffer liquids.</a:t>
            </a: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86366169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solidFill>
                  <a:srgbClr val="FF0000"/>
                </a:solidFill>
              </a:rPr>
              <a:t>Blood </a:t>
            </a:r>
            <a:r>
              <a:rPr lang="tr-TR" dirty="0" err="1">
                <a:solidFill>
                  <a:srgbClr val="FF0000"/>
                </a:solidFill>
              </a:rPr>
              <a:t>Culture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lnSpc>
                <a:spcPct val="150000"/>
              </a:lnSpc>
            </a:pPr>
            <a:r>
              <a:rPr lang="en-US" dirty="0" smtClean="0"/>
              <a:t>During </a:t>
            </a:r>
            <a:r>
              <a:rPr lang="en-US" dirty="0"/>
              <a:t>the first 7-10 days of </a:t>
            </a:r>
            <a:r>
              <a:rPr lang="en-US" dirty="0" err="1"/>
              <a:t>leptospiremia</a:t>
            </a:r>
            <a:r>
              <a:rPr lang="en-US" dirty="0"/>
              <a:t>, the blood is inoculated with 1, 2, 3, 4 drops of blood, instead of 4 5 ml of liquid fat. For this purpose EMJH liquid medium supplemented with 1% warm albumin and Tween-80 is preferred.</a:t>
            </a:r>
            <a:endParaRPr lang="tr-TR" dirty="0" smtClean="0"/>
          </a:p>
          <a:p>
            <a:pPr>
              <a:lnSpc>
                <a:spcPct val="150000"/>
              </a:lnSpc>
            </a:pPr>
            <a:r>
              <a:rPr lang="en-US" dirty="0" smtClean="0"/>
              <a:t>At </a:t>
            </a:r>
            <a:r>
              <a:rPr lang="en-US" dirty="0"/>
              <a:t>28-32C, incubation is allowed for 5-6 weeks.</a:t>
            </a:r>
            <a:endParaRPr lang="tr-TR" dirty="0" smtClean="0"/>
          </a:p>
          <a:p>
            <a:pPr>
              <a:lnSpc>
                <a:spcPct val="150000"/>
              </a:lnSpc>
            </a:pPr>
            <a:r>
              <a:rPr lang="en-US" dirty="0" smtClean="0"/>
              <a:t>It </a:t>
            </a:r>
            <a:r>
              <a:rPr lang="en-US" dirty="0"/>
              <a:t>is checked by dark field microscopy and visual inspection for a week.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52688192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>
                <a:solidFill>
                  <a:srgbClr val="FF0000"/>
                </a:solidFill>
              </a:rPr>
              <a:t>Urine</a:t>
            </a:r>
            <a:r>
              <a:rPr lang="tr-TR" dirty="0" smtClean="0">
                <a:solidFill>
                  <a:srgbClr val="FF0000"/>
                </a:solidFill>
              </a:rPr>
              <a:t> </a:t>
            </a:r>
            <a:r>
              <a:rPr lang="tr-TR" dirty="0" err="1" smtClean="0">
                <a:solidFill>
                  <a:srgbClr val="FF0000"/>
                </a:solidFill>
              </a:rPr>
              <a:t>Culture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>
              <a:lnSpc>
                <a:spcPct val="150000"/>
              </a:lnSpc>
            </a:pPr>
            <a:r>
              <a:rPr lang="en-US" dirty="0" smtClean="0"/>
              <a:t>After </a:t>
            </a:r>
            <a:r>
              <a:rPr lang="en-US" dirty="0"/>
              <a:t>2 weeks from infectious, the urine is prepared by direct seeding and diluted 1/10 with PBS or 1% BSA.</a:t>
            </a:r>
            <a:endParaRPr lang="tr-TR" dirty="0" smtClean="0"/>
          </a:p>
          <a:p>
            <a:pPr>
              <a:lnSpc>
                <a:spcPct val="150000"/>
              </a:lnSpc>
            </a:pPr>
            <a:r>
              <a:rPr lang="en-US" dirty="0" smtClean="0"/>
              <a:t>This </a:t>
            </a:r>
            <a:r>
              <a:rPr lang="en-US" dirty="0"/>
              <a:t>stock is diluted in two layers and one drop is passed instead of EMJH fattening from each dilution.</a:t>
            </a:r>
            <a:endParaRPr lang="tr-TR" dirty="0" smtClean="0"/>
          </a:p>
          <a:p>
            <a:pPr>
              <a:lnSpc>
                <a:spcPct val="150000"/>
              </a:lnSpc>
            </a:pPr>
            <a:r>
              <a:rPr lang="en-US" dirty="0" smtClean="0"/>
              <a:t>It </a:t>
            </a:r>
            <a:r>
              <a:rPr lang="en-US" dirty="0"/>
              <a:t>is incubated at 28-32C for 5 * 6 weeks.</a:t>
            </a:r>
            <a:endParaRPr lang="tr-TR" dirty="0" smtClean="0"/>
          </a:p>
          <a:p>
            <a:pPr>
              <a:lnSpc>
                <a:spcPct val="150000"/>
              </a:lnSpc>
            </a:pPr>
            <a:r>
              <a:rPr lang="tr-TR" dirty="0" smtClean="0"/>
              <a:t>Is </a:t>
            </a:r>
            <a:r>
              <a:rPr lang="tr-TR" dirty="0" err="1"/>
              <a:t>controlled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5265125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>
                <a:solidFill>
                  <a:srgbClr val="FF0000"/>
                </a:solidFill>
              </a:rPr>
              <a:t>Serological</a:t>
            </a:r>
            <a:r>
              <a:rPr lang="tr-TR" dirty="0" smtClean="0">
                <a:solidFill>
                  <a:srgbClr val="FF0000"/>
                </a:solidFill>
              </a:rPr>
              <a:t> </a:t>
            </a:r>
            <a:r>
              <a:rPr lang="tr-TR" dirty="0" err="1">
                <a:solidFill>
                  <a:srgbClr val="FF0000"/>
                </a:solidFill>
              </a:rPr>
              <a:t>Tests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>
              <a:lnSpc>
                <a:spcPct val="150000"/>
              </a:lnSpc>
            </a:pPr>
            <a:r>
              <a:rPr lang="en-US" dirty="0" smtClean="0"/>
              <a:t>Serological </a:t>
            </a:r>
            <a:r>
              <a:rPr lang="en-US" dirty="0"/>
              <a:t>tests are generally preferred</a:t>
            </a:r>
            <a:endParaRPr lang="tr-TR" dirty="0" smtClean="0"/>
          </a:p>
          <a:p>
            <a:pPr>
              <a:lnSpc>
                <a:spcPct val="150000"/>
              </a:lnSpc>
            </a:pPr>
            <a:r>
              <a:rPr lang="tr-TR" dirty="0" smtClean="0"/>
              <a:t>A</a:t>
            </a:r>
            <a:r>
              <a:rPr lang="en-US" dirty="0" err="1" smtClean="0"/>
              <a:t>fter</a:t>
            </a:r>
            <a:r>
              <a:rPr lang="en-US" dirty="0" smtClean="0"/>
              <a:t> </a:t>
            </a:r>
            <a:r>
              <a:rPr lang="en-US" dirty="0"/>
              <a:t>7 to 10 days from infection, the specific antibody against the effect begins to form.</a:t>
            </a:r>
            <a:endParaRPr lang="tr-TR" dirty="0" smtClean="0"/>
          </a:p>
          <a:p>
            <a:pPr>
              <a:lnSpc>
                <a:spcPct val="150000"/>
              </a:lnSpc>
            </a:pPr>
            <a:r>
              <a:rPr lang="en-US" dirty="0" smtClean="0"/>
              <a:t>It </a:t>
            </a:r>
            <a:r>
              <a:rPr lang="en-US" dirty="0"/>
              <a:t>reaches the diagnostic level after 2-5 weeks.</a:t>
            </a:r>
            <a:endParaRPr lang="tr-TR" dirty="0" smtClean="0"/>
          </a:p>
          <a:p>
            <a:pPr>
              <a:lnSpc>
                <a:spcPct val="150000"/>
              </a:lnSpc>
            </a:pPr>
            <a:r>
              <a:rPr lang="en-US" dirty="0" smtClean="0"/>
              <a:t>Macroscopic </a:t>
            </a:r>
            <a:r>
              <a:rPr lang="en-US" dirty="0"/>
              <a:t>and microscopic agglutination test or CFT, ELISA techniques are applied.</a:t>
            </a:r>
            <a:endParaRPr lang="tr-TR" dirty="0" smtClean="0"/>
          </a:p>
          <a:p>
            <a:pPr>
              <a:lnSpc>
                <a:spcPct val="150000"/>
              </a:lnSpc>
            </a:pPr>
            <a:r>
              <a:rPr lang="tr-TR" dirty="0" err="1" smtClean="0"/>
              <a:t>Macroscopic</a:t>
            </a:r>
            <a:r>
              <a:rPr lang="tr-TR" dirty="0" smtClean="0"/>
              <a:t> </a:t>
            </a:r>
            <a:r>
              <a:rPr lang="tr-TR" dirty="0" err="1"/>
              <a:t>agglutination</a:t>
            </a:r>
            <a:r>
              <a:rPr lang="tr-TR" dirty="0"/>
              <a:t> test</a:t>
            </a:r>
            <a:endParaRPr lang="tr-TR" dirty="0" smtClean="0"/>
          </a:p>
          <a:p>
            <a:pPr lvl="1">
              <a:lnSpc>
                <a:spcPct val="150000"/>
              </a:lnSpc>
            </a:pPr>
            <a:r>
              <a:rPr lang="en-US" dirty="0"/>
              <a:t>It's a screening test. Dead antigens are used. The specialty is low. 0.02 ml of suspected serum and 1 drop of group antigen are mixed for 4 minutes. It is then switched to </a:t>
            </a:r>
            <a:r>
              <a:rPr lang="en-US" dirty="0" err="1"/>
              <a:t>serovar</a:t>
            </a:r>
            <a:r>
              <a:rPr lang="en-US" dirty="0"/>
              <a:t> antigens.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1279721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dirty="0" err="1" smtClean="0">
                <a:solidFill>
                  <a:srgbClr val="FF0000"/>
                </a:solidFill>
              </a:rPr>
              <a:t>Classification</a:t>
            </a:r>
            <a:endParaRPr lang="tr-TR" altLang="tr-TR" dirty="0" smtClean="0">
              <a:solidFill>
                <a:srgbClr val="FF0000"/>
              </a:solidFill>
            </a:endParaRPr>
          </a:p>
        </p:txBody>
      </p:sp>
      <p:sp>
        <p:nvSpPr>
          <p:cNvPr id="11267" name="İçerik Yer Tutucusu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4708525"/>
          </a:xfrm>
        </p:spPr>
        <p:txBody>
          <a:bodyPr>
            <a:normAutofit lnSpcReduction="10000"/>
          </a:bodyPr>
          <a:lstStyle/>
          <a:p>
            <a:pPr>
              <a:lnSpc>
                <a:spcPct val="150000"/>
              </a:lnSpc>
            </a:pPr>
            <a:r>
              <a:rPr lang="tr-TR" altLang="tr-TR" dirty="0" err="1" smtClean="0"/>
              <a:t>Kingdom</a:t>
            </a:r>
            <a:r>
              <a:rPr lang="tr-TR" altLang="tr-TR" dirty="0" smtClean="0"/>
              <a:t>		: </a:t>
            </a:r>
            <a:r>
              <a:rPr lang="tr-TR" altLang="tr-TR" dirty="0" err="1" smtClean="0"/>
              <a:t>Bacteria</a:t>
            </a:r>
            <a:endParaRPr lang="tr-TR" altLang="tr-TR" dirty="0" smtClean="0"/>
          </a:p>
          <a:p>
            <a:pPr>
              <a:lnSpc>
                <a:spcPct val="150000"/>
              </a:lnSpc>
            </a:pPr>
            <a:r>
              <a:rPr lang="tr-TR" altLang="tr-TR" dirty="0" err="1" smtClean="0"/>
              <a:t>Phylum</a:t>
            </a:r>
            <a:r>
              <a:rPr lang="tr-TR" altLang="tr-TR" dirty="0" smtClean="0"/>
              <a:t>		: </a:t>
            </a:r>
            <a:r>
              <a:rPr lang="tr-TR" altLang="tr-TR" dirty="0" err="1" smtClean="0"/>
              <a:t>Spirochaetes</a:t>
            </a:r>
            <a:endParaRPr lang="tr-TR" altLang="tr-TR" dirty="0" smtClean="0"/>
          </a:p>
          <a:p>
            <a:pPr>
              <a:lnSpc>
                <a:spcPct val="150000"/>
              </a:lnSpc>
            </a:pPr>
            <a:r>
              <a:rPr lang="tr-TR" altLang="tr-TR" dirty="0" smtClean="0"/>
              <a:t>Class		: </a:t>
            </a:r>
            <a:r>
              <a:rPr lang="tr-TR" altLang="tr-TR" dirty="0" err="1" smtClean="0"/>
              <a:t>Spirochaetes</a:t>
            </a:r>
            <a:endParaRPr lang="tr-TR" altLang="tr-TR" dirty="0" smtClean="0"/>
          </a:p>
          <a:p>
            <a:pPr>
              <a:lnSpc>
                <a:spcPct val="150000"/>
              </a:lnSpc>
            </a:pPr>
            <a:r>
              <a:rPr lang="tr-TR" altLang="tr-TR" dirty="0" err="1" smtClean="0"/>
              <a:t>Order</a:t>
            </a:r>
            <a:r>
              <a:rPr lang="tr-TR" altLang="tr-TR" dirty="0" smtClean="0"/>
              <a:t>		: </a:t>
            </a:r>
            <a:r>
              <a:rPr lang="tr-TR" altLang="tr-TR" dirty="0" err="1" smtClean="0"/>
              <a:t>Spirochaetales</a:t>
            </a:r>
            <a:endParaRPr lang="tr-TR" altLang="tr-TR" dirty="0" smtClean="0"/>
          </a:p>
          <a:p>
            <a:pPr>
              <a:lnSpc>
                <a:spcPct val="150000"/>
              </a:lnSpc>
            </a:pPr>
            <a:r>
              <a:rPr lang="tr-TR" altLang="tr-TR" dirty="0" err="1" smtClean="0"/>
              <a:t>Family</a:t>
            </a:r>
            <a:r>
              <a:rPr lang="tr-TR" altLang="tr-TR" dirty="0" smtClean="0"/>
              <a:t>		: </a:t>
            </a:r>
            <a:r>
              <a:rPr lang="tr-TR" altLang="tr-TR" dirty="0" err="1" smtClean="0"/>
              <a:t>Leptospriaceae</a:t>
            </a:r>
            <a:endParaRPr lang="tr-TR" altLang="tr-TR" dirty="0" smtClean="0"/>
          </a:p>
          <a:p>
            <a:pPr>
              <a:lnSpc>
                <a:spcPct val="150000"/>
              </a:lnSpc>
            </a:pPr>
            <a:r>
              <a:rPr lang="tr-TR" altLang="tr-TR" dirty="0" err="1" smtClean="0"/>
              <a:t>Genus</a:t>
            </a:r>
            <a:r>
              <a:rPr lang="tr-TR" altLang="tr-TR" dirty="0" smtClean="0"/>
              <a:t>		: </a:t>
            </a:r>
            <a:r>
              <a:rPr lang="tr-TR" altLang="tr-TR" dirty="0" err="1" smtClean="0"/>
              <a:t>Leptospira</a:t>
            </a:r>
            <a:endParaRPr lang="tr-TR" altLang="tr-TR" dirty="0" smtClean="0"/>
          </a:p>
        </p:txBody>
      </p:sp>
    </p:spTree>
    <p:extLst>
      <p:ext uri="{BB962C8B-B14F-4D97-AF65-F5344CB8AC3E}">
        <p14:creationId xmlns:p14="http://schemas.microsoft.com/office/powerpoint/2010/main" val="292509790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rmAutofit fontScale="90000"/>
          </a:bodyPr>
          <a:lstStyle/>
          <a:p>
            <a:r>
              <a:rPr lang="tr-TR" dirty="0" err="1" smtClean="0">
                <a:solidFill>
                  <a:srgbClr val="FF0000"/>
                </a:solidFill>
              </a:rPr>
              <a:t>Microscopic</a:t>
            </a:r>
            <a:r>
              <a:rPr lang="tr-TR" dirty="0" smtClean="0">
                <a:solidFill>
                  <a:srgbClr val="FF0000"/>
                </a:solidFill>
              </a:rPr>
              <a:t> </a:t>
            </a:r>
            <a:r>
              <a:rPr lang="tr-TR" dirty="0" err="1">
                <a:solidFill>
                  <a:srgbClr val="FF0000"/>
                </a:solidFill>
              </a:rPr>
              <a:t>agglutination</a:t>
            </a:r>
            <a:r>
              <a:rPr lang="tr-TR" dirty="0">
                <a:solidFill>
                  <a:srgbClr val="FF0000"/>
                </a:solidFill>
              </a:rPr>
              <a:t> test </a:t>
            </a:r>
            <a:r>
              <a:rPr lang="tr-TR" dirty="0" smtClean="0">
                <a:solidFill>
                  <a:srgbClr val="FF0000"/>
                </a:solidFill>
              </a:rPr>
              <a:t>(MAT)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79512" y="1124744"/>
            <a:ext cx="8784976" cy="5616624"/>
          </a:xfrm>
        </p:spPr>
        <p:txBody>
          <a:bodyPr>
            <a:normAutofit/>
          </a:bodyPr>
          <a:lstStyle/>
          <a:p>
            <a:pPr>
              <a:lnSpc>
                <a:spcPct val="170000"/>
              </a:lnSpc>
            </a:pPr>
            <a:r>
              <a:rPr lang="en-US" sz="1600" dirty="0" smtClean="0"/>
              <a:t>Standard </a:t>
            </a:r>
            <a:r>
              <a:rPr lang="en-US" sz="1600" dirty="0"/>
              <a:t>reference test. This test can be performed in two ways, with live and formulated antigen. The microscopic agglutination test using live </a:t>
            </a:r>
            <a:r>
              <a:rPr lang="en-US" sz="1600" dirty="0" err="1"/>
              <a:t>leptospires</a:t>
            </a:r>
            <a:r>
              <a:rPr lang="en-US" sz="1600" dirty="0"/>
              <a:t> as antigen is a highly sensitive and </a:t>
            </a:r>
            <a:r>
              <a:rPr lang="en-US" sz="1600" dirty="0" err="1"/>
              <a:t>serovar</a:t>
            </a:r>
            <a:r>
              <a:rPr lang="en-US" sz="1600" dirty="0"/>
              <a:t>-specific technique.</a:t>
            </a:r>
            <a:endParaRPr lang="tr-TR" sz="1600" dirty="0" smtClean="0"/>
          </a:p>
          <a:p>
            <a:pPr>
              <a:lnSpc>
                <a:spcPct val="170000"/>
              </a:lnSpc>
            </a:pPr>
            <a:r>
              <a:rPr lang="en-US" sz="1600" dirty="0" smtClean="0"/>
              <a:t>In </a:t>
            </a:r>
            <a:r>
              <a:rPr lang="en-US" sz="1600" dirty="0"/>
              <a:t>the microscopic agglutination test with live antigen, suspend the sera diluted two folds starting with PBS at 1/20 and place 0.2 ml of the tube in each tube without dilution.</a:t>
            </a:r>
            <a:endParaRPr lang="tr-TR" sz="1600" dirty="0"/>
          </a:p>
          <a:p>
            <a:pPr>
              <a:lnSpc>
                <a:spcPct val="170000"/>
              </a:lnSpc>
            </a:pPr>
            <a:r>
              <a:rPr lang="en-US" sz="1600" dirty="0" smtClean="0"/>
              <a:t>The </a:t>
            </a:r>
            <a:r>
              <a:rPr lang="en-US" sz="1600" dirty="0"/>
              <a:t>tubes are then mixed with equal amounts of fresh and each </a:t>
            </a:r>
            <a:r>
              <a:rPr lang="en-US" sz="1600" dirty="0" err="1"/>
              <a:t>serovar</a:t>
            </a:r>
            <a:r>
              <a:rPr lang="en-US" sz="1600" dirty="0"/>
              <a:t> </a:t>
            </a:r>
            <a:r>
              <a:rPr lang="en-US" sz="1600" dirty="0" err="1"/>
              <a:t>leptospira</a:t>
            </a:r>
            <a:r>
              <a:rPr lang="en-US" sz="1600" dirty="0"/>
              <a:t> culture for 5-8 days. The tubes are left at 25-30 ° C for one hour, then one drop is taken from each and placed on a clean slide and examined in the dark field microscope.</a:t>
            </a:r>
            <a:endParaRPr lang="tr-TR" sz="1600" dirty="0" smtClean="0"/>
          </a:p>
          <a:p>
            <a:pPr>
              <a:lnSpc>
                <a:spcPct val="170000"/>
              </a:lnSpc>
            </a:pPr>
            <a:r>
              <a:rPr lang="en-US" sz="1600" dirty="0" smtClean="0"/>
              <a:t>The </a:t>
            </a:r>
            <a:r>
              <a:rPr lang="en-US" sz="1600" dirty="0"/>
              <a:t>reaction is evaluated as 1+, 2+, 3+ and 4+ according to the degree of agglutination or lysis (granulation, scattering, movement stop, scattering, fragmentation and dissolution in </a:t>
            </a:r>
            <a:r>
              <a:rPr lang="en-US" sz="1600" dirty="0" err="1"/>
              <a:t>leptospiral</a:t>
            </a:r>
            <a:r>
              <a:rPr lang="en-US" sz="1600" dirty="0"/>
              <a:t>).</a:t>
            </a:r>
            <a:endParaRPr lang="tr-TR" sz="1600" dirty="0"/>
          </a:p>
          <a:p>
            <a:pPr>
              <a:lnSpc>
                <a:spcPct val="170000"/>
              </a:lnSpc>
            </a:pPr>
            <a:r>
              <a:rPr lang="en-US" sz="1600" dirty="0" smtClean="0"/>
              <a:t>The </a:t>
            </a:r>
            <a:r>
              <a:rPr lang="en-US" sz="1600" dirty="0"/>
              <a:t>final dilution with a 2+ reaction in the test result is considered as the serum vibrate.</a:t>
            </a:r>
            <a:endParaRPr lang="tr-TR" sz="1600" dirty="0"/>
          </a:p>
        </p:txBody>
      </p:sp>
    </p:spTree>
    <p:extLst>
      <p:ext uri="{BB962C8B-B14F-4D97-AF65-F5344CB8AC3E}">
        <p14:creationId xmlns:p14="http://schemas.microsoft.com/office/powerpoint/2010/main" val="289803715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>
                <a:solidFill>
                  <a:srgbClr val="FF0000"/>
                </a:solidFill>
              </a:rPr>
              <a:t>BorrelIa</a:t>
            </a:r>
            <a:endParaRPr lang="tr-TR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6209623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 txBox="1">
            <a:spLocks/>
          </p:cNvSpPr>
          <p:nvPr/>
        </p:nvSpPr>
        <p:spPr>
          <a:xfrm>
            <a:off x="179512" y="476672"/>
            <a:ext cx="8784976" cy="3744416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70000"/>
              </a:lnSpc>
            </a:pPr>
            <a:r>
              <a:rPr lang="en-US" sz="1600" dirty="0" smtClean="0"/>
              <a:t>Longer </a:t>
            </a:r>
            <a:r>
              <a:rPr lang="en-US" sz="1600" dirty="0"/>
              <a:t>and wider helical than other spirochetes.</a:t>
            </a:r>
            <a:endParaRPr lang="tr-TR" sz="1600" dirty="0" smtClean="0"/>
          </a:p>
          <a:p>
            <a:pPr>
              <a:lnSpc>
                <a:spcPct val="170000"/>
              </a:lnSpc>
            </a:pPr>
            <a:r>
              <a:rPr lang="tr-TR" sz="1600" dirty="0" smtClean="0"/>
              <a:t>Gram </a:t>
            </a:r>
            <a:r>
              <a:rPr lang="tr-TR" sz="1600" dirty="0" err="1"/>
              <a:t>negative</a:t>
            </a:r>
            <a:r>
              <a:rPr lang="tr-TR" sz="1600" dirty="0"/>
              <a:t>, </a:t>
            </a:r>
            <a:r>
              <a:rPr lang="tr-TR" sz="1600" dirty="0" err="1"/>
              <a:t>non-spore</a:t>
            </a:r>
            <a:r>
              <a:rPr lang="tr-TR" sz="1600" dirty="0"/>
              <a:t>, </a:t>
            </a:r>
            <a:r>
              <a:rPr lang="tr-TR" sz="1600" dirty="0" err="1"/>
              <a:t>non-encapsulated</a:t>
            </a:r>
            <a:r>
              <a:rPr lang="tr-TR" sz="1600" dirty="0"/>
              <a:t>, mobile, </a:t>
            </a:r>
            <a:r>
              <a:rPr lang="tr-TR" sz="1600" dirty="0" err="1"/>
              <a:t>microaerophilic</a:t>
            </a:r>
            <a:endParaRPr lang="tr-TR" sz="1600" dirty="0" smtClean="0"/>
          </a:p>
          <a:p>
            <a:pPr>
              <a:lnSpc>
                <a:spcPct val="170000"/>
              </a:lnSpc>
            </a:pPr>
            <a:r>
              <a:rPr lang="en-US" sz="1600" dirty="0" smtClean="0"/>
              <a:t>It </a:t>
            </a:r>
            <a:r>
              <a:rPr lang="en-US" sz="1600" dirty="0"/>
              <a:t>has linear chromosomes and circular plasmids.</a:t>
            </a:r>
            <a:endParaRPr lang="tr-TR" sz="1600" dirty="0" smtClean="0"/>
          </a:p>
          <a:p>
            <a:pPr>
              <a:lnSpc>
                <a:spcPct val="170000"/>
              </a:lnSpc>
            </a:pPr>
            <a:r>
              <a:rPr lang="en-US" sz="1600" dirty="0" smtClean="0"/>
              <a:t>Arthropod </a:t>
            </a:r>
            <a:r>
              <a:rPr lang="en-US" sz="1600" dirty="0"/>
              <a:t>vectors are important in transmission.</a:t>
            </a:r>
            <a:endParaRPr lang="tr-TR" sz="1600" dirty="0" smtClean="0"/>
          </a:p>
          <a:p>
            <a:pPr>
              <a:lnSpc>
                <a:spcPct val="170000"/>
              </a:lnSpc>
            </a:pPr>
            <a:r>
              <a:rPr lang="en-US" sz="1600" dirty="0" smtClean="0"/>
              <a:t>You </a:t>
            </a:r>
            <a:r>
              <a:rPr lang="en-US" sz="1600" dirty="0"/>
              <a:t>can not survive when you leave the mansions, so you need reservoir hosts or arthropod vectors.</a:t>
            </a:r>
            <a:endParaRPr lang="tr-TR" sz="1600" dirty="0" smtClean="0"/>
          </a:p>
          <a:p>
            <a:pPr>
              <a:lnSpc>
                <a:spcPct val="170000"/>
              </a:lnSpc>
            </a:pPr>
            <a:r>
              <a:rPr lang="en-US" sz="1600" dirty="0" smtClean="0"/>
              <a:t>Expression </a:t>
            </a:r>
            <a:r>
              <a:rPr lang="en-US" sz="1600" dirty="0"/>
              <a:t>is based on molecular methods.</a:t>
            </a:r>
            <a:endParaRPr lang="tr-TR" sz="1600" dirty="0" smtClean="0"/>
          </a:p>
          <a:p>
            <a:pPr>
              <a:lnSpc>
                <a:spcPct val="170000"/>
              </a:lnSpc>
            </a:pPr>
            <a:r>
              <a:rPr lang="en-US" sz="1600" dirty="0" smtClean="0"/>
              <a:t>The </a:t>
            </a:r>
            <a:r>
              <a:rPr lang="en-US" sz="1600" dirty="0"/>
              <a:t>genotyping result includes at least 9 B. </a:t>
            </a:r>
            <a:r>
              <a:rPr lang="en-US" sz="1600" dirty="0" err="1"/>
              <a:t>burgdorferi</a:t>
            </a:r>
            <a:r>
              <a:rPr lang="en-US" sz="1600" dirty="0"/>
              <a:t> </a:t>
            </a:r>
            <a:r>
              <a:rPr lang="en-US" sz="1600" dirty="0" err="1"/>
              <a:t>sensu</a:t>
            </a:r>
            <a:r>
              <a:rPr lang="en-US" sz="1600" dirty="0"/>
              <a:t> </a:t>
            </a:r>
            <a:r>
              <a:rPr lang="en-US" sz="1600" dirty="0" err="1"/>
              <a:t>lato</a:t>
            </a:r>
            <a:r>
              <a:rPr lang="en-US" sz="1600" dirty="0"/>
              <a:t> genotypes.</a:t>
            </a:r>
            <a:endParaRPr lang="tr-TR" sz="1600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van 1"/>
          <p:cNvSpPr txBox="1">
            <a:spLocks/>
          </p:cNvSpPr>
          <p:nvPr/>
        </p:nvSpPr>
        <p:spPr>
          <a:xfrm>
            <a:off x="457200" y="274638"/>
            <a:ext cx="8229600" cy="850106"/>
          </a:xfrm>
          <a:prstGeom prst="rect">
            <a:avLst/>
          </a:prstGeom>
        </p:spPr>
        <p:txBody>
          <a:bodyPr>
            <a:normAutofit fontScale="97500"/>
          </a:bodyPr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tr-TR" dirty="0" err="1">
                <a:solidFill>
                  <a:srgbClr val="FF0000"/>
                </a:solidFill>
              </a:rPr>
              <a:t>Lyme</a:t>
            </a:r>
            <a:r>
              <a:rPr lang="tr-TR" dirty="0">
                <a:solidFill>
                  <a:srgbClr val="FF0000"/>
                </a:solidFill>
              </a:rPr>
              <a:t> </a:t>
            </a:r>
            <a:r>
              <a:rPr lang="tr-TR" dirty="0" err="1">
                <a:solidFill>
                  <a:srgbClr val="FF0000"/>
                </a:solidFill>
              </a:rPr>
              <a:t>Disease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4" name="İçerik Yer Tutucusu 2"/>
          <p:cNvSpPr txBox="1">
            <a:spLocks/>
          </p:cNvSpPr>
          <p:nvPr/>
        </p:nvSpPr>
        <p:spPr>
          <a:xfrm>
            <a:off x="179512" y="1124744"/>
            <a:ext cx="8784976" cy="5616624"/>
          </a:xfrm>
          <a:prstGeom prst="rect">
            <a:avLst/>
          </a:prstGeom>
        </p:spPr>
        <p:txBody>
          <a:bodyPr>
            <a:normAutofit fontScale="92500"/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70000"/>
              </a:lnSpc>
            </a:pPr>
            <a:r>
              <a:rPr lang="en-US" sz="1600" dirty="0"/>
              <a:t>Surf by the edges (</a:t>
            </a:r>
            <a:r>
              <a:rPr lang="en-US" sz="1600" dirty="0" err="1"/>
              <a:t>Ixodes</a:t>
            </a:r>
            <a:r>
              <a:rPr lang="en-US" sz="1600" dirty="0"/>
              <a:t> type).</a:t>
            </a:r>
          </a:p>
          <a:p>
            <a:pPr>
              <a:lnSpc>
                <a:spcPct val="170000"/>
              </a:lnSpc>
            </a:pPr>
            <a:r>
              <a:rPr lang="en-US" sz="1600" dirty="0"/>
              <a:t>The causative agent is B. </a:t>
            </a:r>
            <a:r>
              <a:rPr lang="en-US" sz="1600" dirty="0" err="1"/>
              <a:t>burgdorfer</a:t>
            </a:r>
            <a:r>
              <a:rPr lang="en-US" sz="1600" dirty="0"/>
              <a:t>.</a:t>
            </a:r>
          </a:p>
          <a:p>
            <a:pPr>
              <a:lnSpc>
                <a:spcPct val="170000"/>
              </a:lnSpc>
            </a:pPr>
            <a:r>
              <a:rPr lang="en-US" sz="1600" dirty="0"/>
              <a:t>It was first discovered in 1975 in Old Lyme, Connecticut, USA.</a:t>
            </a:r>
          </a:p>
          <a:p>
            <a:pPr>
              <a:lnSpc>
                <a:spcPct val="170000"/>
              </a:lnSpc>
            </a:pPr>
            <a:r>
              <a:rPr lang="en-US" sz="1600" dirty="0"/>
              <a:t>Grams are negative but they are better colored with Giemsa and silvering.</a:t>
            </a:r>
          </a:p>
          <a:p>
            <a:pPr>
              <a:lnSpc>
                <a:spcPct val="170000"/>
              </a:lnSpc>
            </a:pPr>
            <a:r>
              <a:rPr lang="en-US" sz="1600" dirty="0"/>
              <a:t>Microaerophilic conditions are required at 30-35 C in the Barbour-</a:t>
            </a:r>
            <a:r>
              <a:rPr lang="en-US" sz="1600" dirty="0" err="1"/>
              <a:t>Stoenner</a:t>
            </a:r>
            <a:r>
              <a:rPr lang="en-US" sz="1600" dirty="0"/>
              <a:t>-Kelly-II (BSK-II) medium for production.</a:t>
            </a:r>
          </a:p>
          <a:p>
            <a:pPr>
              <a:lnSpc>
                <a:spcPct val="170000"/>
              </a:lnSpc>
            </a:pPr>
            <a:r>
              <a:rPr lang="en-US" sz="1600" dirty="0"/>
              <a:t>Lyme; dog, horse, cattle, sheep and man.</a:t>
            </a:r>
          </a:p>
          <a:p>
            <a:pPr>
              <a:lnSpc>
                <a:spcPct val="170000"/>
              </a:lnSpc>
            </a:pPr>
            <a:r>
              <a:rPr lang="en-US" sz="1600" dirty="0"/>
              <a:t>Infection of larval forms of blood-sucking cords on small rodents.</a:t>
            </a:r>
          </a:p>
          <a:p>
            <a:pPr>
              <a:lnSpc>
                <a:spcPct val="170000"/>
              </a:lnSpc>
            </a:pPr>
            <a:r>
              <a:rPr lang="en-US" sz="1600" dirty="0"/>
              <a:t>Mice, hedgehog, lizards and wild birds reservoir.</a:t>
            </a:r>
          </a:p>
          <a:p>
            <a:pPr>
              <a:lnSpc>
                <a:spcPct val="170000"/>
              </a:lnSpc>
            </a:pPr>
            <a:r>
              <a:rPr lang="en-US" sz="1600" dirty="0"/>
              <a:t>The spirochetes taken by the larva form remain in the body in the nymph and mature tick forms.</a:t>
            </a:r>
          </a:p>
          <a:p>
            <a:pPr>
              <a:lnSpc>
                <a:spcPct val="170000"/>
              </a:lnSpc>
            </a:pPr>
            <a:r>
              <a:rPr lang="en-US" sz="1600" dirty="0"/>
              <a:t>When the tick sucks the blood passes from the </a:t>
            </a:r>
            <a:r>
              <a:rPr lang="en-US" sz="1600" dirty="0" err="1"/>
              <a:t>borrelia</a:t>
            </a:r>
            <a:r>
              <a:rPr lang="en-US" sz="1600" dirty="0"/>
              <a:t> </a:t>
            </a:r>
            <a:r>
              <a:rPr lang="en-US" sz="1600" dirty="0" err="1"/>
              <a:t>midgut</a:t>
            </a:r>
            <a:r>
              <a:rPr lang="en-US" sz="1600" dirty="0"/>
              <a:t> to the salivary glands and the mature edges infect the infection.</a:t>
            </a:r>
          </a:p>
          <a:p>
            <a:pPr>
              <a:lnSpc>
                <a:spcPct val="170000"/>
              </a:lnSpc>
            </a:pPr>
            <a:r>
              <a:rPr lang="en-US" sz="1600" dirty="0" err="1"/>
              <a:t>Borrelia</a:t>
            </a:r>
            <a:r>
              <a:rPr lang="en-US" sz="1600" dirty="0"/>
              <a:t>, which enters into the blood of the mosquito, multiplies and spreads to the body.</a:t>
            </a:r>
            <a:endParaRPr lang="tr-TR" sz="1600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476672"/>
            <a:ext cx="8229600" cy="5649491"/>
          </a:xfrm>
        </p:spPr>
        <p:txBody>
          <a:bodyPr vert="horz">
            <a:normAutofit fontScale="92500" lnSpcReduction="20000"/>
          </a:bodyPr>
          <a:lstStyle/>
          <a:p>
            <a:pPr>
              <a:lnSpc>
                <a:spcPct val="150000"/>
              </a:lnSpc>
            </a:pPr>
            <a:r>
              <a:rPr lang="en-US" dirty="0" smtClean="0"/>
              <a:t>The </a:t>
            </a:r>
            <a:r>
              <a:rPr lang="en-US" dirty="0"/>
              <a:t>joint is affected by joint, brain, nervous system, eye and heart.</a:t>
            </a:r>
            <a:endParaRPr lang="tr-TR" dirty="0" smtClean="0"/>
          </a:p>
          <a:p>
            <a:pPr>
              <a:lnSpc>
                <a:spcPct val="150000"/>
              </a:lnSpc>
            </a:pPr>
            <a:r>
              <a:rPr lang="tr-TR" dirty="0" err="1" smtClean="0"/>
              <a:t>Infection</a:t>
            </a:r>
            <a:r>
              <a:rPr lang="tr-TR" dirty="0" smtClean="0"/>
              <a:t> </a:t>
            </a:r>
            <a:r>
              <a:rPr lang="tr-TR" dirty="0"/>
              <a:t>is </a:t>
            </a:r>
            <a:r>
              <a:rPr lang="tr-TR" dirty="0" err="1"/>
              <a:t>usually</a:t>
            </a:r>
            <a:r>
              <a:rPr lang="tr-TR" dirty="0"/>
              <a:t> </a:t>
            </a:r>
            <a:r>
              <a:rPr lang="tr-TR" dirty="0" err="1"/>
              <a:t>subclinical</a:t>
            </a:r>
            <a:r>
              <a:rPr lang="tr-TR" dirty="0"/>
              <a:t>.</a:t>
            </a:r>
            <a:endParaRPr lang="tr-TR" dirty="0" smtClean="0"/>
          </a:p>
          <a:p>
            <a:pPr>
              <a:lnSpc>
                <a:spcPct val="150000"/>
              </a:lnSpc>
            </a:pPr>
            <a:r>
              <a:rPr lang="en-US" dirty="0" smtClean="0"/>
              <a:t>In </a:t>
            </a:r>
            <a:r>
              <a:rPr lang="en-US" dirty="0"/>
              <a:t>dogs fever, fatigue and arthritis are typical.</a:t>
            </a:r>
            <a:endParaRPr lang="tr-TR" dirty="0" smtClean="0"/>
          </a:p>
          <a:p>
            <a:pPr>
              <a:lnSpc>
                <a:spcPct val="150000"/>
              </a:lnSpc>
            </a:pPr>
            <a:r>
              <a:rPr lang="en-US" dirty="0" smtClean="0"/>
              <a:t>2 </a:t>
            </a:r>
            <a:r>
              <a:rPr lang="en-US" dirty="0"/>
              <a:t>leg lamellas are visible.</a:t>
            </a:r>
            <a:endParaRPr lang="tr-TR" dirty="0" smtClean="0"/>
          </a:p>
          <a:p>
            <a:pPr>
              <a:lnSpc>
                <a:spcPct val="150000"/>
              </a:lnSpc>
            </a:pPr>
            <a:r>
              <a:rPr lang="en-US" dirty="0" smtClean="0"/>
              <a:t>In horse</a:t>
            </a:r>
            <a:r>
              <a:rPr lang="tr-TR" dirty="0" smtClean="0"/>
              <a:t>s </a:t>
            </a:r>
            <a:r>
              <a:rPr lang="en-US" dirty="0" smtClean="0"/>
              <a:t>lameness</a:t>
            </a:r>
            <a:r>
              <a:rPr lang="en-US" dirty="0"/>
              <a:t>, uveitis, nephritis, hepatitis and encephalitis are seen.</a:t>
            </a:r>
            <a:endParaRPr lang="tr-TR" dirty="0" smtClean="0"/>
          </a:p>
          <a:p>
            <a:pPr>
              <a:lnSpc>
                <a:spcPct val="150000"/>
              </a:lnSpc>
            </a:pPr>
            <a:r>
              <a:rPr lang="en-US" dirty="0" smtClean="0"/>
              <a:t>Culture </a:t>
            </a:r>
            <a:r>
              <a:rPr lang="en-US" dirty="0"/>
              <a:t>is hard. serology and PCR are preferred.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9802905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404664"/>
            <a:ext cx="8435280" cy="5976664"/>
          </a:xfrm>
        </p:spPr>
        <p:txBody>
          <a:bodyPr vert="horz">
            <a:normAutofit fontScale="70000" lnSpcReduction="20000"/>
          </a:bodyPr>
          <a:lstStyle/>
          <a:p>
            <a:pPr>
              <a:lnSpc>
                <a:spcPct val="170000"/>
              </a:lnSpc>
            </a:pPr>
            <a:r>
              <a:rPr lang="en-US" dirty="0" err="1" smtClean="0"/>
              <a:t>Acaricidal</a:t>
            </a:r>
            <a:r>
              <a:rPr lang="en-US" dirty="0" smtClean="0"/>
              <a:t> </a:t>
            </a:r>
            <a:r>
              <a:rPr lang="en-US" dirty="0"/>
              <a:t>sprays, baths or immersion baths should be used to control tick infestation.</a:t>
            </a:r>
            <a:endParaRPr lang="tr-TR" dirty="0"/>
          </a:p>
          <a:p>
            <a:pPr>
              <a:lnSpc>
                <a:spcPct val="170000"/>
              </a:lnSpc>
            </a:pPr>
            <a:r>
              <a:rPr lang="en-US" dirty="0" smtClean="0"/>
              <a:t>Pastures </a:t>
            </a:r>
            <a:r>
              <a:rPr lang="en-US" dirty="0"/>
              <a:t>and shrubs, where the habitats are located, can be cleaned</a:t>
            </a:r>
            <a:r>
              <a:rPr lang="en-US" dirty="0" smtClean="0"/>
              <a:t>.</a:t>
            </a:r>
            <a:endParaRPr lang="tr-TR" dirty="0" smtClean="0"/>
          </a:p>
          <a:p>
            <a:pPr>
              <a:lnSpc>
                <a:spcPct val="170000"/>
              </a:lnSpc>
            </a:pPr>
            <a:r>
              <a:rPr lang="en-US" dirty="0" smtClean="0"/>
              <a:t>A </a:t>
            </a:r>
            <a:r>
              <a:rPr lang="en-US" dirty="0"/>
              <a:t>recombinant subunit vaccine containing all-cell bacterium for use in dogs is commercially available.</a:t>
            </a:r>
            <a:endParaRPr lang="tr-TR" dirty="0"/>
          </a:p>
          <a:p>
            <a:pPr>
              <a:lnSpc>
                <a:spcPct val="170000"/>
              </a:lnSpc>
            </a:pPr>
            <a:r>
              <a:rPr lang="en-US" dirty="0" smtClean="0"/>
              <a:t>Lyme </a:t>
            </a:r>
            <a:r>
              <a:rPr lang="en-US" dirty="0"/>
              <a:t>disease is an important disease that people carry with ticks.</a:t>
            </a:r>
            <a:endParaRPr lang="tr-TR" dirty="0"/>
          </a:p>
          <a:p>
            <a:pPr>
              <a:lnSpc>
                <a:spcPct val="170000"/>
              </a:lnSpc>
            </a:pPr>
            <a:r>
              <a:rPr lang="en-US" dirty="0" smtClean="0"/>
              <a:t>Infection </a:t>
            </a:r>
            <a:r>
              <a:rPr lang="en-US" dirty="0"/>
              <a:t>is often taken during a walk in the endemic area at a time when the hemispheres are active.</a:t>
            </a:r>
            <a:endParaRPr lang="tr-TR" dirty="0"/>
          </a:p>
          <a:p>
            <a:pPr>
              <a:lnSpc>
                <a:spcPct val="170000"/>
              </a:lnSpc>
            </a:pPr>
            <a:r>
              <a:rPr lang="en-US" dirty="0" smtClean="0"/>
              <a:t>Clinical </a:t>
            </a:r>
            <a:r>
              <a:rPr lang="en-US" dirty="0"/>
              <a:t>manifestations are fever, arthritis, muscle pain, cardiac and neurological abnormalities following redness in the area of adhesion.</a:t>
            </a:r>
            <a:endParaRPr lang="tr-TR" dirty="0"/>
          </a:p>
          <a:p>
            <a:pPr>
              <a:lnSpc>
                <a:spcPct val="170000"/>
              </a:lnSpc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7842630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67544" y="476672"/>
            <a:ext cx="8229600" cy="2736303"/>
          </a:xfrm>
        </p:spPr>
        <p:txBody>
          <a:bodyPr vert="horz">
            <a:normAutofit fontScale="92500"/>
          </a:bodyPr>
          <a:lstStyle/>
          <a:p>
            <a:pPr>
              <a:lnSpc>
                <a:spcPct val="150000"/>
              </a:lnSpc>
            </a:pPr>
            <a:r>
              <a:rPr lang="tr-TR" dirty="0" err="1" smtClean="0">
                <a:solidFill>
                  <a:srgbClr val="FF0000"/>
                </a:solidFill>
              </a:rPr>
              <a:t>Erythema</a:t>
            </a:r>
            <a:r>
              <a:rPr lang="tr-TR" dirty="0" smtClean="0">
                <a:solidFill>
                  <a:srgbClr val="FF0000"/>
                </a:solidFill>
              </a:rPr>
              <a:t> </a:t>
            </a:r>
            <a:r>
              <a:rPr lang="tr-TR" dirty="0" err="1" smtClean="0">
                <a:solidFill>
                  <a:srgbClr val="FF0000"/>
                </a:solidFill>
              </a:rPr>
              <a:t>migrans</a:t>
            </a:r>
            <a:endParaRPr lang="tr-TR" dirty="0" smtClean="0">
              <a:solidFill>
                <a:srgbClr val="FF0000"/>
              </a:solidFill>
            </a:endParaRPr>
          </a:p>
          <a:p>
            <a:pPr lvl="1">
              <a:lnSpc>
                <a:spcPct val="150000"/>
              </a:lnSpc>
            </a:pPr>
            <a:r>
              <a:rPr lang="en-US" dirty="0" smtClean="0"/>
              <a:t>Typical </a:t>
            </a:r>
            <a:r>
              <a:rPr lang="en-US" dirty="0"/>
              <a:t>lesion with two zones seen in humans. Deep develops due to tickling (Bull's </a:t>
            </a:r>
            <a:r>
              <a:rPr lang="en-US" dirty="0" smtClean="0"/>
              <a:t>eye</a:t>
            </a:r>
            <a:r>
              <a:rPr lang="tr-TR" dirty="0"/>
              <a:t>)</a:t>
            </a:r>
            <a:endParaRPr lang="tr-TR" dirty="0" smtClean="0"/>
          </a:p>
          <a:p>
            <a:pPr lvl="1">
              <a:lnSpc>
                <a:spcPct val="150000"/>
              </a:lnSpc>
            </a:pPr>
            <a:r>
              <a:rPr lang="tr-TR" dirty="0" err="1" smtClean="0"/>
              <a:t>Pathognomonic</a:t>
            </a:r>
            <a:r>
              <a:rPr lang="tr-TR" dirty="0" smtClean="0"/>
              <a:t> 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062307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FF0000"/>
                </a:solidFill>
              </a:rPr>
              <a:t>BACTERIODECEAE FAMILY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solidFill>
                  <a:srgbClr val="FF0000"/>
                </a:solidFill>
              </a:rPr>
              <a:t>General </a:t>
            </a:r>
            <a:r>
              <a:rPr lang="tr-TR" dirty="0" err="1" smtClean="0">
                <a:solidFill>
                  <a:srgbClr val="FF0000"/>
                </a:solidFill>
              </a:rPr>
              <a:t>Features</a:t>
            </a:r>
            <a:endParaRPr lang="tr-TR" dirty="0" smtClean="0">
              <a:solidFill>
                <a:srgbClr val="FF0000"/>
              </a:solidFill>
            </a:endParaRPr>
          </a:p>
        </p:txBody>
      </p:sp>
      <p:sp>
        <p:nvSpPr>
          <p:cNvPr id="44035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>
              <a:lnSpc>
                <a:spcPct val="150000"/>
              </a:lnSpc>
            </a:pPr>
            <a:r>
              <a:rPr lang="en-US" dirty="0" smtClean="0"/>
              <a:t>It </a:t>
            </a:r>
            <a:r>
              <a:rPr lang="en-US" dirty="0"/>
              <a:t>is found in the gastrointestinal flora of humans and animals.</a:t>
            </a:r>
            <a:endParaRPr lang="tr-TR" dirty="0" smtClean="0"/>
          </a:p>
          <a:p>
            <a:pPr>
              <a:lnSpc>
                <a:spcPct val="150000"/>
              </a:lnSpc>
            </a:pPr>
            <a:r>
              <a:rPr lang="it-IT" dirty="0" smtClean="0"/>
              <a:t>Gram </a:t>
            </a:r>
            <a:r>
              <a:rPr lang="it-IT" dirty="0"/>
              <a:t>negative, rod, non-spore, capsular, ANAEROBIC</a:t>
            </a:r>
            <a:endParaRPr lang="tr-TR" dirty="0" smtClean="0"/>
          </a:p>
          <a:p>
            <a:pPr>
              <a:lnSpc>
                <a:spcPct val="150000"/>
              </a:lnSpc>
            </a:pPr>
            <a:r>
              <a:rPr lang="tr-TR" dirty="0" err="1" smtClean="0"/>
              <a:t>Bacteriodes</a:t>
            </a:r>
            <a:r>
              <a:rPr lang="tr-TR" dirty="0" smtClean="0"/>
              <a:t> </a:t>
            </a:r>
            <a:r>
              <a:rPr lang="tr-TR" dirty="0" err="1" smtClean="0"/>
              <a:t>Genus</a:t>
            </a:r>
            <a:endParaRPr lang="tr-TR" dirty="0" smtClean="0"/>
          </a:p>
          <a:p>
            <a:pPr>
              <a:lnSpc>
                <a:spcPct val="150000"/>
              </a:lnSpc>
            </a:pPr>
            <a:r>
              <a:rPr lang="tr-TR" dirty="0" err="1" smtClean="0"/>
              <a:t>Fusobacterium</a:t>
            </a:r>
            <a:r>
              <a:rPr lang="tr-TR" dirty="0" smtClean="0"/>
              <a:t> </a:t>
            </a:r>
            <a:r>
              <a:rPr lang="tr-TR" dirty="0" err="1" smtClean="0"/>
              <a:t>Genus</a:t>
            </a:r>
            <a:endParaRPr lang="tr-TR" dirty="0" smtClean="0"/>
          </a:p>
          <a:p>
            <a:pPr>
              <a:lnSpc>
                <a:spcPct val="150000"/>
              </a:lnSpc>
            </a:pPr>
            <a:r>
              <a:rPr lang="tr-TR" dirty="0" err="1" smtClean="0"/>
              <a:t>Streptobacillus</a:t>
            </a:r>
            <a:r>
              <a:rPr lang="tr-TR" dirty="0" smtClean="0"/>
              <a:t> </a:t>
            </a:r>
            <a:r>
              <a:rPr lang="tr-TR" dirty="0" err="1" smtClean="0"/>
              <a:t>Genus</a:t>
            </a:r>
            <a:endParaRPr lang="tr-TR" dirty="0" smtClean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>
                <a:solidFill>
                  <a:srgbClr val="FF0000"/>
                </a:solidFill>
              </a:rPr>
              <a:t>Bacterioides</a:t>
            </a:r>
            <a:r>
              <a:rPr lang="tr-TR" dirty="0">
                <a:solidFill>
                  <a:srgbClr val="FF0000"/>
                </a:solidFill>
              </a:rPr>
              <a:t> </a:t>
            </a:r>
            <a:r>
              <a:rPr lang="tr-TR" dirty="0" err="1" smtClean="0">
                <a:solidFill>
                  <a:srgbClr val="FF0000"/>
                </a:solidFill>
              </a:rPr>
              <a:t>Genus</a:t>
            </a:r>
            <a:endParaRPr lang="tr-TR" dirty="0" smtClean="0"/>
          </a:p>
        </p:txBody>
      </p:sp>
      <p:sp>
        <p:nvSpPr>
          <p:cNvPr id="45059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dirty="0" smtClean="0"/>
              <a:t>Mouth </a:t>
            </a:r>
            <a:r>
              <a:rPr lang="en-US" dirty="0"/>
              <a:t>flora is the agent. They cause tooth decay and dental apnea.</a:t>
            </a:r>
            <a:endParaRPr lang="tr-TR" dirty="0" smtClean="0"/>
          </a:p>
          <a:p>
            <a:pPr>
              <a:lnSpc>
                <a:spcPct val="150000"/>
              </a:lnSpc>
            </a:pPr>
            <a:r>
              <a:rPr lang="en-US" dirty="0" smtClean="0"/>
              <a:t>In </a:t>
            </a:r>
            <a:r>
              <a:rPr lang="en-US" dirty="0"/>
              <a:t>terms of veterinary medicine;</a:t>
            </a:r>
            <a:r>
              <a:rPr lang="tr-TR" dirty="0" smtClean="0"/>
              <a:t>;</a:t>
            </a:r>
          </a:p>
          <a:p>
            <a:pPr>
              <a:lnSpc>
                <a:spcPct val="150000"/>
              </a:lnSpc>
            </a:pPr>
            <a:r>
              <a:rPr lang="tr-TR" i="1" dirty="0" smtClean="0">
                <a:solidFill>
                  <a:srgbClr val="FF0000"/>
                </a:solidFill>
              </a:rPr>
              <a:t>B. </a:t>
            </a:r>
            <a:r>
              <a:rPr lang="tr-TR" i="1" dirty="0" err="1" smtClean="0">
                <a:solidFill>
                  <a:srgbClr val="FF0000"/>
                </a:solidFill>
              </a:rPr>
              <a:t>nodosus</a:t>
            </a:r>
            <a:r>
              <a:rPr lang="tr-TR" i="1" dirty="0" smtClean="0">
                <a:solidFill>
                  <a:srgbClr val="FF0000"/>
                </a:solidFill>
              </a:rPr>
              <a:t> (</a:t>
            </a:r>
            <a:r>
              <a:rPr lang="tr-TR" i="1" dirty="0" err="1" smtClean="0">
                <a:solidFill>
                  <a:srgbClr val="FF0000"/>
                </a:solidFill>
              </a:rPr>
              <a:t>Dichelobacter</a:t>
            </a:r>
            <a:r>
              <a:rPr lang="tr-TR" i="1" dirty="0" smtClean="0">
                <a:solidFill>
                  <a:srgbClr val="FF0000"/>
                </a:solidFill>
              </a:rPr>
              <a:t> </a:t>
            </a:r>
            <a:r>
              <a:rPr lang="tr-TR" i="1" dirty="0" err="1" smtClean="0">
                <a:solidFill>
                  <a:srgbClr val="FF0000"/>
                </a:solidFill>
              </a:rPr>
              <a:t>nodosus</a:t>
            </a:r>
            <a:r>
              <a:rPr lang="tr-TR" i="1" dirty="0" smtClean="0">
                <a:solidFill>
                  <a:srgbClr val="FF0000"/>
                </a:solidFill>
              </a:rPr>
              <a:t>)</a:t>
            </a:r>
          </a:p>
          <a:p>
            <a:pPr lvl="1">
              <a:lnSpc>
                <a:spcPct val="150000"/>
              </a:lnSpc>
            </a:pPr>
            <a:r>
              <a:rPr lang="tr-TR" dirty="0">
                <a:solidFill>
                  <a:srgbClr val="FF0000"/>
                </a:solidFill>
              </a:rPr>
              <a:t>	</a:t>
            </a:r>
            <a:r>
              <a:rPr lang="tr-TR" dirty="0" err="1" smtClean="0">
                <a:solidFill>
                  <a:srgbClr val="FF0000"/>
                </a:solidFill>
              </a:rPr>
              <a:t>Pyemic</a:t>
            </a:r>
            <a:r>
              <a:rPr lang="tr-TR" dirty="0" smtClean="0">
                <a:solidFill>
                  <a:srgbClr val="FF0000"/>
                </a:solidFill>
              </a:rPr>
              <a:t> in </a:t>
            </a:r>
            <a:r>
              <a:rPr lang="tr-TR" dirty="0" err="1" smtClean="0">
                <a:solidFill>
                  <a:srgbClr val="FF0000"/>
                </a:solidFill>
              </a:rPr>
              <a:t>sheeps</a:t>
            </a:r>
            <a:r>
              <a:rPr lang="tr-TR" dirty="0" smtClean="0">
                <a:solidFill>
                  <a:srgbClr val="FF0000"/>
                </a:solidFill>
              </a:rPr>
              <a:t> </a:t>
            </a:r>
            <a:r>
              <a:rPr lang="tr-TR" dirty="0"/>
              <a:t>(</a:t>
            </a:r>
            <a:r>
              <a:rPr lang="tr-TR" dirty="0" err="1"/>
              <a:t>FOOTROT+nail</a:t>
            </a:r>
            <a:r>
              <a:rPr lang="tr-TR" dirty="0"/>
              <a:t> </a:t>
            </a:r>
            <a:r>
              <a:rPr lang="tr-TR" dirty="0" err="1"/>
              <a:t>inflammation</a:t>
            </a:r>
            <a:r>
              <a:rPr lang="tr-TR" dirty="0"/>
              <a:t>)</a:t>
            </a:r>
            <a:endParaRPr lang="tr-TR" dirty="0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289451"/>
          </a:xfrm>
        </p:spPr>
        <p:txBody>
          <a:bodyPr>
            <a:normAutofit fontScale="85000" lnSpcReduction="10000"/>
          </a:bodyPr>
          <a:lstStyle/>
          <a:p>
            <a:pPr>
              <a:lnSpc>
                <a:spcPct val="150000"/>
              </a:lnSpc>
            </a:pPr>
            <a:r>
              <a:rPr lang="tr-TR" altLang="tr-TR" dirty="0" err="1"/>
              <a:t>Order</a:t>
            </a:r>
            <a:r>
              <a:rPr lang="tr-TR" altLang="tr-TR" dirty="0"/>
              <a:t>		: </a:t>
            </a:r>
            <a:r>
              <a:rPr lang="tr-TR" altLang="tr-TR" dirty="0" err="1"/>
              <a:t>Spirochaetales</a:t>
            </a:r>
            <a:endParaRPr lang="tr-TR" altLang="tr-TR" dirty="0"/>
          </a:p>
          <a:p>
            <a:pPr>
              <a:lnSpc>
                <a:spcPct val="150000"/>
              </a:lnSpc>
            </a:pPr>
            <a:r>
              <a:rPr lang="tr-TR" altLang="tr-TR" dirty="0" err="1"/>
              <a:t>Family</a:t>
            </a:r>
            <a:r>
              <a:rPr lang="tr-TR" altLang="tr-TR" dirty="0"/>
              <a:t>		: </a:t>
            </a:r>
            <a:r>
              <a:rPr lang="tr-TR" altLang="tr-TR" dirty="0" err="1" smtClean="0"/>
              <a:t>Leptospriaceae</a:t>
            </a:r>
            <a:endParaRPr lang="tr-TR" altLang="tr-TR" dirty="0"/>
          </a:p>
          <a:p>
            <a:pPr marL="0" indent="0">
              <a:lnSpc>
                <a:spcPct val="150000"/>
              </a:lnSpc>
              <a:buNone/>
            </a:pPr>
            <a:r>
              <a:rPr lang="tr-TR" altLang="tr-TR" dirty="0" smtClean="0"/>
              <a:t>				</a:t>
            </a:r>
            <a:r>
              <a:rPr lang="tr-TR" altLang="tr-TR" dirty="0" err="1" smtClean="0">
                <a:solidFill>
                  <a:srgbClr val="FF0000"/>
                </a:solidFill>
              </a:rPr>
              <a:t>Leptospira</a:t>
            </a:r>
            <a:r>
              <a:rPr lang="tr-TR" altLang="tr-TR" dirty="0" smtClean="0"/>
              <a:t> </a:t>
            </a:r>
            <a:r>
              <a:rPr lang="tr-TR" altLang="tr-TR" dirty="0" err="1" smtClean="0"/>
              <a:t>genus</a:t>
            </a:r>
            <a:endParaRPr lang="tr-TR" altLang="tr-TR" dirty="0" smtClean="0"/>
          </a:p>
          <a:p>
            <a:pPr marL="0" indent="0">
              <a:lnSpc>
                <a:spcPct val="150000"/>
              </a:lnSpc>
              <a:buNone/>
            </a:pPr>
            <a:r>
              <a:rPr lang="tr-TR" altLang="tr-TR" dirty="0"/>
              <a:t>	</a:t>
            </a:r>
            <a:r>
              <a:rPr lang="tr-TR" altLang="tr-TR" dirty="0" smtClean="0"/>
              <a:t>		: </a:t>
            </a:r>
            <a:r>
              <a:rPr lang="tr-TR" altLang="tr-TR" dirty="0" err="1" smtClean="0"/>
              <a:t>Spirochaetaceae</a:t>
            </a:r>
            <a:endParaRPr lang="tr-TR" altLang="tr-TR" dirty="0" smtClean="0"/>
          </a:p>
          <a:p>
            <a:pPr marL="0" indent="0">
              <a:lnSpc>
                <a:spcPct val="150000"/>
              </a:lnSpc>
              <a:buNone/>
            </a:pPr>
            <a:r>
              <a:rPr lang="tr-TR" altLang="tr-TR" dirty="0"/>
              <a:t>	</a:t>
            </a:r>
            <a:r>
              <a:rPr lang="tr-TR" altLang="tr-TR" dirty="0" smtClean="0"/>
              <a:t>			</a:t>
            </a:r>
            <a:r>
              <a:rPr lang="tr-TR" altLang="tr-TR" dirty="0" err="1" smtClean="0">
                <a:solidFill>
                  <a:srgbClr val="FF0000"/>
                </a:solidFill>
              </a:rPr>
              <a:t>Borrelia</a:t>
            </a:r>
            <a:r>
              <a:rPr lang="tr-TR" altLang="tr-TR" dirty="0" smtClean="0"/>
              <a:t> </a:t>
            </a:r>
            <a:r>
              <a:rPr lang="tr-TR" altLang="tr-TR" dirty="0" err="1" smtClean="0"/>
              <a:t>and</a:t>
            </a:r>
            <a:r>
              <a:rPr lang="tr-TR" altLang="tr-TR" dirty="0" smtClean="0"/>
              <a:t> </a:t>
            </a:r>
            <a:r>
              <a:rPr lang="tr-TR" altLang="tr-TR" dirty="0" err="1" smtClean="0">
                <a:solidFill>
                  <a:srgbClr val="FF0000"/>
                </a:solidFill>
              </a:rPr>
              <a:t>Treponema</a:t>
            </a:r>
            <a:r>
              <a:rPr lang="tr-TR" altLang="tr-TR" dirty="0" smtClean="0"/>
              <a:t> </a:t>
            </a:r>
            <a:r>
              <a:rPr lang="tr-TR" altLang="tr-TR" dirty="0" err="1" smtClean="0"/>
              <a:t>genus</a:t>
            </a:r>
            <a:endParaRPr lang="tr-TR" altLang="tr-TR" dirty="0" smtClean="0"/>
          </a:p>
          <a:p>
            <a:pPr marL="0" indent="0">
              <a:lnSpc>
                <a:spcPct val="150000"/>
              </a:lnSpc>
              <a:buNone/>
            </a:pPr>
            <a:r>
              <a:rPr lang="tr-TR" altLang="tr-TR" dirty="0"/>
              <a:t>	</a:t>
            </a:r>
            <a:r>
              <a:rPr lang="tr-TR" altLang="tr-TR" dirty="0" smtClean="0"/>
              <a:t>		: </a:t>
            </a:r>
            <a:r>
              <a:rPr lang="tr-TR" altLang="tr-TR" dirty="0" err="1" smtClean="0"/>
              <a:t>Brachyspiraceae</a:t>
            </a:r>
            <a:endParaRPr lang="tr-TR" altLang="tr-TR" dirty="0" smtClean="0"/>
          </a:p>
          <a:p>
            <a:pPr marL="0" indent="0">
              <a:lnSpc>
                <a:spcPct val="150000"/>
              </a:lnSpc>
              <a:buNone/>
            </a:pPr>
            <a:r>
              <a:rPr lang="tr-TR" altLang="tr-TR" dirty="0"/>
              <a:t>	</a:t>
            </a:r>
            <a:r>
              <a:rPr lang="tr-TR" altLang="tr-TR" dirty="0" smtClean="0"/>
              <a:t>			</a:t>
            </a:r>
            <a:r>
              <a:rPr lang="tr-TR" altLang="tr-TR" dirty="0" err="1" smtClean="0"/>
              <a:t>Brachyspira</a:t>
            </a:r>
            <a:r>
              <a:rPr lang="tr-TR" altLang="tr-TR" dirty="0" smtClean="0"/>
              <a:t> </a:t>
            </a:r>
            <a:r>
              <a:rPr lang="tr-TR" altLang="tr-TR" dirty="0" err="1" smtClean="0"/>
              <a:t>genus</a:t>
            </a:r>
            <a:r>
              <a:rPr lang="tr-TR" altLang="tr-TR" dirty="0" smtClean="0"/>
              <a:t>	</a:t>
            </a:r>
            <a:endParaRPr lang="tr-TR" altLang="tr-TR" dirty="0"/>
          </a:p>
        </p:txBody>
      </p:sp>
    </p:spTree>
    <p:extLst>
      <p:ext uri="{BB962C8B-B14F-4D97-AF65-F5344CB8AC3E}">
        <p14:creationId xmlns:p14="http://schemas.microsoft.com/office/powerpoint/2010/main" val="843673000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>
                <a:solidFill>
                  <a:srgbClr val="FF0000"/>
                </a:solidFill>
              </a:rPr>
              <a:t>Footrot</a:t>
            </a:r>
            <a:r>
              <a:rPr lang="tr-TR" dirty="0" smtClean="0">
                <a:solidFill>
                  <a:srgbClr val="FF0000"/>
                </a:solidFill>
              </a:rPr>
              <a:t> in </a:t>
            </a:r>
            <a:r>
              <a:rPr lang="tr-TR" dirty="0" err="1" smtClean="0">
                <a:solidFill>
                  <a:srgbClr val="FF0000"/>
                </a:solidFill>
              </a:rPr>
              <a:t>Sheeps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>
              <a:lnSpc>
                <a:spcPct val="150000"/>
              </a:lnSpc>
            </a:pPr>
            <a:r>
              <a:rPr lang="en-US" dirty="0" smtClean="0"/>
              <a:t>necrosis </a:t>
            </a:r>
            <a:r>
              <a:rPr lang="en-US" dirty="0"/>
              <a:t>of the area where the nail is connected to the skin is characterized by severe lameness.</a:t>
            </a:r>
            <a:endParaRPr lang="tr-TR" dirty="0" smtClean="0"/>
          </a:p>
          <a:p>
            <a:pPr>
              <a:lnSpc>
                <a:spcPct val="150000"/>
              </a:lnSpc>
            </a:pPr>
            <a:r>
              <a:rPr lang="tr-TR" i="1" dirty="0" smtClean="0">
                <a:solidFill>
                  <a:srgbClr val="FF0000"/>
                </a:solidFill>
              </a:rPr>
              <a:t>D. </a:t>
            </a:r>
            <a:r>
              <a:rPr lang="tr-TR" i="1" dirty="0" err="1">
                <a:solidFill>
                  <a:srgbClr val="FF0000"/>
                </a:solidFill>
              </a:rPr>
              <a:t>n</a:t>
            </a:r>
            <a:r>
              <a:rPr lang="tr-TR" i="1" dirty="0" err="1" smtClean="0">
                <a:solidFill>
                  <a:srgbClr val="FF0000"/>
                </a:solidFill>
              </a:rPr>
              <a:t>odosus</a:t>
            </a:r>
            <a:r>
              <a:rPr lang="tr-TR" i="1" dirty="0" smtClean="0">
                <a:solidFill>
                  <a:srgbClr val="FF0000"/>
                </a:solidFill>
              </a:rPr>
              <a:t>  </a:t>
            </a:r>
            <a:r>
              <a:rPr lang="tr-TR" i="1" dirty="0" smtClean="0"/>
              <a:t>is </a:t>
            </a:r>
            <a:r>
              <a:rPr lang="tr-TR" i="1" dirty="0" err="1" smtClean="0"/>
              <a:t>agent</a:t>
            </a:r>
            <a:endParaRPr lang="tr-TR" i="1" dirty="0" smtClean="0"/>
          </a:p>
          <a:p>
            <a:pPr>
              <a:lnSpc>
                <a:spcPct val="150000"/>
              </a:lnSpc>
            </a:pPr>
            <a:r>
              <a:rPr lang="tr-TR" i="1" dirty="0" smtClean="0">
                <a:solidFill>
                  <a:srgbClr val="FF0000"/>
                </a:solidFill>
              </a:rPr>
              <a:t>F. </a:t>
            </a:r>
            <a:r>
              <a:rPr lang="tr-TR" i="1" dirty="0" err="1">
                <a:solidFill>
                  <a:srgbClr val="FF0000"/>
                </a:solidFill>
              </a:rPr>
              <a:t>n</a:t>
            </a:r>
            <a:r>
              <a:rPr lang="tr-TR" i="1" dirty="0" err="1" smtClean="0">
                <a:solidFill>
                  <a:srgbClr val="FF0000"/>
                </a:solidFill>
              </a:rPr>
              <a:t>ecrophorum</a:t>
            </a:r>
            <a:r>
              <a:rPr lang="tr-TR" i="1" dirty="0" smtClean="0">
                <a:solidFill>
                  <a:srgbClr val="FF0000"/>
                </a:solidFill>
              </a:rPr>
              <a:t>, </a:t>
            </a:r>
            <a:r>
              <a:rPr lang="tr-TR" i="1" dirty="0" err="1" smtClean="0">
                <a:solidFill>
                  <a:srgbClr val="FF0000"/>
                </a:solidFill>
              </a:rPr>
              <a:t>Spirochaeta</a:t>
            </a:r>
            <a:r>
              <a:rPr lang="tr-TR" i="1" dirty="0" smtClean="0">
                <a:solidFill>
                  <a:srgbClr val="FF0000"/>
                </a:solidFill>
              </a:rPr>
              <a:t> </a:t>
            </a:r>
            <a:r>
              <a:rPr lang="tr-TR" i="1" dirty="0" err="1" smtClean="0">
                <a:solidFill>
                  <a:srgbClr val="FF0000"/>
                </a:solidFill>
              </a:rPr>
              <a:t>penortha</a:t>
            </a:r>
            <a:r>
              <a:rPr lang="tr-TR" i="1" dirty="0"/>
              <a:t> </a:t>
            </a:r>
            <a:r>
              <a:rPr lang="tr-TR" dirty="0" err="1"/>
              <a:t>may</a:t>
            </a:r>
            <a:r>
              <a:rPr lang="tr-TR" dirty="0"/>
              <a:t> be </a:t>
            </a:r>
            <a:r>
              <a:rPr lang="tr-TR" dirty="0" err="1"/>
              <a:t>involved</a:t>
            </a:r>
            <a:r>
              <a:rPr lang="tr-TR" dirty="0"/>
              <a:t> </a:t>
            </a:r>
            <a:endParaRPr lang="tr-TR" dirty="0" smtClean="0"/>
          </a:p>
          <a:p>
            <a:pPr>
              <a:lnSpc>
                <a:spcPct val="150000"/>
              </a:lnSpc>
            </a:pPr>
            <a:r>
              <a:rPr lang="tr-TR" dirty="0" err="1" smtClean="0"/>
              <a:t>Strict</a:t>
            </a:r>
            <a:r>
              <a:rPr lang="tr-TR" dirty="0" smtClean="0"/>
              <a:t> </a:t>
            </a:r>
            <a:r>
              <a:rPr lang="tr-TR" dirty="0" err="1"/>
              <a:t>anaerobe</a:t>
            </a:r>
            <a:r>
              <a:rPr lang="tr-TR" dirty="0"/>
              <a:t> </a:t>
            </a:r>
            <a:r>
              <a:rPr lang="tr-TR" dirty="0" smtClean="0"/>
              <a:t>, </a:t>
            </a:r>
            <a:r>
              <a:rPr lang="tr-TR" dirty="0" err="1" smtClean="0">
                <a:solidFill>
                  <a:srgbClr val="FF0000"/>
                </a:solidFill>
              </a:rPr>
              <a:t>Trypticase</a:t>
            </a:r>
            <a:r>
              <a:rPr lang="tr-TR" dirty="0" smtClean="0">
                <a:solidFill>
                  <a:srgbClr val="FF0000"/>
                </a:solidFill>
              </a:rPr>
              <a:t>-</a:t>
            </a:r>
            <a:r>
              <a:rPr lang="tr-TR" dirty="0" err="1" smtClean="0">
                <a:solidFill>
                  <a:srgbClr val="FF0000"/>
                </a:solidFill>
              </a:rPr>
              <a:t>Arginine</a:t>
            </a:r>
            <a:r>
              <a:rPr lang="tr-TR" dirty="0" smtClean="0">
                <a:solidFill>
                  <a:srgbClr val="FF0000"/>
                </a:solidFill>
              </a:rPr>
              <a:t>-Serine </a:t>
            </a:r>
            <a:r>
              <a:rPr lang="tr-TR" dirty="0" smtClean="0"/>
              <a:t>(TAS) </a:t>
            </a:r>
            <a:r>
              <a:rPr lang="en-US" dirty="0"/>
              <a:t>agar, at 37C, </a:t>
            </a:r>
            <a:r>
              <a:rPr lang="tr-TR" dirty="0" err="1" smtClean="0"/>
              <a:t>growth</a:t>
            </a:r>
            <a:r>
              <a:rPr lang="tr-TR" dirty="0" smtClean="0"/>
              <a:t> </a:t>
            </a:r>
            <a:r>
              <a:rPr lang="en-US" dirty="0" smtClean="0"/>
              <a:t>in </a:t>
            </a:r>
            <a:r>
              <a:rPr lang="en-US" dirty="0"/>
              <a:t>3-7 days</a:t>
            </a: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1402211959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505475"/>
          </a:xfrm>
        </p:spPr>
        <p:txBody>
          <a:bodyPr>
            <a:normAutofit fontScale="77500" lnSpcReduction="20000"/>
          </a:bodyPr>
          <a:lstStyle/>
          <a:p>
            <a:pPr>
              <a:lnSpc>
                <a:spcPct val="150000"/>
              </a:lnSpc>
            </a:pPr>
            <a:r>
              <a:rPr lang="en-US" dirty="0"/>
              <a:t>Sheep and goats of all ages are sensitive.</a:t>
            </a:r>
          </a:p>
          <a:p>
            <a:pPr>
              <a:lnSpc>
                <a:spcPct val="150000"/>
              </a:lnSpc>
            </a:pPr>
            <a:r>
              <a:rPr lang="en-US" dirty="0"/>
              <a:t>In humid, hot climates, bad pale land, </a:t>
            </a:r>
            <a:r>
              <a:rPr lang="en-US" dirty="0" err="1"/>
              <a:t>lesioned</a:t>
            </a:r>
            <a:r>
              <a:rPr lang="en-US" dirty="0"/>
              <a:t> foot skin is important.</a:t>
            </a:r>
          </a:p>
          <a:p>
            <a:pPr>
              <a:lnSpc>
                <a:spcPct val="150000"/>
              </a:lnSpc>
            </a:pPr>
            <a:r>
              <a:rPr lang="en-US" dirty="0" err="1"/>
              <a:t>Strongyloides</a:t>
            </a:r>
            <a:r>
              <a:rPr lang="en-US" dirty="0"/>
              <a:t> (hooked card) are common in areas where the larvae are common, worms come from open lesions.</a:t>
            </a:r>
          </a:p>
          <a:p>
            <a:pPr>
              <a:lnSpc>
                <a:spcPct val="150000"/>
              </a:lnSpc>
            </a:pPr>
            <a:r>
              <a:rPr lang="en-US" dirty="0"/>
              <a:t>Licking starts with one foot before the other, and then the other punches. The foot is painful and hyperemic and has a bad smelling current.</a:t>
            </a:r>
          </a:p>
          <a:p>
            <a:pPr>
              <a:lnSpc>
                <a:spcPct val="150000"/>
              </a:lnSpc>
            </a:pPr>
            <a:r>
              <a:rPr lang="en-US" dirty="0"/>
              <a:t>Zinc-copper </a:t>
            </a:r>
            <a:r>
              <a:rPr lang="en-US" dirty="0" err="1"/>
              <a:t>sulphate</a:t>
            </a:r>
            <a:r>
              <a:rPr lang="en-US" dirty="0"/>
              <a:t>-formalin footbath.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644708736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>
                <a:solidFill>
                  <a:srgbClr val="FF0000"/>
                </a:solidFill>
              </a:rPr>
              <a:t>Fusobacterium</a:t>
            </a:r>
            <a:r>
              <a:rPr lang="tr-TR" dirty="0" smtClean="0">
                <a:solidFill>
                  <a:srgbClr val="FF0000"/>
                </a:solidFill>
              </a:rPr>
              <a:t> </a:t>
            </a:r>
            <a:r>
              <a:rPr lang="tr-TR" dirty="0" err="1" smtClean="0">
                <a:solidFill>
                  <a:srgbClr val="FF0000"/>
                </a:solidFill>
              </a:rPr>
              <a:t>Genus</a:t>
            </a:r>
            <a:endParaRPr lang="tr-TR" dirty="0" smtClean="0"/>
          </a:p>
        </p:txBody>
      </p:sp>
      <p:sp>
        <p:nvSpPr>
          <p:cNvPr id="4608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lnSpc>
                <a:spcPct val="170000"/>
              </a:lnSpc>
            </a:pPr>
            <a:r>
              <a:rPr lang="en-US" dirty="0"/>
              <a:t>It is found in the oral cavity and intestinal tract</a:t>
            </a:r>
            <a:r>
              <a:rPr lang="en-US" dirty="0" smtClean="0"/>
              <a:t>.</a:t>
            </a:r>
            <a:endParaRPr lang="tr-TR" dirty="0" smtClean="0"/>
          </a:p>
          <a:p>
            <a:pPr>
              <a:lnSpc>
                <a:spcPct val="170000"/>
              </a:lnSpc>
            </a:pPr>
            <a:r>
              <a:rPr lang="tr-TR" dirty="0" err="1" smtClean="0"/>
              <a:t>Fusiform-filamentous</a:t>
            </a:r>
            <a:r>
              <a:rPr lang="tr-TR" dirty="0"/>
              <a:t>, </a:t>
            </a:r>
            <a:r>
              <a:rPr lang="tr-TR" dirty="0" err="1"/>
              <a:t>filamentous</a:t>
            </a:r>
            <a:endParaRPr lang="tr-TR" dirty="0" smtClean="0"/>
          </a:p>
          <a:p>
            <a:pPr>
              <a:lnSpc>
                <a:spcPct val="170000"/>
              </a:lnSpc>
            </a:pPr>
            <a:r>
              <a:rPr lang="en-US" dirty="0" smtClean="0"/>
              <a:t>Synergetic </a:t>
            </a:r>
            <a:r>
              <a:rPr lang="en-US" dirty="0"/>
              <a:t>effect with </a:t>
            </a:r>
            <a:r>
              <a:rPr lang="en-US" dirty="0" err="1"/>
              <a:t>Trueperella</a:t>
            </a:r>
            <a:r>
              <a:rPr lang="en-US" dirty="0"/>
              <a:t> </a:t>
            </a:r>
            <a:r>
              <a:rPr lang="en-US" dirty="0" err="1"/>
              <a:t>pyogenes</a:t>
            </a:r>
            <a:r>
              <a:rPr lang="en-US" dirty="0"/>
              <a:t>.</a:t>
            </a:r>
            <a:endParaRPr lang="tr-TR" dirty="0" smtClean="0"/>
          </a:p>
          <a:p>
            <a:pPr>
              <a:lnSpc>
                <a:spcPct val="170000"/>
              </a:lnSpc>
            </a:pPr>
            <a:r>
              <a:rPr lang="tr-TR" dirty="0" err="1" smtClean="0">
                <a:solidFill>
                  <a:srgbClr val="FF0000"/>
                </a:solidFill>
              </a:rPr>
              <a:t>The</a:t>
            </a:r>
            <a:r>
              <a:rPr lang="tr-TR" dirty="0" smtClean="0">
                <a:solidFill>
                  <a:srgbClr val="FF0000"/>
                </a:solidFill>
              </a:rPr>
              <a:t> </a:t>
            </a:r>
            <a:r>
              <a:rPr lang="en-US" dirty="0" smtClean="0">
                <a:solidFill>
                  <a:srgbClr val="FF0000"/>
                </a:solidFill>
              </a:rPr>
              <a:t>most </a:t>
            </a:r>
            <a:r>
              <a:rPr lang="en-US" dirty="0">
                <a:solidFill>
                  <a:srgbClr val="FF0000"/>
                </a:solidFill>
              </a:rPr>
              <a:t>important </a:t>
            </a:r>
            <a:r>
              <a:rPr lang="en-US" dirty="0" smtClean="0">
                <a:solidFill>
                  <a:srgbClr val="FF0000"/>
                </a:solidFill>
              </a:rPr>
              <a:t>species</a:t>
            </a:r>
            <a:r>
              <a:rPr lang="tr-TR" dirty="0" smtClean="0">
                <a:solidFill>
                  <a:srgbClr val="FF0000"/>
                </a:solidFill>
              </a:rPr>
              <a:t> is </a:t>
            </a:r>
            <a:r>
              <a:rPr lang="en-US" dirty="0" err="1" smtClean="0">
                <a:solidFill>
                  <a:srgbClr val="FF0000"/>
                </a:solidFill>
              </a:rPr>
              <a:t>Fusobacterium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necrophorum</a:t>
            </a:r>
            <a:endParaRPr lang="tr-TR" dirty="0">
              <a:solidFill>
                <a:srgbClr val="FF0000"/>
              </a:solidFill>
            </a:endParaRPr>
          </a:p>
          <a:p>
            <a:pPr>
              <a:lnSpc>
                <a:spcPct val="170000"/>
              </a:lnSpc>
            </a:pPr>
            <a:r>
              <a:rPr lang="en-US" dirty="0" smtClean="0">
                <a:solidFill>
                  <a:srgbClr val="FF0000"/>
                </a:solidFill>
              </a:rPr>
              <a:t>Oral </a:t>
            </a:r>
            <a:r>
              <a:rPr lang="en-US" dirty="0" err="1">
                <a:solidFill>
                  <a:srgbClr val="FF0000"/>
                </a:solidFill>
              </a:rPr>
              <a:t>Necrobasillosis</a:t>
            </a:r>
            <a:r>
              <a:rPr lang="en-US" dirty="0">
                <a:solidFill>
                  <a:srgbClr val="FF0000"/>
                </a:solidFill>
              </a:rPr>
              <a:t> in calves and lambs (Calf and lamb diphtheria)</a:t>
            </a:r>
            <a:endParaRPr lang="tr-TR" dirty="0" smtClean="0">
              <a:solidFill>
                <a:srgbClr val="FF0000"/>
              </a:solidFill>
            </a:endParaRPr>
          </a:p>
          <a:p>
            <a:pPr>
              <a:lnSpc>
                <a:spcPct val="170000"/>
              </a:lnSpc>
            </a:pPr>
            <a:r>
              <a:rPr lang="tr-TR" dirty="0" err="1" smtClean="0">
                <a:solidFill>
                  <a:srgbClr val="FF0000"/>
                </a:solidFill>
              </a:rPr>
              <a:t>Liver</a:t>
            </a:r>
            <a:r>
              <a:rPr lang="tr-TR" dirty="0" smtClean="0">
                <a:solidFill>
                  <a:srgbClr val="FF0000"/>
                </a:solidFill>
              </a:rPr>
              <a:t> </a:t>
            </a:r>
            <a:r>
              <a:rPr lang="tr-TR" dirty="0" err="1">
                <a:solidFill>
                  <a:srgbClr val="FF0000"/>
                </a:solidFill>
              </a:rPr>
              <a:t>necrobasilosis</a:t>
            </a:r>
            <a:r>
              <a:rPr lang="tr-TR" dirty="0">
                <a:solidFill>
                  <a:srgbClr val="FF0000"/>
                </a:solidFill>
              </a:rPr>
              <a:t> of </a:t>
            </a:r>
            <a:r>
              <a:rPr lang="tr-TR" dirty="0" err="1">
                <a:solidFill>
                  <a:srgbClr val="FF0000"/>
                </a:solidFill>
              </a:rPr>
              <a:t>cattle</a:t>
            </a:r>
            <a:endParaRPr lang="tr-TR" dirty="0" smtClean="0">
              <a:solidFill>
                <a:srgbClr val="FF0000"/>
              </a:solidFill>
            </a:endParaRPr>
          </a:p>
          <a:p>
            <a:pPr>
              <a:lnSpc>
                <a:spcPct val="170000"/>
              </a:lnSpc>
            </a:pPr>
            <a:r>
              <a:rPr lang="tr-TR" dirty="0" smtClean="0">
                <a:solidFill>
                  <a:srgbClr val="FF0000"/>
                </a:solidFill>
              </a:rPr>
              <a:t>PANARISY </a:t>
            </a:r>
            <a:r>
              <a:rPr lang="tr-TR" dirty="0">
                <a:solidFill>
                  <a:srgbClr val="FF0000"/>
                </a:solidFill>
              </a:rPr>
              <a:t>IN </a:t>
            </a:r>
            <a:r>
              <a:rPr lang="tr-TR" dirty="0" smtClean="0">
                <a:solidFill>
                  <a:srgbClr val="FF0000"/>
                </a:solidFill>
              </a:rPr>
              <a:t>CATTLE(FOOTROT)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Oral </a:t>
            </a:r>
            <a:r>
              <a:rPr lang="en-US" dirty="0" err="1">
                <a:solidFill>
                  <a:srgbClr val="FF0000"/>
                </a:solidFill>
              </a:rPr>
              <a:t>Necrobasillosis</a:t>
            </a:r>
            <a:r>
              <a:rPr lang="en-US" dirty="0">
                <a:solidFill>
                  <a:srgbClr val="FF0000"/>
                </a:solidFill>
              </a:rPr>
              <a:t> in calves and lambs (Calf and lamb diphtheria)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lnSpc>
                <a:spcPct val="150000"/>
              </a:lnSpc>
            </a:pPr>
            <a:r>
              <a:rPr lang="en-US" dirty="0" smtClean="0"/>
              <a:t>In </a:t>
            </a:r>
            <a:r>
              <a:rPr lang="en-US" dirty="0"/>
              <a:t>a few weeks calves and lambs, the nose of the mouth, pharynx and larynx mucosa causes ulcers in the digestive tract.</a:t>
            </a:r>
            <a:endParaRPr lang="tr-TR" dirty="0" smtClean="0"/>
          </a:p>
          <a:p>
            <a:pPr>
              <a:lnSpc>
                <a:spcPct val="150000"/>
              </a:lnSpc>
            </a:pPr>
            <a:r>
              <a:rPr lang="tr-TR" dirty="0" smtClean="0"/>
              <a:t>Agent </a:t>
            </a:r>
            <a:r>
              <a:rPr lang="tr-TR" i="1" dirty="0" smtClean="0">
                <a:solidFill>
                  <a:srgbClr val="FF0000"/>
                </a:solidFill>
              </a:rPr>
              <a:t>F. </a:t>
            </a:r>
            <a:r>
              <a:rPr lang="tr-TR" i="1" dirty="0" err="1">
                <a:solidFill>
                  <a:srgbClr val="FF0000"/>
                </a:solidFill>
              </a:rPr>
              <a:t>n</a:t>
            </a:r>
            <a:r>
              <a:rPr lang="tr-TR" i="1" dirty="0" err="1" smtClean="0">
                <a:solidFill>
                  <a:srgbClr val="FF0000"/>
                </a:solidFill>
              </a:rPr>
              <a:t>ecrophorum</a:t>
            </a:r>
            <a:endParaRPr lang="tr-TR" i="1" dirty="0" smtClean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r>
              <a:rPr lang="en-US" dirty="0" smtClean="0"/>
              <a:t>It </a:t>
            </a:r>
            <a:r>
              <a:rPr lang="en-US" dirty="0"/>
              <a:t>enters from the wounds formed by hard baits and forms necrosis at the place where it enters, and necrosis spreads in wider languages.</a:t>
            </a:r>
            <a:endParaRPr lang="tr-TR" dirty="0" smtClean="0"/>
          </a:p>
          <a:p>
            <a:pPr>
              <a:lnSpc>
                <a:spcPct val="150000"/>
              </a:lnSpc>
            </a:pPr>
            <a:r>
              <a:rPr lang="en-US" dirty="0" smtClean="0"/>
              <a:t>Necrotic </a:t>
            </a:r>
            <a:r>
              <a:rPr lang="en-US" dirty="0"/>
              <a:t>white-yellow lesions all over the mouth and on the underside</a:t>
            </a:r>
            <a:endParaRPr lang="tr-TR" dirty="0" smtClean="0"/>
          </a:p>
          <a:p>
            <a:pPr>
              <a:lnSpc>
                <a:spcPct val="150000"/>
              </a:lnSpc>
            </a:pPr>
            <a:r>
              <a:rPr lang="en-US" dirty="0" smtClean="0"/>
              <a:t>The </a:t>
            </a:r>
            <a:r>
              <a:rPr lang="en-US" dirty="0"/>
              <a:t>membranes on the lesions fall and ulcers form.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7120700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>
                <a:solidFill>
                  <a:srgbClr val="FF0000"/>
                </a:solidFill>
              </a:rPr>
              <a:t>Hepatic</a:t>
            </a:r>
            <a:r>
              <a:rPr lang="tr-TR" dirty="0">
                <a:solidFill>
                  <a:srgbClr val="FF0000"/>
                </a:solidFill>
              </a:rPr>
              <a:t> </a:t>
            </a:r>
            <a:r>
              <a:rPr lang="tr-TR" dirty="0" err="1">
                <a:solidFill>
                  <a:srgbClr val="FF0000"/>
                </a:solidFill>
              </a:rPr>
              <a:t>Necrobasilosis</a:t>
            </a:r>
            <a:r>
              <a:rPr lang="tr-TR" dirty="0">
                <a:solidFill>
                  <a:srgbClr val="FF0000"/>
                </a:solidFill>
              </a:rPr>
              <a:t> of </a:t>
            </a:r>
            <a:r>
              <a:rPr lang="tr-TR" dirty="0" err="1">
                <a:solidFill>
                  <a:srgbClr val="FF0000"/>
                </a:solidFill>
              </a:rPr>
              <a:t>Cattle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>
              <a:lnSpc>
                <a:spcPct val="150000"/>
              </a:lnSpc>
            </a:pPr>
            <a:r>
              <a:rPr lang="tr-TR" i="1" dirty="0" smtClean="0">
                <a:solidFill>
                  <a:srgbClr val="FF0000"/>
                </a:solidFill>
              </a:rPr>
              <a:t>F. </a:t>
            </a:r>
            <a:r>
              <a:rPr lang="tr-TR" i="1" dirty="0" err="1" smtClean="0">
                <a:solidFill>
                  <a:srgbClr val="FF0000"/>
                </a:solidFill>
              </a:rPr>
              <a:t>necrophorum</a:t>
            </a:r>
            <a:endParaRPr lang="tr-TR" i="1" dirty="0" smtClean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r>
              <a:rPr lang="tr-TR" dirty="0" err="1" smtClean="0"/>
              <a:t>Characterized</a:t>
            </a:r>
            <a:r>
              <a:rPr lang="tr-TR" dirty="0" smtClean="0"/>
              <a:t> </a:t>
            </a:r>
            <a:r>
              <a:rPr lang="tr-TR" dirty="0" err="1"/>
              <a:t>by</a:t>
            </a:r>
            <a:r>
              <a:rPr lang="tr-TR" dirty="0"/>
              <a:t> </a:t>
            </a:r>
            <a:r>
              <a:rPr lang="tr-TR" dirty="0" err="1"/>
              <a:t>liver</a:t>
            </a:r>
            <a:r>
              <a:rPr lang="tr-TR" dirty="0"/>
              <a:t> </a:t>
            </a:r>
            <a:r>
              <a:rPr lang="tr-TR" dirty="0" err="1"/>
              <a:t>apses</a:t>
            </a:r>
            <a:endParaRPr lang="tr-TR" dirty="0" smtClean="0"/>
          </a:p>
          <a:p>
            <a:pPr>
              <a:lnSpc>
                <a:spcPct val="150000"/>
              </a:lnSpc>
            </a:pPr>
            <a:r>
              <a:rPr lang="en-US" dirty="0" smtClean="0"/>
              <a:t>Sensitive </a:t>
            </a:r>
            <a:r>
              <a:rPr lang="en-US" dirty="0"/>
              <a:t>to all ages and animals</a:t>
            </a:r>
            <a:endParaRPr lang="tr-TR" dirty="0" smtClean="0"/>
          </a:p>
          <a:p>
            <a:pPr>
              <a:lnSpc>
                <a:spcPct val="150000"/>
              </a:lnSpc>
            </a:pPr>
            <a:r>
              <a:rPr lang="tr-TR" dirty="0"/>
              <a:t>An </a:t>
            </a:r>
            <a:r>
              <a:rPr lang="tr-TR" dirty="0" err="1"/>
              <a:t>important</a:t>
            </a:r>
            <a:r>
              <a:rPr lang="tr-TR" dirty="0"/>
              <a:t> </a:t>
            </a:r>
            <a:r>
              <a:rPr lang="tr-TR" dirty="0" err="1"/>
              <a:t>breeding</a:t>
            </a:r>
            <a:r>
              <a:rPr lang="tr-TR" dirty="0"/>
              <a:t> </a:t>
            </a:r>
            <a:r>
              <a:rPr lang="tr-TR" dirty="0" smtClean="0"/>
              <a:t>problem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The </a:t>
            </a:r>
            <a:r>
              <a:rPr lang="en-US" dirty="0"/>
              <a:t>agent can infect alone or in combination with T. </a:t>
            </a:r>
            <a:r>
              <a:rPr lang="en-US" dirty="0" err="1"/>
              <a:t>pyogenes</a:t>
            </a:r>
            <a:r>
              <a:rPr lang="en-US" dirty="0"/>
              <a:t>, E. coli, Staphylococcus and </a:t>
            </a:r>
            <a:r>
              <a:rPr lang="en-US" dirty="0" err="1"/>
              <a:t>Bacteriodes</a:t>
            </a:r>
            <a:r>
              <a:rPr lang="en-US" dirty="0"/>
              <a:t>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728807828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577483"/>
          </a:xfrm>
        </p:spPr>
        <p:txBody>
          <a:bodyPr>
            <a:normAutofit fontScale="85000" lnSpcReduction="20000"/>
          </a:bodyPr>
          <a:lstStyle/>
          <a:p>
            <a:pPr>
              <a:lnSpc>
                <a:spcPct val="150000"/>
              </a:lnSpc>
            </a:pPr>
            <a:r>
              <a:rPr lang="en-US" dirty="0" smtClean="0"/>
              <a:t>The </a:t>
            </a:r>
            <a:r>
              <a:rPr lang="en-US" dirty="0"/>
              <a:t>formation of rumen acid in the transition from eating berries creates inflammation.</a:t>
            </a:r>
            <a:endParaRPr lang="tr-TR" dirty="0" smtClean="0"/>
          </a:p>
          <a:p>
            <a:pPr>
              <a:lnSpc>
                <a:spcPct val="150000"/>
              </a:lnSpc>
            </a:pPr>
            <a:r>
              <a:rPr lang="en-US" dirty="0" err="1" smtClean="0"/>
              <a:t>Rumenitis</a:t>
            </a:r>
            <a:r>
              <a:rPr lang="en-US" dirty="0" smtClean="0"/>
              <a:t> </a:t>
            </a:r>
            <a:r>
              <a:rPr lang="en-US" dirty="0"/>
              <a:t>is the resultant damage, which is already in </a:t>
            </a:r>
            <a:r>
              <a:rPr lang="en-US" dirty="0" err="1"/>
              <a:t>floride</a:t>
            </a:r>
            <a:r>
              <a:rPr lang="en-US" dirty="0"/>
              <a:t>.</a:t>
            </a:r>
            <a:endParaRPr lang="tr-TR" dirty="0" smtClean="0"/>
          </a:p>
          <a:p>
            <a:pPr>
              <a:lnSpc>
                <a:spcPct val="150000"/>
              </a:lnSpc>
            </a:pPr>
            <a:r>
              <a:rPr lang="en-US" dirty="0" smtClean="0"/>
              <a:t>It </a:t>
            </a:r>
            <a:r>
              <a:rPr lang="en-US" dirty="0"/>
              <a:t>comes to the liver and forms necrotic foci.</a:t>
            </a:r>
            <a:endParaRPr lang="tr-TR" dirty="0" smtClean="0"/>
          </a:p>
          <a:p>
            <a:pPr>
              <a:lnSpc>
                <a:spcPct val="150000"/>
              </a:lnSpc>
            </a:pPr>
            <a:r>
              <a:rPr lang="en-US" dirty="0" smtClean="0"/>
              <a:t>Slimming</a:t>
            </a:r>
            <a:r>
              <a:rPr lang="en-US" dirty="0"/>
              <a:t>, pain on the right side is seen in the final cost zone.</a:t>
            </a:r>
            <a:endParaRPr lang="tr-TR" dirty="0" smtClean="0"/>
          </a:p>
          <a:p>
            <a:pPr>
              <a:lnSpc>
                <a:spcPct val="150000"/>
              </a:lnSpc>
            </a:pPr>
            <a:r>
              <a:rPr lang="en-US" dirty="0" smtClean="0"/>
              <a:t>In </a:t>
            </a:r>
            <a:r>
              <a:rPr lang="en-US" dirty="0"/>
              <a:t>chronic cases, there is no evidence, the disease occurs after slaughter.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693276106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err="1" smtClean="0">
                <a:solidFill>
                  <a:srgbClr val="FF0000"/>
                </a:solidFill>
              </a:rPr>
              <a:t>Footrot</a:t>
            </a:r>
            <a:r>
              <a:rPr lang="tr-TR" dirty="0" smtClean="0">
                <a:solidFill>
                  <a:srgbClr val="FF0000"/>
                </a:solidFill>
              </a:rPr>
              <a:t> in </a:t>
            </a:r>
            <a:r>
              <a:rPr lang="tr-TR" dirty="0" err="1">
                <a:solidFill>
                  <a:srgbClr val="FF0000"/>
                </a:solidFill>
              </a:rPr>
              <a:t>C</a:t>
            </a:r>
            <a:r>
              <a:rPr lang="tr-TR" dirty="0" err="1" smtClean="0">
                <a:solidFill>
                  <a:srgbClr val="FF0000"/>
                </a:solidFill>
              </a:rPr>
              <a:t>attle</a:t>
            </a:r>
            <a:r>
              <a:rPr lang="tr-TR" dirty="0" smtClean="0">
                <a:solidFill>
                  <a:srgbClr val="FF0000"/>
                </a:solidFill>
              </a:rPr>
              <a:t> (</a:t>
            </a:r>
            <a:r>
              <a:rPr lang="tr-TR" dirty="0" err="1" smtClean="0">
                <a:solidFill>
                  <a:srgbClr val="FF0000"/>
                </a:solidFill>
              </a:rPr>
              <a:t>Panarisyum</a:t>
            </a:r>
            <a:r>
              <a:rPr lang="tr-TR" dirty="0" smtClean="0">
                <a:solidFill>
                  <a:srgbClr val="FF0000"/>
                </a:solidFill>
              </a:rPr>
              <a:t>)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150000"/>
              </a:lnSpc>
            </a:pPr>
            <a:r>
              <a:rPr lang="en-US" dirty="0" smtClean="0"/>
              <a:t>The </a:t>
            </a:r>
            <a:r>
              <a:rPr lang="en-US" dirty="0"/>
              <a:t>infectious and necrotic inflammation of the interdigital region tissues.</a:t>
            </a:r>
            <a:endParaRPr lang="tr-TR" dirty="0" smtClean="0"/>
          </a:p>
          <a:p>
            <a:pPr>
              <a:lnSpc>
                <a:spcPct val="150000"/>
              </a:lnSpc>
            </a:pPr>
            <a:r>
              <a:rPr lang="en-US" dirty="0" smtClean="0"/>
              <a:t>D</a:t>
            </a:r>
            <a:r>
              <a:rPr lang="en-US" dirty="0"/>
              <a:t>. </a:t>
            </a:r>
            <a:r>
              <a:rPr lang="en-US" dirty="0" err="1"/>
              <a:t>nodosus</a:t>
            </a:r>
            <a:r>
              <a:rPr lang="en-US" dirty="0"/>
              <a:t> is accompanied by the disease of F. </a:t>
            </a:r>
            <a:r>
              <a:rPr lang="en-US" dirty="0" err="1"/>
              <a:t>necrophorum</a:t>
            </a:r>
            <a:r>
              <a:rPr lang="en-US" dirty="0"/>
              <a:t>.</a:t>
            </a:r>
            <a:endParaRPr lang="tr-TR" dirty="0" smtClean="0"/>
          </a:p>
          <a:p>
            <a:pPr>
              <a:lnSpc>
                <a:spcPct val="150000"/>
              </a:lnSpc>
            </a:pPr>
            <a:r>
              <a:rPr lang="tr-TR" dirty="0" err="1" smtClean="0"/>
              <a:t>Lameness</a:t>
            </a:r>
            <a:r>
              <a:rPr lang="tr-TR" dirty="0" smtClean="0"/>
              <a:t> </a:t>
            </a:r>
            <a:r>
              <a:rPr lang="tr-TR" dirty="0"/>
              <a:t>is </a:t>
            </a:r>
            <a:r>
              <a:rPr lang="tr-TR" dirty="0" err="1"/>
              <a:t>typical</a:t>
            </a:r>
            <a:r>
              <a:rPr lang="tr-TR" dirty="0"/>
              <a:t>.</a:t>
            </a:r>
            <a:endParaRPr lang="tr-TR" dirty="0" smtClean="0"/>
          </a:p>
          <a:p>
            <a:pPr>
              <a:lnSpc>
                <a:spcPct val="150000"/>
              </a:lnSpc>
            </a:pPr>
            <a:r>
              <a:rPr lang="tr-TR" dirty="0" err="1" smtClean="0"/>
              <a:t>Similar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Piyeten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610098791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FF0000"/>
                </a:solidFill>
              </a:rPr>
              <a:t>MYCOPLASMA </a:t>
            </a:r>
            <a:r>
              <a:rPr lang="tr-TR" dirty="0" err="1" smtClean="0">
                <a:solidFill>
                  <a:srgbClr val="FF0000"/>
                </a:solidFill>
              </a:rPr>
              <a:t>Infectıons</a:t>
            </a:r>
            <a:endParaRPr lang="tr-TR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dirty="0" err="1" smtClean="0">
                <a:solidFill>
                  <a:srgbClr val="FF0000"/>
                </a:solidFill>
              </a:rPr>
              <a:t>Classification</a:t>
            </a:r>
            <a:endParaRPr lang="tr-TR" altLang="tr-TR" dirty="0" smtClean="0">
              <a:solidFill>
                <a:srgbClr val="FF0000"/>
              </a:solidFill>
            </a:endParaRPr>
          </a:p>
        </p:txBody>
      </p:sp>
      <p:sp>
        <p:nvSpPr>
          <p:cNvPr id="11267" name="İçerik Yer Tutucusu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4708525"/>
          </a:xfrm>
        </p:spPr>
        <p:txBody>
          <a:bodyPr>
            <a:normAutofit fontScale="77500" lnSpcReduction="20000"/>
          </a:bodyPr>
          <a:lstStyle/>
          <a:p>
            <a:pPr>
              <a:lnSpc>
                <a:spcPct val="150000"/>
              </a:lnSpc>
            </a:pPr>
            <a:r>
              <a:rPr lang="tr-TR" altLang="tr-TR" dirty="0" err="1" smtClean="0"/>
              <a:t>Kingdom</a:t>
            </a:r>
            <a:r>
              <a:rPr lang="tr-TR" altLang="tr-TR" dirty="0" smtClean="0"/>
              <a:t>		: </a:t>
            </a:r>
            <a:r>
              <a:rPr lang="tr-TR" altLang="tr-TR" dirty="0" err="1" smtClean="0"/>
              <a:t>Bacteria</a:t>
            </a:r>
            <a:endParaRPr lang="tr-TR" altLang="tr-TR" dirty="0" smtClean="0"/>
          </a:p>
          <a:p>
            <a:pPr>
              <a:lnSpc>
                <a:spcPct val="150000"/>
              </a:lnSpc>
            </a:pPr>
            <a:r>
              <a:rPr lang="tr-TR" altLang="tr-TR" dirty="0" err="1" smtClean="0"/>
              <a:t>Phylum</a:t>
            </a:r>
            <a:r>
              <a:rPr lang="tr-TR" altLang="tr-TR" dirty="0" smtClean="0"/>
              <a:t>		: </a:t>
            </a:r>
            <a:r>
              <a:rPr lang="tr-TR" altLang="tr-TR" dirty="0" err="1" smtClean="0"/>
              <a:t>Tenericutes</a:t>
            </a:r>
            <a:endParaRPr lang="tr-TR" altLang="tr-TR" dirty="0" smtClean="0"/>
          </a:p>
          <a:p>
            <a:pPr>
              <a:lnSpc>
                <a:spcPct val="150000"/>
              </a:lnSpc>
            </a:pPr>
            <a:r>
              <a:rPr lang="tr-TR" altLang="tr-TR" dirty="0" smtClean="0"/>
              <a:t>Class		: </a:t>
            </a:r>
            <a:r>
              <a:rPr lang="tr-TR" altLang="tr-TR" dirty="0" err="1" smtClean="0"/>
              <a:t>Mollicutes</a:t>
            </a:r>
            <a:endParaRPr lang="tr-TR" altLang="tr-TR" dirty="0" smtClean="0"/>
          </a:p>
          <a:p>
            <a:pPr>
              <a:lnSpc>
                <a:spcPct val="150000"/>
              </a:lnSpc>
            </a:pPr>
            <a:r>
              <a:rPr lang="tr-TR" altLang="tr-TR" dirty="0" err="1" smtClean="0"/>
              <a:t>Order</a:t>
            </a:r>
            <a:r>
              <a:rPr lang="tr-TR" altLang="tr-TR" dirty="0" smtClean="0"/>
              <a:t>		: </a:t>
            </a:r>
            <a:r>
              <a:rPr lang="tr-TR" altLang="tr-TR" dirty="0" err="1" smtClean="0"/>
              <a:t>Mycoplasmatales</a:t>
            </a:r>
            <a:endParaRPr lang="tr-TR" altLang="tr-TR" dirty="0" smtClean="0"/>
          </a:p>
          <a:p>
            <a:pPr>
              <a:lnSpc>
                <a:spcPct val="150000"/>
              </a:lnSpc>
            </a:pPr>
            <a:r>
              <a:rPr lang="tr-TR" altLang="tr-TR" dirty="0" err="1" smtClean="0"/>
              <a:t>Family</a:t>
            </a:r>
            <a:r>
              <a:rPr lang="tr-TR" altLang="tr-TR" dirty="0" smtClean="0"/>
              <a:t>		: </a:t>
            </a:r>
            <a:r>
              <a:rPr lang="tr-TR" altLang="tr-TR" dirty="0" err="1" smtClean="0"/>
              <a:t>Mycoplasmataceae</a:t>
            </a:r>
            <a:endParaRPr lang="tr-TR" altLang="tr-TR" dirty="0" smtClean="0"/>
          </a:p>
          <a:p>
            <a:pPr>
              <a:lnSpc>
                <a:spcPct val="150000"/>
              </a:lnSpc>
            </a:pPr>
            <a:r>
              <a:rPr lang="tr-TR" altLang="tr-TR" dirty="0" err="1" smtClean="0"/>
              <a:t>Genus</a:t>
            </a:r>
            <a:r>
              <a:rPr lang="tr-TR" altLang="tr-TR" dirty="0" smtClean="0"/>
              <a:t>		: </a:t>
            </a:r>
            <a:r>
              <a:rPr lang="tr-TR" altLang="tr-TR" dirty="0" err="1" smtClean="0"/>
              <a:t>Mycoplasma</a:t>
            </a:r>
            <a:endParaRPr lang="tr-TR" altLang="tr-TR" dirty="0" smtClean="0"/>
          </a:p>
          <a:p>
            <a:pPr>
              <a:lnSpc>
                <a:spcPct val="150000"/>
              </a:lnSpc>
            </a:pPr>
            <a:r>
              <a:rPr lang="tr-TR" altLang="tr-TR" dirty="0" err="1"/>
              <a:t>Genus</a:t>
            </a:r>
            <a:r>
              <a:rPr lang="tr-TR" altLang="tr-TR" dirty="0"/>
              <a:t>		: </a:t>
            </a:r>
            <a:r>
              <a:rPr lang="tr-TR" altLang="tr-TR" dirty="0" err="1" smtClean="0"/>
              <a:t>Ureaplasma</a:t>
            </a:r>
            <a:endParaRPr lang="tr-TR" altLang="tr-TR" dirty="0" smtClean="0"/>
          </a:p>
          <a:p>
            <a:pPr>
              <a:lnSpc>
                <a:spcPct val="150000"/>
              </a:lnSpc>
            </a:pPr>
            <a:r>
              <a:rPr lang="tr-TR" altLang="tr-TR" dirty="0" err="1"/>
              <a:t>Genus</a:t>
            </a:r>
            <a:r>
              <a:rPr lang="tr-TR" altLang="tr-TR" dirty="0"/>
              <a:t>		: </a:t>
            </a:r>
            <a:r>
              <a:rPr lang="tr-TR" altLang="tr-TR" dirty="0" err="1" smtClean="0"/>
              <a:t>Haemobartonella</a:t>
            </a:r>
            <a:endParaRPr lang="tr-TR" altLang="tr-TR" dirty="0" smtClean="0"/>
          </a:p>
        </p:txBody>
      </p:sp>
    </p:spTree>
    <p:extLst>
      <p:ext uri="{BB962C8B-B14F-4D97-AF65-F5344CB8AC3E}">
        <p14:creationId xmlns:p14="http://schemas.microsoft.com/office/powerpoint/2010/main" val="1607249841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solidFill>
                  <a:srgbClr val="FF0000"/>
                </a:solidFill>
              </a:rPr>
              <a:t>General </a:t>
            </a:r>
            <a:r>
              <a:rPr lang="tr-TR" dirty="0" err="1" smtClean="0">
                <a:solidFill>
                  <a:srgbClr val="FF0000"/>
                </a:solidFill>
              </a:rPr>
              <a:t>Features</a:t>
            </a:r>
            <a:endParaRPr lang="tr-TR" dirty="0" smtClean="0">
              <a:solidFill>
                <a:srgbClr val="FF0000"/>
              </a:solidFill>
            </a:endParaRPr>
          </a:p>
        </p:txBody>
      </p:sp>
      <p:sp>
        <p:nvSpPr>
          <p:cNvPr id="47107" name="2 İçerik Yer Tutucusu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4963690"/>
          </a:xfrm>
        </p:spPr>
        <p:txBody>
          <a:bodyPr>
            <a:normAutofit fontScale="55000" lnSpcReduction="20000"/>
          </a:bodyPr>
          <a:lstStyle/>
          <a:p>
            <a:pPr>
              <a:lnSpc>
                <a:spcPct val="170000"/>
              </a:lnSpc>
            </a:pPr>
            <a:r>
              <a:rPr lang="tr-TR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The</a:t>
            </a:r>
            <a:r>
              <a:rPr lang="tr-TR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tr-TR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smallest</a:t>
            </a:r>
            <a:r>
              <a:rPr lang="tr-TR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tr-TR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prokaryote</a:t>
            </a:r>
            <a:endParaRPr lang="tr-TR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ct val="170000"/>
              </a:lnSpc>
            </a:pPr>
            <a:r>
              <a:rPr lang="tr-TR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Has not </a:t>
            </a:r>
            <a:r>
              <a:rPr lang="tr-TR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cell</a:t>
            </a:r>
            <a:r>
              <a:rPr lang="tr-TR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tr-TR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wall</a:t>
            </a:r>
            <a:r>
              <a:rPr lang="en-US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en-US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ct val="170000"/>
              </a:lnSpc>
            </a:pPr>
            <a:r>
              <a:rPr lang="en-US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It can pass through 0.45 </a:t>
            </a:r>
            <a:r>
              <a:rPr lang="en-US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μm</a:t>
            </a:r>
            <a:r>
              <a:rPr lang="en-US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filters</a:t>
            </a:r>
          </a:p>
          <a:p>
            <a:pPr>
              <a:lnSpc>
                <a:spcPct val="170000"/>
              </a:lnSpc>
            </a:pPr>
            <a:r>
              <a:rPr lang="en-US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It was first isolated in 1898 by </a:t>
            </a:r>
            <a:r>
              <a:rPr lang="en-US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Nocard</a:t>
            </a:r>
            <a:r>
              <a:rPr lang="en-US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and Roux from contagious bovine </a:t>
            </a:r>
            <a:r>
              <a:rPr lang="en-US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pleuro</a:t>
            </a:r>
            <a:r>
              <a:rPr lang="en-US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-pneumonia cases</a:t>
            </a:r>
          </a:p>
          <a:p>
            <a:pPr>
              <a:lnSpc>
                <a:spcPct val="170000"/>
              </a:lnSpc>
            </a:pPr>
            <a:r>
              <a:rPr lang="en-US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For this reason, </a:t>
            </a:r>
            <a:r>
              <a:rPr lang="en-US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Pleuro</a:t>
            </a:r>
            <a:r>
              <a:rPr lang="en-US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Pneumonia Like Organism (PPLO), </a:t>
            </a:r>
            <a:r>
              <a:rPr lang="en-US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Asterococcus</a:t>
            </a:r>
            <a:r>
              <a:rPr lang="en-US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Anulomyces</a:t>
            </a:r>
            <a:r>
              <a:rPr lang="en-US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were given, and in 1929 Nowak was named Mycoplasma</a:t>
            </a:r>
          </a:p>
          <a:p>
            <a:pPr>
              <a:lnSpc>
                <a:spcPct val="170000"/>
              </a:lnSpc>
            </a:pPr>
            <a:r>
              <a:rPr lang="en-US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Mykes</a:t>
            </a:r>
            <a:r>
              <a:rPr lang="en-US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(fungus), plasma (formed), fungus-like organism</a:t>
            </a:r>
          </a:p>
          <a:p>
            <a:pPr>
              <a:lnSpc>
                <a:spcPct val="170000"/>
              </a:lnSpc>
            </a:pPr>
            <a:r>
              <a:rPr lang="en-US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It is sensitive to dryness, heat, detergents and disinfectants. However, they are resistant to antibiotics such as penicillin that affect the cell wall</a:t>
            </a:r>
            <a:endParaRPr lang="tr-TR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solidFill>
                  <a:srgbClr val="FF0000"/>
                </a:solidFill>
              </a:rPr>
              <a:t>General </a:t>
            </a:r>
            <a:r>
              <a:rPr lang="tr-TR" dirty="0" err="1" smtClean="0">
                <a:solidFill>
                  <a:srgbClr val="FF0000"/>
                </a:solidFill>
              </a:rPr>
              <a:t>Features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600200"/>
            <a:ext cx="8507288" cy="4781128"/>
          </a:xfrm>
        </p:spPr>
        <p:txBody>
          <a:bodyPr>
            <a:normAutofit fontScale="70000" lnSpcReduction="20000"/>
          </a:bodyPr>
          <a:lstStyle/>
          <a:p>
            <a:pPr>
              <a:lnSpc>
                <a:spcPct val="150000"/>
              </a:lnSpc>
            </a:pPr>
            <a:r>
              <a:rPr lang="tr-TR" dirty="0" err="1" smtClean="0"/>
              <a:t>Common</a:t>
            </a:r>
            <a:r>
              <a:rPr lang="tr-TR" dirty="0" smtClean="0"/>
              <a:t> in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land</a:t>
            </a:r>
            <a:endParaRPr lang="en-US" dirty="0" smtClean="0"/>
          </a:p>
          <a:p>
            <a:pPr>
              <a:lnSpc>
                <a:spcPct val="150000"/>
              </a:lnSpc>
            </a:pPr>
            <a:r>
              <a:rPr lang="en-US" dirty="0" smtClean="0"/>
              <a:t>Spiral and helical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Gram </a:t>
            </a:r>
            <a:r>
              <a:rPr lang="en-US" dirty="0"/>
              <a:t>negative</a:t>
            </a:r>
          </a:p>
          <a:p>
            <a:pPr>
              <a:lnSpc>
                <a:spcPct val="150000"/>
              </a:lnSpc>
            </a:pPr>
            <a:r>
              <a:rPr lang="en-US" dirty="0"/>
              <a:t>Facultative anaerobic</a:t>
            </a:r>
          </a:p>
          <a:p>
            <a:pPr>
              <a:lnSpc>
                <a:spcPct val="150000"/>
              </a:lnSpc>
            </a:pPr>
            <a:r>
              <a:rPr lang="en-US" dirty="0"/>
              <a:t>20 genomic species according to DNA hybridization</a:t>
            </a:r>
          </a:p>
          <a:p>
            <a:pPr>
              <a:lnSpc>
                <a:spcPct val="150000"/>
              </a:lnSpc>
            </a:pPr>
            <a:r>
              <a:rPr lang="en-US" dirty="0"/>
              <a:t>Antigenically, there are 200 </a:t>
            </a:r>
            <a:r>
              <a:rPr lang="en-US" dirty="0" err="1"/>
              <a:t>serovars</a:t>
            </a:r>
            <a:endParaRPr lang="en-US" dirty="0"/>
          </a:p>
          <a:p>
            <a:pPr>
              <a:lnSpc>
                <a:spcPct val="150000"/>
              </a:lnSpc>
            </a:pPr>
            <a:r>
              <a:rPr lang="en-US" dirty="0"/>
              <a:t>Axial </a:t>
            </a:r>
            <a:r>
              <a:rPr lang="en-US" dirty="0" err="1"/>
              <a:t>flament</a:t>
            </a:r>
            <a:r>
              <a:rPr lang="en-US" dirty="0"/>
              <a:t> between HD and SM</a:t>
            </a:r>
          </a:p>
          <a:p>
            <a:pPr>
              <a:lnSpc>
                <a:spcPct val="150000"/>
              </a:lnSpc>
            </a:pPr>
            <a:r>
              <a:rPr lang="en-US" dirty="0"/>
              <a:t>Axial fibrils (2-100 pieces per type) are wrapped with an outer envelope. It moves cautiously and rotates and moves actively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67644705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solidFill>
                  <a:srgbClr val="FF0000"/>
                </a:solidFill>
              </a:rPr>
              <a:t>General </a:t>
            </a:r>
            <a:r>
              <a:rPr lang="tr-TR" dirty="0" err="1">
                <a:solidFill>
                  <a:srgbClr val="FF0000"/>
                </a:solidFill>
              </a:rPr>
              <a:t>Features</a:t>
            </a:r>
            <a:endParaRPr lang="tr-TR" dirty="0" smtClean="0">
              <a:solidFill>
                <a:srgbClr val="FF0000"/>
              </a:solidFill>
            </a:endParaRPr>
          </a:p>
        </p:txBody>
      </p:sp>
      <p:sp>
        <p:nvSpPr>
          <p:cNvPr id="47107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>
              <a:lnSpc>
                <a:spcPct val="170000"/>
              </a:lnSpc>
            </a:pPr>
            <a:r>
              <a:rPr lang="en-US" dirty="0">
                <a:latin typeface="Arial" pitchFamily="34" charset="0"/>
                <a:cs typeface="Arial" pitchFamily="34" charset="0"/>
              </a:rPr>
              <a:t>Stationary, non-spore, without capsules</a:t>
            </a:r>
          </a:p>
          <a:p>
            <a:pPr>
              <a:lnSpc>
                <a:spcPct val="170000"/>
              </a:lnSpc>
            </a:pPr>
            <a:r>
              <a:rPr lang="en-US" dirty="0">
                <a:latin typeface="Arial" pitchFamily="34" charset="0"/>
                <a:cs typeface="Arial" pitchFamily="34" charset="0"/>
              </a:rPr>
              <a:t>Gram is considered negative (phylogenetically Gram positive)</a:t>
            </a:r>
          </a:p>
          <a:p>
            <a:pPr>
              <a:lnSpc>
                <a:spcPct val="170000"/>
              </a:lnSpc>
            </a:pPr>
            <a:r>
              <a:rPr lang="en-US" dirty="0">
                <a:latin typeface="Arial" pitchFamily="34" charset="0"/>
                <a:cs typeface="Arial" pitchFamily="34" charset="0"/>
              </a:rPr>
              <a:t>Giemsa,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Macchiavella</a:t>
            </a:r>
            <a:r>
              <a:rPr lang="en-US" dirty="0">
                <a:latin typeface="Arial" pitchFamily="34" charset="0"/>
                <a:cs typeface="Arial" pitchFamily="34" charset="0"/>
              </a:rPr>
              <a:t> and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Castenada</a:t>
            </a:r>
            <a:r>
              <a:rPr lang="en-US" dirty="0">
                <a:latin typeface="Arial" pitchFamily="34" charset="0"/>
                <a:cs typeface="Arial" pitchFamily="34" charset="0"/>
              </a:rPr>
              <a:t> painting methods are used</a:t>
            </a:r>
          </a:p>
          <a:p>
            <a:pPr>
              <a:lnSpc>
                <a:spcPct val="170000"/>
              </a:lnSpc>
            </a:pPr>
            <a:r>
              <a:rPr lang="en-US" dirty="0">
                <a:latin typeface="Arial" pitchFamily="34" charset="0"/>
                <a:cs typeface="Arial" pitchFamily="34" charset="0"/>
              </a:rPr>
              <a:t>Pleomorphic because it is not HD</a:t>
            </a:r>
          </a:p>
          <a:p>
            <a:pPr>
              <a:lnSpc>
                <a:spcPct val="170000"/>
              </a:lnSpc>
            </a:pPr>
            <a:r>
              <a:rPr lang="en-US" dirty="0">
                <a:latin typeface="Arial" pitchFamily="34" charset="0"/>
                <a:cs typeface="Arial" pitchFamily="34" charset="0"/>
              </a:rPr>
              <a:t>Instead of HD, it has a flexible, 3-layer outer membrane called the "unit membrane"</a:t>
            </a:r>
          </a:p>
          <a:p>
            <a:pPr>
              <a:lnSpc>
                <a:spcPct val="170000"/>
              </a:lnSpc>
            </a:pPr>
            <a:r>
              <a:rPr lang="en-US" dirty="0">
                <a:latin typeface="Arial" pitchFamily="34" charset="0"/>
                <a:cs typeface="Arial" pitchFamily="34" charset="0"/>
              </a:rPr>
              <a:t>In M.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gallisepticum</a:t>
            </a:r>
            <a:r>
              <a:rPr lang="en-US" dirty="0">
                <a:latin typeface="Arial" pitchFamily="34" charset="0"/>
                <a:cs typeface="Arial" pitchFamily="34" charset="0"/>
              </a:rPr>
              <a:t> there are half-moon shaped protrusions on this layer which are useful for holding onto erythrocytes and epithelial cells</a:t>
            </a:r>
          </a:p>
          <a:p>
            <a:pPr>
              <a:lnSpc>
                <a:spcPct val="170000"/>
              </a:lnSpc>
            </a:pPr>
            <a:r>
              <a:rPr lang="en-US" dirty="0">
                <a:latin typeface="Arial" pitchFamily="34" charset="0"/>
                <a:cs typeface="Arial" pitchFamily="34" charset="0"/>
              </a:rPr>
              <a:t>It has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hemagglutination</a:t>
            </a:r>
            <a:r>
              <a:rPr lang="en-US" dirty="0">
                <a:latin typeface="Arial" pitchFamily="34" charset="0"/>
                <a:cs typeface="Arial" pitchFamily="34" charset="0"/>
              </a:rPr>
              <a:t> properties like paramyxoviruses</a:t>
            </a:r>
            <a:endParaRPr lang="tr-TR" dirty="0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0339817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60000"/>
              </a:lnSpc>
            </a:pPr>
            <a:r>
              <a:rPr lang="en-US" dirty="0"/>
              <a:t>Needs production factors and isotonic environments</a:t>
            </a:r>
          </a:p>
          <a:p>
            <a:pPr>
              <a:lnSpc>
                <a:spcPct val="160000"/>
              </a:lnSpc>
            </a:pPr>
            <a:r>
              <a:rPr lang="en-US" dirty="0"/>
              <a:t>For cholesterol requirements 20% horse serum is added instead of fat</a:t>
            </a:r>
          </a:p>
          <a:p>
            <a:pPr>
              <a:lnSpc>
                <a:spcPct val="160000"/>
              </a:lnSpc>
            </a:pPr>
            <a:r>
              <a:rPr lang="en-US" dirty="0"/>
              <a:t>Yeast extract and DNA</a:t>
            </a:r>
          </a:p>
          <a:p>
            <a:pPr>
              <a:lnSpc>
                <a:spcPct val="160000"/>
              </a:lnSpc>
            </a:pPr>
            <a:r>
              <a:rPr lang="en-US" dirty="0"/>
              <a:t>Very good quality distilled water</a:t>
            </a:r>
          </a:p>
          <a:p>
            <a:pPr>
              <a:lnSpc>
                <a:spcPct val="160000"/>
              </a:lnSpc>
            </a:pPr>
            <a:r>
              <a:rPr lang="en-US" dirty="0"/>
              <a:t>Penicillin for the suppression of Gram positives</a:t>
            </a:r>
          </a:p>
          <a:p>
            <a:pPr>
              <a:lnSpc>
                <a:spcPct val="160000"/>
              </a:lnSpc>
            </a:pPr>
            <a:r>
              <a:rPr lang="en-US" dirty="0"/>
              <a:t>Thallium acetate is added to suppress fungi</a:t>
            </a:r>
          </a:p>
          <a:p>
            <a:pPr>
              <a:lnSpc>
                <a:spcPct val="160000"/>
              </a:lnSpc>
            </a:pPr>
            <a:r>
              <a:rPr lang="en-US" dirty="0"/>
              <a:t>It should be pH 7.2-7.8</a:t>
            </a:r>
          </a:p>
          <a:p>
            <a:pPr>
              <a:lnSpc>
                <a:spcPct val="160000"/>
              </a:lnSpc>
            </a:pPr>
            <a:r>
              <a:rPr lang="en-US" dirty="0"/>
              <a:t>"Phenol red" indicator is added for control of </a:t>
            </a:r>
            <a:r>
              <a:rPr lang="en-US" dirty="0" err="1"/>
              <a:t>uremene</a:t>
            </a:r>
            <a:endParaRPr lang="en-US" dirty="0"/>
          </a:p>
          <a:p>
            <a:pPr>
              <a:lnSpc>
                <a:spcPct val="160000"/>
              </a:lnSpc>
            </a:pPr>
            <a:r>
              <a:rPr lang="en-US" dirty="0"/>
              <a:t>Incubated for 14 days in an atmosphere of 5% CO 2 + 95% N at 37 ° C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93554658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577483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50000"/>
              </a:lnSpc>
            </a:pPr>
            <a:r>
              <a:rPr lang="en-US" dirty="0"/>
              <a:t>In the solid medium, it forms columns in the appearance of the fake egg embedded in the agar and able to pass the light</a:t>
            </a:r>
          </a:p>
          <a:p>
            <a:pPr>
              <a:lnSpc>
                <a:spcPct val="150000"/>
              </a:lnSpc>
            </a:pPr>
            <a:r>
              <a:rPr lang="en-US" dirty="0"/>
              <a:t>Since these columns are not visible, they are examined in a stereo microscope in oblique light</a:t>
            </a:r>
          </a:p>
          <a:p>
            <a:pPr>
              <a:lnSpc>
                <a:spcPct val="150000"/>
              </a:lnSpc>
            </a:pPr>
            <a:r>
              <a:rPr lang="en-US" dirty="0"/>
              <a:t>The wedge style is buried in the agar and is dense granular structure</a:t>
            </a:r>
          </a:p>
          <a:p>
            <a:pPr>
              <a:lnSpc>
                <a:spcPct val="150000"/>
              </a:lnSpc>
            </a:pPr>
            <a:r>
              <a:rPr lang="en-US" dirty="0"/>
              <a:t>Similar to L-forms</a:t>
            </a:r>
          </a:p>
          <a:p>
            <a:pPr>
              <a:lnSpc>
                <a:spcPct val="150000"/>
              </a:lnSpc>
            </a:pPr>
            <a:r>
              <a:rPr lang="en-US" dirty="0"/>
              <a:t>Sowing in non-antibacterial mediums is separated from L-forms by Dienes staining method (</a:t>
            </a:r>
            <a:r>
              <a:rPr lang="en-US" dirty="0" err="1"/>
              <a:t>Mycollasma</a:t>
            </a:r>
            <a:r>
              <a:rPr lang="en-US" dirty="0"/>
              <a:t> colonies are not decolored)</a:t>
            </a:r>
          </a:p>
          <a:p>
            <a:pPr>
              <a:lnSpc>
                <a:spcPct val="150000"/>
              </a:lnSpc>
            </a:pPr>
            <a:r>
              <a:rPr lang="en-US" dirty="0"/>
              <a:t>It is distinguished by "</a:t>
            </a:r>
            <a:r>
              <a:rPr lang="en-US" dirty="0" err="1"/>
              <a:t>digitonin</a:t>
            </a:r>
            <a:r>
              <a:rPr lang="en-US" dirty="0"/>
              <a:t> sensitivity" and "urease" tests from </a:t>
            </a:r>
            <a:r>
              <a:rPr lang="en-US" dirty="0" err="1"/>
              <a:t>Acheloplasma</a:t>
            </a:r>
            <a:r>
              <a:rPr lang="en-US" dirty="0"/>
              <a:t> and </a:t>
            </a:r>
            <a:r>
              <a:rPr lang="en-US" dirty="0" err="1"/>
              <a:t>Ureaplasm</a:t>
            </a:r>
            <a:endParaRPr lang="en-US" dirty="0"/>
          </a:p>
          <a:p>
            <a:pPr>
              <a:lnSpc>
                <a:spcPct val="150000"/>
              </a:lnSpc>
            </a:pPr>
            <a:r>
              <a:rPr lang="en-US" dirty="0"/>
              <a:t>Mild turbidity in liquid medium</a:t>
            </a: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1728229195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505475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150000"/>
              </a:lnSpc>
            </a:pPr>
            <a:r>
              <a:rPr lang="en-US" dirty="0"/>
              <a:t>Extracellular factors</a:t>
            </a:r>
          </a:p>
          <a:p>
            <a:pPr>
              <a:lnSpc>
                <a:spcPct val="150000"/>
              </a:lnSpc>
            </a:pPr>
            <a:r>
              <a:rPr lang="en-US" dirty="0"/>
              <a:t>Upper respiratory tract, intestinal, genital systems, breast gland and joint flora factors</a:t>
            </a:r>
          </a:p>
          <a:p>
            <a:pPr>
              <a:lnSpc>
                <a:spcPct val="150000"/>
              </a:lnSpc>
            </a:pPr>
            <a:r>
              <a:rPr lang="en-US" dirty="0"/>
              <a:t>Respiratory canals and lungs tend to settle</a:t>
            </a:r>
          </a:p>
          <a:p>
            <a:pPr>
              <a:lnSpc>
                <a:spcPct val="150000"/>
              </a:lnSpc>
            </a:pPr>
            <a:r>
              <a:rPr lang="en-US" dirty="0" err="1"/>
              <a:t>Siliar</a:t>
            </a:r>
            <a:r>
              <a:rPr lang="en-US" dirty="0"/>
              <a:t> disrupts activity and supports the formation of bacterial infections</a:t>
            </a:r>
          </a:p>
          <a:p>
            <a:pPr>
              <a:lnSpc>
                <a:spcPct val="150000"/>
              </a:lnSpc>
            </a:pPr>
            <a:r>
              <a:rPr lang="en-US" dirty="0"/>
              <a:t>Immune homologues are inhibited by specific anti-sera (Reproduction inhibition test)</a:t>
            </a: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1116341327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94236841"/>
              </p:ext>
            </p:extLst>
          </p:nvPr>
        </p:nvGraphicFramePr>
        <p:xfrm>
          <a:off x="395536" y="116632"/>
          <a:ext cx="8280920" cy="665964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4016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3528392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3312368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340196"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Animal</a:t>
                      </a:r>
                      <a:r>
                        <a:rPr lang="tr-TR" dirty="0" smtClean="0"/>
                        <a:t> </a:t>
                      </a:r>
                      <a:r>
                        <a:rPr lang="tr-TR" dirty="0" err="1" smtClean="0"/>
                        <a:t>Species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Mycoplasma</a:t>
                      </a:r>
                      <a:r>
                        <a:rPr lang="tr-TR" dirty="0" smtClean="0"/>
                        <a:t> </a:t>
                      </a:r>
                      <a:r>
                        <a:rPr lang="tr-TR" dirty="0" err="1" smtClean="0"/>
                        <a:t>species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Disease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40028">
                <a:tc>
                  <a:txBody>
                    <a:bodyPr/>
                    <a:lstStyle/>
                    <a:p>
                      <a:r>
                        <a:rPr lang="tr-TR" sz="1600" dirty="0" err="1" smtClean="0"/>
                        <a:t>Cattle</a:t>
                      </a:r>
                      <a:endParaRPr lang="tr-T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600" i="1" dirty="0" smtClean="0"/>
                        <a:t>M. </a:t>
                      </a:r>
                      <a:r>
                        <a:rPr lang="tr-TR" sz="1600" i="1" dirty="0" err="1" smtClean="0"/>
                        <a:t>mycoides</a:t>
                      </a:r>
                      <a:r>
                        <a:rPr lang="tr-TR" sz="1600" i="1" dirty="0" smtClean="0"/>
                        <a:t> </a:t>
                      </a:r>
                      <a:r>
                        <a:rPr lang="tr-TR" sz="1600" dirty="0" err="1" smtClean="0"/>
                        <a:t>subsp</a:t>
                      </a:r>
                      <a:r>
                        <a:rPr lang="tr-TR" sz="1600" dirty="0" smtClean="0"/>
                        <a:t>. </a:t>
                      </a:r>
                      <a:r>
                        <a:rPr lang="tr-TR" sz="1600" i="1" dirty="0" err="1" smtClean="0"/>
                        <a:t>mycoides</a:t>
                      </a:r>
                      <a:endParaRPr lang="tr-TR" sz="160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400" i="0" dirty="0" err="1" smtClean="0"/>
                        <a:t>contagiosum</a:t>
                      </a:r>
                      <a:r>
                        <a:rPr lang="tr-TR" sz="1400" i="0" dirty="0" smtClean="0"/>
                        <a:t> </a:t>
                      </a:r>
                      <a:r>
                        <a:rPr lang="tr-TR" sz="1400" i="0" dirty="0" err="1" smtClean="0"/>
                        <a:t>bovine</a:t>
                      </a:r>
                      <a:r>
                        <a:rPr lang="tr-TR" sz="1400" i="0" dirty="0" smtClean="0"/>
                        <a:t> </a:t>
                      </a:r>
                      <a:r>
                        <a:rPr lang="tr-TR" sz="1400" i="0" dirty="0" err="1" smtClean="0"/>
                        <a:t>pleurapneumoniae</a:t>
                      </a:r>
                      <a:endParaRPr lang="tr-TR" sz="1400" i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40028">
                <a:tc>
                  <a:txBody>
                    <a:bodyPr/>
                    <a:lstStyle/>
                    <a:p>
                      <a:endParaRPr lang="tr-T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600" i="1" dirty="0" smtClean="0"/>
                        <a:t>M. </a:t>
                      </a:r>
                      <a:r>
                        <a:rPr lang="tr-TR" sz="1600" i="1" dirty="0" err="1" smtClean="0"/>
                        <a:t>bovis</a:t>
                      </a:r>
                      <a:endParaRPr lang="tr-TR" sz="160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400" i="0" dirty="0" err="1" smtClean="0"/>
                        <a:t>Mastitis</a:t>
                      </a:r>
                      <a:r>
                        <a:rPr lang="tr-TR" sz="1400" i="0" dirty="0" smtClean="0"/>
                        <a:t>, </a:t>
                      </a:r>
                      <a:r>
                        <a:rPr lang="tr-TR" sz="1400" i="0" dirty="0" err="1" smtClean="0"/>
                        <a:t>pneumonia</a:t>
                      </a:r>
                      <a:r>
                        <a:rPr lang="tr-TR" sz="1400" i="0" dirty="0" smtClean="0"/>
                        <a:t>, </a:t>
                      </a:r>
                      <a:r>
                        <a:rPr lang="tr-TR" sz="1400" i="0" dirty="0" err="1" smtClean="0"/>
                        <a:t>arthritis</a:t>
                      </a:r>
                      <a:endParaRPr lang="tr-TR" sz="1400" i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40028">
                <a:tc>
                  <a:txBody>
                    <a:bodyPr/>
                    <a:lstStyle/>
                    <a:p>
                      <a:endParaRPr lang="tr-T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600" i="1" dirty="0" smtClean="0"/>
                        <a:t>M. </a:t>
                      </a:r>
                      <a:r>
                        <a:rPr lang="tr-TR" sz="1600" i="1" dirty="0" err="1" smtClean="0"/>
                        <a:t>bovigenitalum</a:t>
                      </a:r>
                      <a:endParaRPr lang="tr-TR" sz="160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sz="1400" i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4002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600" dirty="0" err="1" smtClean="0"/>
                        <a:t>Sheep</a:t>
                      </a:r>
                      <a:endParaRPr lang="tr-T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600" i="1" dirty="0" smtClean="0"/>
                        <a:t>M. </a:t>
                      </a:r>
                      <a:r>
                        <a:rPr lang="tr-TR" sz="1600" i="1" dirty="0" err="1" smtClean="0"/>
                        <a:t>ovipneumoniae</a:t>
                      </a:r>
                      <a:endParaRPr lang="tr-TR" sz="160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sz="1400" i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40028">
                <a:tc>
                  <a:txBody>
                    <a:bodyPr/>
                    <a:lstStyle/>
                    <a:p>
                      <a:endParaRPr lang="tr-T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600" i="1" dirty="0" smtClean="0"/>
                        <a:t>M. </a:t>
                      </a:r>
                      <a:r>
                        <a:rPr lang="tr-TR" sz="1600" i="1" dirty="0" err="1" smtClean="0"/>
                        <a:t>ovis</a:t>
                      </a:r>
                      <a:endParaRPr lang="tr-TR" sz="160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sz="1400" i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340028">
                <a:tc>
                  <a:txBody>
                    <a:bodyPr/>
                    <a:lstStyle/>
                    <a:p>
                      <a:endParaRPr lang="tr-T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600" i="1" dirty="0" smtClean="0"/>
                        <a:t>M. </a:t>
                      </a:r>
                      <a:r>
                        <a:rPr lang="tr-TR" sz="1600" i="1" dirty="0" err="1" smtClean="0"/>
                        <a:t>agalactiae</a:t>
                      </a:r>
                      <a:endParaRPr lang="tr-TR" sz="160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400" i="0" dirty="0" err="1" smtClean="0"/>
                        <a:t>Contagious</a:t>
                      </a:r>
                      <a:r>
                        <a:rPr lang="tr-TR" sz="1400" i="0" dirty="0" smtClean="0"/>
                        <a:t> </a:t>
                      </a:r>
                      <a:r>
                        <a:rPr lang="tr-TR" sz="1400" i="0" dirty="0" err="1" smtClean="0"/>
                        <a:t>agalaxia</a:t>
                      </a:r>
                      <a:endParaRPr lang="tr-TR" sz="1400" i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340028">
                <a:tc>
                  <a:txBody>
                    <a:bodyPr/>
                    <a:lstStyle/>
                    <a:p>
                      <a:r>
                        <a:rPr lang="tr-TR" sz="1600" dirty="0" err="1" smtClean="0"/>
                        <a:t>Goat</a:t>
                      </a:r>
                      <a:endParaRPr lang="tr-T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600" i="1" dirty="0" smtClean="0"/>
                        <a:t>M. </a:t>
                      </a:r>
                      <a:r>
                        <a:rPr lang="tr-TR" sz="1600" i="1" dirty="0" err="1" smtClean="0"/>
                        <a:t>capricolum</a:t>
                      </a:r>
                      <a:r>
                        <a:rPr lang="tr-TR" sz="1600" i="1" dirty="0" smtClean="0"/>
                        <a:t> </a:t>
                      </a:r>
                      <a:r>
                        <a:rPr lang="tr-TR" sz="1600" dirty="0" err="1" smtClean="0"/>
                        <a:t>subsp</a:t>
                      </a:r>
                      <a:r>
                        <a:rPr lang="tr-TR" sz="1600" dirty="0" smtClean="0"/>
                        <a:t>. </a:t>
                      </a:r>
                      <a:r>
                        <a:rPr lang="tr-TR" sz="1600" i="1" dirty="0" err="1" smtClean="0"/>
                        <a:t>capripneumoniae</a:t>
                      </a:r>
                      <a:endParaRPr lang="tr-TR" sz="160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400" i="0" dirty="0" err="1" smtClean="0"/>
                        <a:t>Contagious</a:t>
                      </a:r>
                      <a:r>
                        <a:rPr lang="tr-TR" sz="1400" i="0" dirty="0" smtClean="0"/>
                        <a:t> </a:t>
                      </a:r>
                      <a:r>
                        <a:rPr lang="tr-TR" sz="1400" i="0" dirty="0" err="1" smtClean="0"/>
                        <a:t>caprine</a:t>
                      </a:r>
                      <a:r>
                        <a:rPr lang="tr-TR" sz="1400" i="0" dirty="0" smtClean="0"/>
                        <a:t> </a:t>
                      </a:r>
                      <a:r>
                        <a:rPr lang="tr-TR" sz="1400" i="0" dirty="0" err="1" smtClean="0"/>
                        <a:t>pleuropneumoniae</a:t>
                      </a:r>
                      <a:endParaRPr lang="tr-TR" sz="1400" i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340028">
                <a:tc>
                  <a:txBody>
                    <a:bodyPr/>
                    <a:lstStyle/>
                    <a:p>
                      <a:endParaRPr lang="tr-TR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600" i="1" dirty="0" smtClean="0"/>
                        <a:t>M. </a:t>
                      </a:r>
                      <a:r>
                        <a:rPr lang="tr-TR" sz="1600" i="1" dirty="0" err="1" smtClean="0"/>
                        <a:t>mycoides</a:t>
                      </a:r>
                      <a:r>
                        <a:rPr lang="tr-TR" sz="1600" i="1" dirty="0" smtClean="0"/>
                        <a:t> </a:t>
                      </a:r>
                      <a:r>
                        <a:rPr lang="tr-TR" sz="1600" dirty="0" err="1" smtClean="0"/>
                        <a:t>subsp</a:t>
                      </a:r>
                      <a:r>
                        <a:rPr lang="tr-TR" sz="1600" dirty="0" smtClean="0"/>
                        <a:t>. </a:t>
                      </a:r>
                      <a:r>
                        <a:rPr lang="tr-TR" sz="1600" i="1" dirty="0" err="1" smtClean="0"/>
                        <a:t>capri</a:t>
                      </a:r>
                      <a:endParaRPr lang="tr-TR" sz="160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400" i="0" dirty="0" err="1" smtClean="0"/>
                        <a:t>Septicemia</a:t>
                      </a:r>
                      <a:r>
                        <a:rPr lang="tr-TR" sz="1400" i="0" dirty="0" smtClean="0"/>
                        <a:t>, </a:t>
                      </a:r>
                      <a:r>
                        <a:rPr lang="tr-TR" sz="1400" i="0" dirty="0" err="1" smtClean="0"/>
                        <a:t>pleuropneumonia</a:t>
                      </a:r>
                      <a:r>
                        <a:rPr lang="tr-TR" sz="1400" i="0" dirty="0" smtClean="0"/>
                        <a:t>, </a:t>
                      </a:r>
                      <a:r>
                        <a:rPr lang="tr-TR" sz="1400" i="0" dirty="0" err="1" smtClean="0"/>
                        <a:t>arthritis</a:t>
                      </a:r>
                      <a:endParaRPr lang="tr-TR" sz="1400" i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340028">
                <a:tc>
                  <a:txBody>
                    <a:bodyPr/>
                    <a:lstStyle/>
                    <a:p>
                      <a:r>
                        <a:rPr lang="tr-TR" sz="1600" dirty="0" err="1" smtClean="0"/>
                        <a:t>Sheep</a:t>
                      </a:r>
                      <a:r>
                        <a:rPr lang="tr-TR" sz="1600" baseline="0" dirty="0" smtClean="0"/>
                        <a:t> </a:t>
                      </a:r>
                      <a:r>
                        <a:rPr lang="tr-TR" sz="1600" baseline="0" dirty="0" err="1" smtClean="0"/>
                        <a:t>and</a:t>
                      </a:r>
                      <a:r>
                        <a:rPr lang="tr-TR" sz="1600" baseline="0" dirty="0" smtClean="0"/>
                        <a:t> </a:t>
                      </a:r>
                      <a:r>
                        <a:rPr lang="tr-TR" sz="1600" baseline="0" dirty="0" err="1" smtClean="0"/>
                        <a:t>Goat</a:t>
                      </a:r>
                      <a:endParaRPr lang="tr-T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600" i="1" dirty="0" smtClean="0"/>
                        <a:t>M. </a:t>
                      </a:r>
                      <a:r>
                        <a:rPr lang="tr-TR" sz="1600" i="1" dirty="0" err="1" smtClean="0"/>
                        <a:t>agalactiae</a:t>
                      </a:r>
                      <a:endParaRPr lang="tr-TR" sz="160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400" i="0" dirty="0" err="1" smtClean="0"/>
                        <a:t>Contagious</a:t>
                      </a:r>
                      <a:r>
                        <a:rPr lang="tr-TR" sz="1400" i="0" dirty="0" smtClean="0"/>
                        <a:t> </a:t>
                      </a:r>
                      <a:r>
                        <a:rPr lang="tr-TR" sz="1400" i="0" dirty="0" err="1" smtClean="0"/>
                        <a:t>agalaxia</a:t>
                      </a:r>
                      <a:endParaRPr lang="tr-TR" sz="1400" i="0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340028">
                <a:tc>
                  <a:txBody>
                    <a:bodyPr/>
                    <a:lstStyle/>
                    <a:p>
                      <a:endParaRPr lang="tr-TR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600" i="1" dirty="0" smtClean="0"/>
                        <a:t>M</a:t>
                      </a:r>
                      <a:r>
                        <a:rPr lang="tr-TR" sz="1600" i="1" smtClean="0"/>
                        <a:t>. </a:t>
                      </a:r>
                      <a:r>
                        <a:rPr lang="tr-TR" sz="1600" i="1" dirty="0" err="1" smtClean="0"/>
                        <a:t>c</a:t>
                      </a:r>
                      <a:r>
                        <a:rPr lang="tr-TR" sz="1600" i="1" smtClean="0"/>
                        <a:t>apricolum </a:t>
                      </a:r>
                      <a:r>
                        <a:rPr lang="tr-TR" sz="1600" i="0" dirty="0" err="1" smtClean="0"/>
                        <a:t>subsp</a:t>
                      </a:r>
                      <a:r>
                        <a:rPr lang="tr-TR" sz="1600" i="0" dirty="0" smtClean="0"/>
                        <a:t>.</a:t>
                      </a:r>
                      <a:r>
                        <a:rPr lang="tr-TR" sz="1600" i="1" dirty="0" smtClean="0"/>
                        <a:t> </a:t>
                      </a:r>
                      <a:r>
                        <a:rPr lang="tr-TR" sz="1600" i="1" dirty="0" err="1" smtClean="0"/>
                        <a:t>capricolum</a:t>
                      </a:r>
                      <a:endParaRPr lang="tr-TR" sz="160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400" i="0" dirty="0" err="1" smtClean="0"/>
                        <a:t>Septicemia</a:t>
                      </a:r>
                      <a:r>
                        <a:rPr lang="tr-TR" sz="1400" i="0" dirty="0" smtClean="0"/>
                        <a:t>, </a:t>
                      </a:r>
                      <a:r>
                        <a:rPr lang="tr-TR" sz="1400" i="0" dirty="0" err="1" smtClean="0"/>
                        <a:t>mastitis</a:t>
                      </a:r>
                      <a:r>
                        <a:rPr lang="tr-TR" sz="1400" i="0" dirty="0" smtClean="0"/>
                        <a:t>, </a:t>
                      </a:r>
                      <a:r>
                        <a:rPr lang="tr-TR" sz="1400" i="0" dirty="0" err="1" smtClean="0"/>
                        <a:t>pneumonia</a:t>
                      </a:r>
                      <a:r>
                        <a:rPr lang="tr-TR" sz="1400" i="0" dirty="0" smtClean="0"/>
                        <a:t>, </a:t>
                      </a:r>
                      <a:r>
                        <a:rPr lang="tr-TR" sz="1400" i="0" dirty="0" err="1" smtClean="0"/>
                        <a:t>arthritis</a:t>
                      </a:r>
                      <a:endParaRPr lang="tr-TR" sz="1400" i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  <a:tr h="340028">
                <a:tc>
                  <a:txBody>
                    <a:bodyPr/>
                    <a:lstStyle/>
                    <a:p>
                      <a:endParaRPr lang="tr-TR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600" i="1" dirty="0" smtClean="0"/>
                        <a:t>M. </a:t>
                      </a:r>
                      <a:r>
                        <a:rPr lang="tr-TR" sz="1600" i="1" dirty="0" err="1" smtClean="0"/>
                        <a:t>mycoides</a:t>
                      </a:r>
                      <a:r>
                        <a:rPr lang="tr-TR" sz="1600" i="1" dirty="0" smtClean="0"/>
                        <a:t> </a:t>
                      </a:r>
                      <a:r>
                        <a:rPr lang="tr-TR" sz="1600" i="0" dirty="0" err="1" smtClean="0"/>
                        <a:t>subsp</a:t>
                      </a:r>
                      <a:r>
                        <a:rPr lang="tr-TR" sz="1600" i="0" dirty="0" smtClean="0"/>
                        <a:t>.</a:t>
                      </a:r>
                      <a:r>
                        <a:rPr lang="tr-TR" sz="1600" i="1" dirty="0" smtClean="0"/>
                        <a:t> </a:t>
                      </a:r>
                      <a:r>
                        <a:rPr lang="tr-TR" sz="1600" i="1" dirty="0" err="1" smtClean="0"/>
                        <a:t>capri</a:t>
                      </a:r>
                      <a:endParaRPr lang="tr-TR" sz="160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400" i="0" dirty="0" err="1" smtClean="0"/>
                        <a:t>Septicemia</a:t>
                      </a:r>
                      <a:r>
                        <a:rPr lang="tr-TR" sz="1400" i="0" dirty="0" smtClean="0"/>
                        <a:t>, </a:t>
                      </a:r>
                      <a:r>
                        <a:rPr lang="tr-TR" sz="1400" i="0" dirty="0" err="1" smtClean="0"/>
                        <a:t>pleuropneumonia</a:t>
                      </a:r>
                      <a:r>
                        <a:rPr lang="tr-TR" sz="1400" i="0" dirty="0" smtClean="0"/>
                        <a:t>, </a:t>
                      </a:r>
                      <a:r>
                        <a:rPr lang="tr-TR" sz="1400" i="0" dirty="0" err="1" smtClean="0"/>
                        <a:t>arthritis</a:t>
                      </a:r>
                      <a:endParaRPr lang="tr-TR" sz="1400" i="0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11"/>
                  </a:ext>
                </a:extLst>
              </a:tr>
              <a:tr h="340028">
                <a:tc>
                  <a:txBody>
                    <a:bodyPr/>
                    <a:lstStyle/>
                    <a:p>
                      <a:endParaRPr lang="tr-T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600" i="1" dirty="0" smtClean="0"/>
                        <a:t>M. </a:t>
                      </a:r>
                      <a:r>
                        <a:rPr lang="tr-TR" sz="1600" i="1" dirty="0" err="1" smtClean="0"/>
                        <a:t>conjunctivae</a:t>
                      </a:r>
                      <a:endParaRPr lang="tr-TR" sz="160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sz="1400" i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12"/>
                  </a:ext>
                </a:extLst>
              </a:tr>
              <a:tr h="340028">
                <a:tc>
                  <a:txBody>
                    <a:bodyPr/>
                    <a:lstStyle/>
                    <a:p>
                      <a:r>
                        <a:rPr lang="tr-TR" sz="1600" dirty="0" err="1" smtClean="0"/>
                        <a:t>Cat</a:t>
                      </a:r>
                      <a:endParaRPr lang="tr-T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600" i="1" dirty="0" smtClean="0"/>
                        <a:t>M. </a:t>
                      </a:r>
                      <a:r>
                        <a:rPr lang="tr-TR" sz="1600" i="1" dirty="0" err="1" smtClean="0"/>
                        <a:t>haemofelis</a:t>
                      </a:r>
                      <a:endParaRPr lang="tr-TR" sz="160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400" i="0" dirty="0" err="1" smtClean="0"/>
                        <a:t>Feline</a:t>
                      </a:r>
                      <a:r>
                        <a:rPr lang="tr-TR" sz="1400" i="0" dirty="0" smtClean="0"/>
                        <a:t> </a:t>
                      </a:r>
                      <a:r>
                        <a:rPr lang="tr-TR" sz="1400" i="0" dirty="0" err="1" smtClean="0"/>
                        <a:t>infectious</a:t>
                      </a:r>
                      <a:r>
                        <a:rPr lang="tr-TR" sz="1400" i="0" dirty="0" smtClean="0"/>
                        <a:t> </a:t>
                      </a:r>
                      <a:r>
                        <a:rPr lang="tr-TR" sz="1400" i="0" dirty="0" err="1" smtClean="0"/>
                        <a:t>anemia</a:t>
                      </a:r>
                      <a:endParaRPr lang="tr-TR" sz="1400" i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13"/>
                  </a:ext>
                </a:extLst>
              </a:tr>
              <a:tr h="340028">
                <a:tc>
                  <a:txBody>
                    <a:bodyPr/>
                    <a:lstStyle/>
                    <a:p>
                      <a:endParaRPr lang="tr-T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600" i="1" dirty="0" smtClean="0"/>
                        <a:t>M. </a:t>
                      </a:r>
                      <a:r>
                        <a:rPr lang="tr-TR" sz="1600" i="1" dirty="0" err="1" smtClean="0"/>
                        <a:t>felis</a:t>
                      </a:r>
                      <a:endParaRPr lang="tr-TR" sz="160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sz="1400" i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14"/>
                  </a:ext>
                </a:extLst>
              </a:tr>
              <a:tr h="340028">
                <a:tc>
                  <a:txBody>
                    <a:bodyPr/>
                    <a:lstStyle/>
                    <a:p>
                      <a:r>
                        <a:rPr lang="tr-TR" sz="1600" dirty="0" err="1" smtClean="0"/>
                        <a:t>Poultry</a:t>
                      </a:r>
                      <a:endParaRPr lang="tr-T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600" i="1" dirty="0" smtClean="0"/>
                        <a:t>M. </a:t>
                      </a:r>
                      <a:r>
                        <a:rPr lang="tr-TR" sz="1600" i="1" dirty="0" err="1" smtClean="0"/>
                        <a:t>gallisepticum</a:t>
                      </a:r>
                      <a:endParaRPr lang="tr-TR" sz="160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400" i="0" dirty="0" smtClean="0"/>
                        <a:t>CRD</a:t>
                      </a:r>
                      <a:endParaRPr lang="tr-TR" sz="1400" i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15"/>
                  </a:ext>
                </a:extLst>
              </a:tr>
              <a:tr h="340028">
                <a:tc>
                  <a:txBody>
                    <a:bodyPr/>
                    <a:lstStyle/>
                    <a:p>
                      <a:endParaRPr lang="tr-T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600" i="1" dirty="0" smtClean="0"/>
                        <a:t>M. </a:t>
                      </a:r>
                      <a:r>
                        <a:rPr lang="tr-TR" sz="1600" i="1" dirty="0" err="1" smtClean="0"/>
                        <a:t>synoviae</a:t>
                      </a:r>
                      <a:endParaRPr lang="tr-TR" sz="160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400" i="0" dirty="0" err="1" smtClean="0"/>
                        <a:t>Infectious</a:t>
                      </a:r>
                      <a:r>
                        <a:rPr lang="tr-TR" sz="1400" i="0" dirty="0" smtClean="0"/>
                        <a:t> </a:t>
                      </a:r>
                      <a:r>
                        <a:rPr lang="tr-TR" sz="1400" i="0" dirty="0" err="1" smtClean="0"/>
                        <a:t>sinusitis</a:t>
                      </a:r>
                      <a:endParaRPr lang="tr-TR" sz="1400" i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16"/>
                  </a:ext>
                </a:extLst>
              </a:tr>
              <a:tr h="340028">
                <a:tc>
                  <a:txBody>
                    <a:bodyPr/>
                    <a:lstStyle/>
                    <a:p>
                      <a:endParaRPr lang="tr-T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600" i="1" dirty="0" smtClean="0"/>
                        <a:t>M. </a:t>
                      </a:r>
                      <a:r>
                        <a:rPr lang="tr-TR" sz="1600" i="1" dirty="0" err="1" smtClean="0"/>
                        <a:t>meleagridis</a:t>
                      </a:r>
                      <a:r>
                        <a:rPr lang="tr-TR" sz="1600" i="1" dirty="0" smtClean="0"/>
                        <a:t>, M. </a:t>
                      </a:r>
                      <a:r>
                        <a:rPr lang="tr-TR" sz="1600" i="1" dirty="0" err="1" smtClean="0"/>
                        <a:t>iowae</a:t>
                      </a:r>
                      <a:r>
                        <a:rPr lang="tr-TR" sz="1600" i="1" dirty="0" smtClean="0"/>
                        <a:t>, M. </a:t>
                      </a:r>
                      <a:r>
                        <a:rPr lang="tr-TR" sz="1600" i="1" dirty="0" err="1" smtClean="0"/>
                        <a:t>anatis</a:t>
                      </a:r>
                      <a:endParaRPr lang="tr-TR" sz="160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400" i="0" dirty="0" err="1" smtClean="0"/>
                        <a:t>Airsakkülit</a:t>
                      </a:r>
                      <a:endParaRPr lang="tr-TR" sz="1400" i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1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33863533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dirty="0" err="1">
                <a:solidFill>
                  <a:srgbClr val="FF0000"/>
                </a:solidFill>
              </a:rPr>
              <a:t>Infectious</a:t>
            </a:r>
            <a:r>
              <a:rPr lang="tr-TR" sz="3600" dirty="0">
                <a:solidFill>
                  <a:srgbClr val="FF0000"/>
                </a:solidFill>
              </a:rPr>
              <a:t> </a:t>
            </a:r>
            <a:r>
              <a:rPr lang="tr-TR" sz="3600" dirty="0" err="1">
                <a:solidFill>
                  <a:srgbClr val="FF0000"/>
                </a:solidFill>
              </a:rPr>
              <a:t>Pleuropneumonia</a:t>
            </a:r>
            <a:r>
              <a:rPr lang="tr-TR" sz="3600" dirty="0">
                <a:solidFill>
                  <a:srgbClr val="FF0000"/>
                </a:solidFill>
              </a:rPr>
              <a:t> in </a:t>
            </a:r>
            <a:r>
              <a:rPr lang="tr-TR" sz="3600" dirty="0" err="1" smtClean="0">
                <a:solidFill>
                  <a:srgbClr val="FF0000"/>
                </a:solidFill>
              </a:rPr>
              <a:t>Cattle</a:t>
            </a:r>
            <a:endParaRPr lang="tr-TR" sz="2700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>
              <a:lnSpc>
                <a:spcPct val="150000"/>
              </a:lnSpc>
            </a:pPr>
            <a:r>
              <a:rPr lang="en-US" dirty="0"/>
              <a:t>It is a contagious disease characterized by subacute or chronic, </a:t>
            </a:r>
            <a:r>
              <a:rPr lang="en-US" dirty="0" err="1"/>
              <a:t>sero</a:t>
            </a:r>
            <a:r>
              <a:rPr lang="en-US" dirty="0"/>
              <a:t>-fibrinous and </a:t>
            </a:r>
            <a:r>
              <a:rPr lang="en-US" dirty="0" err="1"/>
              <a:t>lober</a:t>
            </a:r>
            <a:r>
              <a:rPr lang="en-US" dirty="0"/>
              <a:t> pneumonia</a:t>
            </a:r>
          </a:p>
          <a:p>
            <a:pPr>
              <a:lnSpc>
                <a:spcPct val="150000"/>
              </a:lnSpc>
            </a:pPr>
            <a:r>
              <a:rPr lang="en-US" dirty="0"/>
              <a:t>It is a disease on the OIE list</a:t>
            </a:r>
          </a:p>
          <a:p>
            <a:pPr>
              <a:lnSpc>
                <a:spcPct val="150000"/>
              </a:lnSpc>
            </a:pPr>
            <a:r>
              <a:rPr lang="en-US" dirty="0"/>
              <a:t>The notice is compulsory, Compensation (2/4)</a:t>
            </a:r>
          </a:p>
          <a:p>
            <a:pPr>
              <a:lnSpc>
                <a:spcPct val="150000"/>
              </a:lnSpc>
            </a:pPr>
            <a:r>
              <a:rPr lang="en-US" dirty="0"/>
              <a:t>Mycoplasma </a:t>
            </a:r>
            <a:r>
              <a:rPr lang="en-US" dirty="0" err="1"/>
              <a:t>mycoides</a:t>
            </a:r>
            <a:r>
              <a:rPr lang="en-US" dirty="0"/>
              <a:t> subsp. </a:t>
            </a:r>
            <a:r>
              <a:rPr lang="en-US" dirty="0" err="1"/>
              <a:t>mycoides</a:t>
            </a:r>
            <a:r>
              <a:rPr lang="en-US" dirty="0"/>
              <a:t> (small colony)</a:t>
            </a:r>
          </a:p>
          <a:p>
            <a:pPr>
              <a:lnSpc>
                <a:spcPct val="150000"/>
              </a:lnSpc>
            </a:pPr>
            <a:r>
              <a:rPr lang="en-US" dirty="0"/>
              <a:t>Cattle, buffalo, wild ruminant, antelope, bison, reindeer are visible</a:t>
            </a:r>
          </a:p>
          <a:p>
            <a:pPr>
              <a:lnSpc>
                <a:spcPct val="150000"/>
              </a:lnSpc>
            </a:pPr>
            <a:r>
              <a:rPr lang="en-US" dirty="0"/>
              <a:t>The agent is found in AC and its mucoid secretions, and cough spreads</a:t>
            </a:r>
          </a:p>
          <a:p>
            <a:pPr>
              <a:lnSpc>
                <a:spcPct val="150000"/>
              </a:lnSpc>
            </a:pPr>
            <a:r>
              <a:rPr lang="en-US" dirty="0"/>
              <a:t>Animal disease is only respiratory</a:t>
            </a:r>
          </a:p>
          <a:p>
            <a:pPr>
              <a:lnSpc>
                <a:spcPct val="150000"/>
              </a:lnSpc>
            </a:pPr>
            <a:r>
              <a:rPr lang="en-US" dirty="0"/>
              <a:t>Crowds, cold and humid stables, stress is important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493442597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752528"/>
          </a:xfrm>
        </p:spPr>
        <p:txBody>
          <a:bodyPr>
            <a:normAutofit fontScale="55000" lnSpcReduction="20000"/>
          </a:bodyPr>
          <a:lstStyle/>
          <a:p>
            <a:pPr>
              <a:lnSpc>
                <a:spcPct val="160000"/>
              </a:lnSpc>
            </a:pPr>
            <a:r>
              <a:rPr lang="en-US" dirty="0"/>
              <a:t>Droplet droplets reach the lungs</a:t>
            </a:r>
          </a:p>
          <a:p>
            <a:pPr>
              <a:lnSpc>
                <a:spcPct val="160000"/>
              </a:lnSpc>
            </a:pPr>
            <a:r>
              <a:rPr lang="en-US" dirty="0"/>
              <a:t>It locates in the walls of small bronchi</a:t>
            </a:r>
          </a:p>
          <a:p>
            <a:pPr>
              <a:lnSpc>
                <a:spcPct val="160000"/>
              </a:lnSpc>
            </a:pPr>
            <a:r>
              <a:rPr lang="en-US" dirty="0"/>
              <a:t>Here, interstitial tissue between the lobes and loose spreads</a:t>
            </a:r>
          </a:p>
          <a:p>
            <a:pPr>
              <a:lnSpc>
                <a:spcPct val="160000"/>
              </a:lnSpc>
            </a:pPr>
            <a:r>
              <a:rPr lang="en-US" dirty="0"/>
              <a:t>As the infection progresses, the pink-red subspecies in the front surrounded by the interstitial tissue begin to form </a:t>
            </a:r>
            <a:r>
              <a:rPr lang="en-US" dirty="0" err="1"/>
              <a:t>lober</a:t>
            </a:r>
            <a:r>
              <a:rPr lang="en-US" dirty="0"/>
              <a:t> </a:t>
            </a:r>
            <a:r>
              <a:rPr lang="en-US" dirty="0" err="1"/>
              <a:t>hepatization</a:t>
            </a:r>
            <a:r>
              <a:rPr lang="en-US" dirty="0"/>
              <a:t> areas in gray</a:t>
            </a:r>
          </a:p>
          <a:p>
            <a:pPr>
              <a:lnSpc>
                <a:spcPct val="160000"/>
              </a:lnSpc>
            </a:pPr>
            <a:r>
              <a:rPr lang="en-US" dirty="0"/>
              <a:t>The pulmonary side arteries and veins consist of necrotic foci that result in thrombosis</a:t>
            </a:r>
          </a:p>
          <a:p>
            <a:pPr>
              <a:lnSpc>
                <a:spcPct val="160000"/>
              </a:lnSpc>
            </a:pPr>
            <a:r>
              <a:rPr lang="en-US" dirty="0"/>
              <a:t>They are surrounded by fibrous tissue and the factor can survive for many years here</a:t>
            </a:r>
          </a:p>
          <a:p>
            <a:pPr>
              <a:lnSpc>
                <a:spcPct val="160000"/>
              </a:lnSpc>
            </a:pPr>
            <a:r>
              <a:rPr lang="en-US" dirty="0"/>
              <a:t>These coughs, tiredness, hunger, and stress result in these foci becoming sick again</a:t>
            </a:r>
            <a:endParaRPr lang="tr-TR" dirty="0"/>
          </a:p>
        </p:txBody>
      </p:sp>
      <p:sp>
        <p:nvSpPr>
          <p:cNvPr id="4" name="Başlı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tr-TR" dirty="0" err="1" smtClean="0">
                <a:solidFill>
                  <a:srgbClr val="FF0000"/>
                </a:solidFill>
              </a:rPr>
              <a:t>Pathogenesis</a:t>
            </a:r>
            <a:endParaRPr lang="tr-TR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6889615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>
                <a:solidFill>
                  <a:srgbClr val="FF0000"/>
                </a:solidFill>
              </a:rPr>
              <a:t>Clinical</a:t>
            </a:r>
            <a:r>
              <a:rPr lang="tr-TR" dirty="0">
                <a:solidFill>
                  <a:srgbClr val="FF0000"/>
                </a:solidFill>
              </a:rPr>
              <a:t> </a:t>
            </a:r>
            <a:r>
              <a:rPr lang="tr-TR" dirty="0" err="1">
                <a:solidFill>
                  <a:srgbClr val="FF0000"/>
                </a:solidFill>
              </a:rPr>
              <a:t>Findings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lnSpc>
                <a:spcPct val="150000"/>
              </a:lnSpc>
            </a:pPr>
            <a:r>
              <a:rPr lang="en-US" dirty="0"/>
              <a:t>The disease is usually chronic</a:t>
            </a:r>
          </a:p>
          <a:p>
            <a:pPr>
              <a:lnSpc>
                <a:spcPct val="150000"/>
              </a:lnSpc>
            </a:pPr>
            <a:r>
              <a:rPr lang="en-US" dirty="0"/>
              <a:t>High fever, loss of appetite, cough, constipation</a:t>
            </a:r>
          </a:p>
          <a:p>
            <a:pPr>
              <a:lnSpc>
                <a:spcPct val="150000"/>
              </a:lnSpc>
            </a:pPr>
            <a:r>
              <a:rPr lang="en-US" dirty="0"/>
              <a:t>Cough gets painful over time</a:t>
            </a:r>
          </a:p>
          <a:p>
            <a:pPr>
              <a:lnSpc>
                <a:spcPct val="150000"/>
              </a:lnSpc>
            </a:pPr>
            <a:r>
              <a:rPr lang="en-US" dirty="0"/>
              <a:t>There is a mucopurulent flow</a:t>
            </a:r>
          </a:p>
          <a:p>
            <a:pPr>
              <a:lnSpc>
                <a:spcPct val="150000"/>
              </a:lnSpc>
            </a:pPr>
            <a:r>
              <a:rPr lang="en-US" dirty="0"/>
              <a:t>Mat sounds in the percussion, rubbing sounds in the auscultation and fluid sounds</a:t>
            </a:r>
          </a:p>
          <a:p>
            <a:pPr>
              <a:lnSpc>
                <a:spcPct val="150000"/>
              </a:lnSpc>
            </a:pPr>
            <a:r>
              <a:rPr lang="en-US" dirty="0"/>
              <a:t>Age rallies (fluid </a:t>
            </a:r>
            <a:r>
              <a:rPr lang="en-US" dirty="0" err="1"/>
              <a:t>whell</a:t>
            </a:r>
            <a:r>
              <a:rPr lang="en-US" dirty="0"/>
              <a:t>) are heard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94620596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688632"/>
          </a:xfrm>
        </p:spPr>
        <p:txBody>
          <a:bodyPr>
            <a:normAutofit fontScale="77500" lnSpcReduction="20000"/>
          </a:bodyPr>
          <a:lstStyle/>
          <a:p>
            <a:pPr>
              <a:lnSpc>
                <a:spcPct val="150000"/>
              </a:lnSpc>
            </a:pPr>
            <a:r>
              <a:rPr lang="en-US" dirty="0"/>
              <a:t>Necropsy pleura thickened and </a:t>
            </a:r>
            <a:r>
              <a:rPr lang="en-US" dirty="0" err="1"/>
              <a:t>fibrinized</a:t>
            </a:r>
            <a:endParaRPr lang="en-US" dirty="0"/>
          </a:p>
          <a:p>
            <a:pPr>
              <a:lnSpc>
                <a:spcPct val="150000"/>
              </a:lnSpc>
            </a:pPr>
            <a:r>
              <a:rPr lang="en-US" dirty="0"/>
              <a:t>There are too many serous and fibrinous exudates in the chest cavity</a:t>
            </a:r>
          </a:p>
          <a:p>
            <a:pPr>
              <a:lnSpc>
                <a:spcPct val="150000"/>
              </a:lnSpc>
            </a:pPr>
            <a:r>
              <a:rPr lang="en-US" dirty="0"/>
              <a:t>Bronchial swelling and </a:t>
            </a:r>
            <a:r>
              <a:rPr lang="en-US" dirty="0" err="1"/>
              <a:t>haemorrhagic</a:t>
            </a:r>
            <a:endParaRPr lang="en-US" dirty="0"/>
          </a:p>
          <a:p>
            <a:pPr>
              <a:lnSpc>
                <a:spcPct val="150000"/>
              </a:lnSpc>
            </a:pPr>
            <a:r>
              <a:rPr lang="en-US" dirty="0"/>
              <a:t>There are red-gray or dark pneumonic foci within the lung</a:t>
            </a:r>
          </a:p>
          <a:p>
            <a:pPr>
              <a:lnSpc>
                <a:spcPct val="150000"/>
              </a:lnSpc>
            </a:pPr>
            <a:r>
              <a:rPr lang="en-US" dirty="0"/>
              <a:t>Mortality 30-50%</a:t>
            </a:r>
          </a:p>
          <a:p>
            <a:pPr>
              <a:lnSpc>
                <a:spcPct val="150000"/>
              </a:lnSpc>
            </a:pPr>
            <a:r>
              <a:rPr lang="en-US" dirty="0"/>
              <a:t>Planting instead of PPLO for diagnosis</a:t>
            </a:r>
          </a:p>
          <a:p>
            <a:pPr>
              <a:lnSpc>
                <a:spcPct val="150000"/>
              </a:lnSpc>
            </a:pPr>
            <a:r>
              <a:rPr lang="en-US" dirty="0" err="1"/>
              <a:t>Tylosin</a:t>
            </a:r>
            <a:r>
              <a:rPr lang="en-US" dirty="0"/>
              <a:t> </a:t>
            </a:r>
            <a:r>
              <a:rPr lang="en-US" dirty="0" err="1"/>
              <a:t>tartarate</a:t>
            </a:r>
            <a:r>
              <a:rPr lang="en-US" dirty="0"/>
              <a:t> in treatment</a:t>
            </a:r>
          </a:p>
          <a:p>
            <a:pPr>
              <a:lnSpc>
                <a:spcPct val="150000"/>
              </a:lnSpc>
            </a:pPr>
            <a:r>
              <a:rPr lang="en-US" dirty="0"/>
              <a:t>There are vaccination applications in protection</a:t>
            </a:r>
            <a:endParaRPr lang="tr-TR" dirty="0" smtClean="0"/>
          </a:p>
          <a:p>
            <a:pPr>
              <a:lnSpc>
                <a:spcPct val="150000"/>
              </a:lnSpc>
            </a:pPr>
            <a:endParaRPr lang="tr-TR" dirty="0" smtClean="0"/>
          </a:p>
          <a:p>
            <a:pPr>
              <a:lnSpc>
                <a:spcPct val="150000"/>
              </a:lnSpc>
            </a:pP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1793932541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err="1">
                <a:solidFill>
                  <a:srgbClr val="FF0000"/>
                </a:solidFill>
              </a:rPr>
              <a:t>Contagious</a:t>
            </a:r>
            <a:r>
              <a:rPr lang="tr-TR" dirty="0">
                <a:solidFill>
                  <a:srgbClr val="FF0000"/>
                </a:solidFill>
              </a:rPr>
              <a:t> </a:t>
            </a:r>
            <a:r>
              <a:rPr lang="tr-TR" b="1" dirty="0" err="1">
                <a:solidFill>
                  <a:srgbClr val="FF0000"/>
                </a:solidFill>
              </a:rPr>
              <a:t>caprine</a:t>
            </a:r>
            <a:r>
              <a:rPr lang="tr-TR" b="1" dirty="0">
                <a:solidFill>
                  <a:srgbClr val="FF0000"/>
                </a:solidFill>
              </a:rPr>
              <a:t> </a:t>
            </a:r>
            <a:r>
              <a:rPr lang="tr-TR" b="1" dirty="0" err="1">
                <a:solidFill>
                  <a:srgbClr val="FF0000"/>
                </a:solidFill>
              </a:rPr>
              <a:t>pleuropneumonia</a:t>
            </a:r>
            <a:r>
              <a:rPr lang="tr-TR" dirty="0">
                <a:solidFill>
                  <a:srgbClr val="FF0000"/>
                </a:solidFill>
              </a:rPr>
              <a:t> (CCPP)</a:t>
            </a:r>
            <a:endParaRPr lang="tr-TR" sz="2700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>
              <a:lnSpc>
                <a:spcPct val="170000"/>
              </a:lnSpc>
            </a:pPr>
            <a:r>
              <a:rPr lang="en-US" dirty="0"/>
              <a:t>It is a contagious disease characterized by lung and pleural inflammation in goats</a:t>
            </a:r>
          </a:p>
          <a:p>
            <a:pPr>
              <a:lnSpc>
                <a:spcPct val="170000"/>
              </a:lnSpc>
            </a:pPr>
            <a:r>
              <a:rPr lang="en-US" dirty="0"/>
              <a:t>It is on the OIE list</a:t>
            </a:r>
          </a:p>
          <a:p>
            <a:pPr>
              <a:lnSpc>
                <a:spcPct val="170000"/>
              </a:lnSpc>
            </a:pPr>
            <a:r>
              <a:rPr lang="en-US" dirty="0"/>
              <a:t>M. </a:t>
            </a:r>
            <a:r>
              <a:rPr lang="en-US" dirty="0" err="1"/>
              <a:t>mycoides</a:t>
            </a:r>
            <a:r>
              <a:rPr lang="en-US" dirty="0"/>
              <a:t> subsp. </a:t>
            </a:r>
            <a:r>
              <a:rPr lang="en-US" dirty="0" err="1"/>
              <a:t>capripneumoniae</a:t>
            </a:r>
            <a:r>
              <a:rPr lang="en-US" dirty="0"/>
              <a:t>, M. </a:t>
            </a:r>
            <a:r>
              <a:rPr lang="en-US" dirty="0" err="1"/>
              <a:t>mycoides</a:t>
            </a:r>
            <a:r>
              <a:rPr lang="en-US" dirty="0"/>
              <a:t> subsp. I </a:t>
            </a:r>
            <a:r>
              <a:rPr lang="en-US" dirty="0" err="1"/>
              <a:t>capricola</a:t>
            </a:r>
            <a:endParaRPr lang="en-US" dirty="0"/>
          </a:p>
          <a:p>
            <a:pPr>
              <a:lnSpc>
                <a:spcPct val="170000"/>
              </a:lnSpc>
            </a:pPr>
            <a:r>
              <a:rPr lang="en-US" dirty="0"/>
              <a:t>Beta hemolysis occurs in blood agar</a:t>
            </a:r>
          </a:p>
          <a:p>
            <a:pPr>
              <a:lnSpc>
                <a:spcPct val="170000"/>
              </a:lnSpc>
            </a:pPr>
            <a:r>
              <a:rPr lang="en-US" dirty="0"/>
              <a:t>Especially in hot and humid places</a:t>
            </a:r>
          </a:p>
          <a:p>
            <a:pPr>
              <a:lnSpc>
                <a:spcPct val="170000"/>
              </a:lnSpc>
            </a:pPr>
            <a:r>
              <a:rPr lang="en-US" dirty="0"/>
              <a:t>Transmission is through the respiratory tract</a:t>
            </a:r>
          </a:p>
          <a:p>
            <a:pPr>
              <a:lnSpc>
                <a:spcPct val="170000"/>
              </a:lnSpc>
            </a:pPr>
            <a:r>
              <a:rPr lang="en-US" dirty="0"/>
              <a:t>Acute or chronic</a:t>
            </a:r>
          </a:p>
          <a:p>
            <a:pPr>
              <a:lnSpc>
                <a:spcPct val="170000"/>
              </a:lnSpc>
            </a:pPr>
            <a:r>
              <a:rPr lang="en-US" dirty="0"/>
              <a:t>Clinical finding is similar to cattle</a:t>
            </a:r>
          </a:p>
          <a:p>
            <a:pPr>
              <a:lnSpc>
                <a:spcPct val="170000"/>
              </a:lnSpc>
            </a:pPr>
            <a:r>
              <a:rPr lang="en-US" dirty="0"/>
              <a:t>Indicates deaths after 3-6 days after starting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866238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>
                <a:solidFill>
                  <a:srgbClr val="FF0000"/>
                </a:solidFill>
              </a:rPr>
              <a:t>LeptospIra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99947105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>
                <a:solidFill>
                  <a:srgbClr val="FF0000"/>
                </a:solidFill>
              </a:rPr>
              <a:t>Contagious </a:t>
            </a:r>
            <a:r>
              <a:rPr lang="en-US" sz="3600" dirty="0" err="1" smtClean="0">
                <a:solidFill>
                  <a:srgbClr val="FF0000"/>
                </a:solidFill>
              </a:rPr>
              <a:t>Agal</a:t>
            </a:r>
            <a:r>
              <a:rPr lang="tr-TR" sz="3600" dirty="0" err="1" smtClean="0">
                <a:solidFill>
                  <a:srgbClr val="FF0000"/>
                </a:solidFill>
              </a:rPr>
              <a:t>actia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>
                <a:solidFill>
                  <a:srgbClr val="FF0000"/>
                </a:solidFill>
              </a:rPr>
              <a:t>in Sheep and Goats</a:t>
            </a:r>
            <a:endParaRPr lang="tr-TR" sz="3600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>
              <a:lnSpc>
                <a:spcPct val="160000"/>
              </a:lnSpc>
            </a:pPr>
            <a:r>
              <a:rPr lang="en-US" dirty="0"/>
              <a:t>Sheep and goats are characterized by cuts of pills, conjunctivitis and arthritis</a:t>
            </a:r>
          </a:p>
          <a:p>
            <a:pPr>
              <a:lnSpc>
                <a:spcPct val="160000"/>
              </a:lnSpc>
            </a:pPr>
            <a:r>
              <a:rPr lang="en-US" dirty="0"/>
              <a:t>It is on the OIE list</a:t>
            </a:r>
          </a:p>
          <a:p>
            <a:pPr>
              <a:lnSpc>
                <a:spcPct val="160000"/>
              </a:lnSpc>
            </a:pPr>
            <a:r>
              <a:rPr lang="en-US" dirty="0"/>
              <a:t>M. </a:t>
            </a:r>
            <a:r>
              <a:rPr lang="en-US" dirty="0" err="1"/>
              <a:t>agalactia</a:t>
            </a:r>
            <a:endParaRPr lang="en-US" dirty="0"/>
          </a:p>
          <a:p>
            <a:pPr>
              <a:lnSpc>
                <a:spcPct val="160000"/>
              </a:lnSpc>
            </a:pPr>
            <a:r>
              <a:rPr lang="en-US" dirty="0"/>
              <a:t>Effect comes out with milk and tears</a:t>
            </a:r>
          </a:p>
          <a:p>
            <a:pPr>
              <a:lnSpc>
                <a:spcPct val="160000"/>
              </a:lnSpc>
            </a:pPr>
            <a:r>
              <a:rPr lang="en-US" dirty="0"/>
              <a:t>Mastitis, conjunctivitis, arthritis</a:t>
            </a:r>
          </a:p>
          <a:p>
            <a:pPr>
              <a:lnSpc>
                <a:spcPct val="160000"/>
              </a:lnSpc>
            </a:pPr>
            <a:r>
              <a:rPr lang="en-US" dirty="0"/>
              <a:t>Prior to purulent milk like water, milk is blue, the breast tissue becomes blunted and atrophy happens</a:t>
            </a:r>
          </a:p>
          <a:p>
            <a:pPr>
              <a:lnSpc>
                <a:spcPct val="160000"/>
              </a:lnSpc>
            </a:pPr>
            <a:r>
              <a:rPr lang="en-US" dirty="0"/>
              <a:t>Conjunctivitis may result in blindness</a:t>
            </a:r>
          </a:p>
          <a:p>
            <a:pPr>
              <a:lnSpc>
                <a:spcPct val="160000"/>
              </a:lnSpc>
            </a:pPr>
            <a:r>
              <a:rPr lang="en-US" dirty="0"/>
              <a:t>Arthritis joints are swollen, edematous and hot. The agent spreads by fistula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734391797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>
                <a:solidFill>
                  <a:srgbClr val="FF0000"/>
                </a:solidFill>
              </a:rPr>
              <a:t>Mycoplasma</a:t>
            </a:r>
            <a:r>
              <a:rPr lang="tr-TR" dirty="0" smtClean="0">
                <a:solidFill>
                  <a:srgbClr val="FF0000"/>
                </a:solidFill>
              </a:rPr>
              <a:t> </a:t>
            </a:r>
            <a:r>
              <a:rPr lang="tr-TR" dirty="0" err="1" smtClean="0">
                <a:solidFill>
                  <a:srgbClr val="FF0000"/>
                </a:solidFill>
              </a:rPr>
              <a:t>haemofelis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lnSpc>
                <a:spcPct val="150000"/>
              </a:lnSpc>
            </a:pPr>
            <a:r>
              <a:rPr lang="tr-TR" dirty="0" err="1"/>
              <a:t>Hemotropic</a:t>
            </a:r>
            <a:r>
              <a:rPr lang="tr-TR" dirty="0"/>
              <a:t> </a:t>
            </a:r>
            <a:r>
              <a:rPr lang="tr-TR" dirty="0" err="1"/>
              <a:t>Mycoplasma</a:t>
            </a:r>
            <a:endParaRPr lang="tr-TR" dirty="0"/>
          </a:p>
          <a:p>
            <a:pPr>
              <a:lnSpc>
                <a:spcPct val="150000"/>
              </a:lnSpc>
            </a:pPr>
            <a:r>
              <a:rPr lang="tr-TR" dirty="0" err="1"/>
              <a:t>Subclinical</a:t>
            </a:r>
            <a:r>
              <a:rPr lang="tr-TR" dirty="0"/>
              <a:t> </a:t>
            </a:r>
            <a:r>
              <a:rPr lang="tr-TR" dirty="0" err="1"/>
              <a:t>infection</a:t>
            </a:r>
            <a:endParaRPr lang="tr-TR" dirty="0"/>
          </a:p>
          <a:p>
            <a:pPr>
              <a:lnSpc>
                <a:spcPct val="150000"/>
              </a:lnSpc>
            </a:pPr>
            <a:r>
              <a:rPr lang="tr-TR" dirty="0"/>
              <a:t>Direct </a:t>
            </a:r>
            <a:r>
              <a:rPr lang="tr-TR" dirty="0" err="1"/>
              <a:t>erythrocyte</a:t>
            </a:r>
            <a:r>
              <a:rPr lang="tr-TR" dirty="0"/>
              <a:t> </a:t>
            </a:r>
            <a:r>
              <a:rPr lang="tr-TR" dirty="0" err="1"/>
              <a:t>makes</a:t>
            </a:r>
            <a:r>
              <a:rPr lang="tr-TR" dirty="0"/>
              <a:t> </a:t>
            </a:r>
            <a:r>
              <a:rPr lang="tr-TR" dirty="0" err="1"/>
              <a:t>damage</a:t>
            </a:r>
            <a:endParaRPr lang="tr-TR" dirty="0"/>
          </a:p>
          <a:p>
            <a:pPr>
              <a:lnSpc>
                <a:spcPct val="150000"/>
              </a:lnSpc>
            </a:pPr>
            <a:r>
              <a:rPr lang="tr-TR" dirty="0" err="1"/>
              <a:t>Some</a:t>
            </a:r>
            <a:r>
              <a:rPr lang="tr-TR" dirty="0"/>
              <a:t> </a:t>
            </a:r>
            <a:r>
              <a:rPr lang="tr-TR" dirty="0" err="1"/>
              <a:t>strains</a:t>
            </a:r>
            <a:r>
              <a:rPr lang="tr-TR" dirty="0"/>
              <a:t> </a:t>
            </a:r>
            <a:r>
              <a:rPr lang="tr-TR" dirty="0" err="1"/>
              <a:t>target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vascular</a:t>
            </a:r>
            <a:r>
              <a:rPr lang="tr-TR" dirty="0"/>
              <a:t> </a:t>
            </a:r>
            <a:r>
              <a:rPr lang="tr-TR" dirty="0" err="1"/>
              <a:t>endothelium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cause</a:t>
            </a:r>
            <a:r>
              <a:rPr lang="tr-TR" dirty="0"/>
              <a:t> </a:t>
            </a:r>
            <a:r>
              <a:rPr lang="tr-TR" dirty="0" err="1"/>
              <a:t>vascular</a:t>
            </a:r>
            <a:r>
              <a:rPr lang="tr-TR" dirty="0"/>
              <a:t> </a:t>
            </a:r>
            <a:r>
              <a:rPr lang="tr-TR" dirty="0" err="1"/>
              <a:t>thrombosis</a:t>
            </a:r>
            <a:endParaRPr lang="tr-TR" dirty="0"/>
          </a:p>
          <a:p>
            <a:pPr>
              <a:lnSpc>
                <a:spcPct val="150000"/>
              </a:lnSpc>
            </a:pPr>
            <a:r>
              <a:rPr lang="tr-TR" dirty="0" err="1"/>
              <a:t>Giemsa</a:t>
            </a:r>
            <a:r>
              <a:rPr lang="tr-TR" dirty="0"/>
              <a:t> </a:t>
            </a:r>
            <a:r>
              <a:rPr lang="tr-TR" dirty="0" err="1"/>
              <a:t>staining</a:t>
            </a:r>
            <a:r>
              <a:rPr lang="tr-TR" dirty="0"/>
              <a:t> can be </a:t>
            </a:r>
            <a:r>
              <a:rPr lang="tr-TR" dirty="0" err="1"/>
              <a:t>shown</a:t>
            </a:r>
            <a:r>
              <a:rPr lang="tr-TR" dirty="0"/>
              <a:t> on </a:t>
            </a:r>
            <a:r>
              <a:rPr lang="tr-TR" dirty="0" err="1"/>
              <a:t>erythrocytes</a:t>
            </a:r>
            <a:endParaRPr lang="tr-TR" dirty="0"/>
          </a:p>
          <a:p>
            <a:pPr>
              <a:lnSpc>
                <a:spcPct val="150000"/>
              </a:lnSpc>
            </a:pPr>
            <a:r>
              <a:rPr lang="tr-TR" dirty="0" err="1"/>
              <a:t>Anemia</a:t>
            </a:r>
            <a:r>
              <a:rPr lang="tr-TR" dirty="0"/>
              <a:t>, </a:t>
            </a:r>
            <a:r>
              <a:rPr lang="tr-TR" dirty="0" err="1"/>
              <a:t>fever</a:t>
            </a:r>
            <a:endParaRPr lang="tr-TR" dirty="0"/>
          </a:p>
          <a:p>
            <a:pPr>
              <a:lnSpc>
                <a:spcPct val="150000"/>
              </a:lnSpc>
            </a:pPr>
            <a:r>
              <a:rPr lang="tr-TR" dirty="0"/>
              <a:t>21 </a:t>
            </a:r>
            <a:r>
              <a:rPr lang="tr-TR" dirty="0" err="1"/>
              <a:t>days</a:t>
            </a:r>
            <a:r>
              <a:rPr lang="tr-TR" dirty="0"/>
              <a:t> </a:t>
            </a:r>
            <a:r>
              <a:rPr lang="tr-TR" dirty="0" err="1"/>
              <a:t>doxyciline</a:t>
            </a:r>
            <a:r>
              <a:rPr lang="tr-TR" dirty="0"/>
              <a:t> </a:t>
            </a:r>
            <a:r>
              <a:rPr lang="tr-TR" dirty="0" err="1"/>
              <a:t>treatment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43822205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aşlık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>
                <a:solidFill>
                  <a:srgbClr val="FF0000"/>
                </a:solidFill>
              </a:rPr>
              <a:t>Ureaplasma</a:t>
            </a:r>
            <a:endParaRPr lang="tr-TR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52023016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aşlık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solidFill>
                  <a:srgbClr val="FF0000"/>
                </a:solidFill>
              </a:rPr>
              <a:t>General </a:t>
            </a:r>
            <a:r>
              <a:rPr lang="tr-TR" dirty="0" err="1" smtClean="0">
                <a:solidFill>
                  <a:srgbClr val="FF0000"/>
                </a:solidFill>
              </a:rPr>
              <a:t>Features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5" name="Dikey Metin Yer Tutucusu 4"/>
          <p:cNvSpPr>
            <a:spLocks noGrp="1"/>
          </p:cNvSpPr>
          <p:nvPr>
            <p:ph type="body" orient="vert" idx="1"/>
          </p:nvPr>
        </p:nvSpPr>
        <p:spPr>
          <a:xfrm>
            <a:off x="457200" y="1340768"/>
            <a:ext cx="8229600" cy="5256584"/>
          </a:xfrm>
        </p:spPr>
        <p:txBody>
          <a:bodyPr vert="horz">
            <a:normAutofit fontScale="55000" lnSpcReduction="20000"/>
          </a:bodyPr>
          <a:lstStyle/>
          <a:p>
            <a:pPr>
              <a:lnSpc>
                <a:spcPct val="150000"/>
              </a:lnSpc>
            </a:pPr>
            <a:r>
              <a:rPr lang="en-US" dirty="0"/>
              <a:t>Similar to Mycoplasmas</a:t>
            </a:r>
          </a:p>
          <a:p>
            <a:pPr>
              <a:lnSpc>
                <a:spcPct val="150000"/>
              </a:lnSpc>
            </a:pPr>
            <a:r>
              <a:rPr lang="en-US" dirty="0"/>
              <a:t>The prior was called T-mycoplasma (Tiny form)</a:t>
            </a:r>
          </a:p>
          <a:p>
            <a:pPr>
              <a:lnSpc>
                <a:spcPct val="150000"/>
              </a:lnSpc>
            </a:pPr>
            <a:r>
              <a:rPr lang="en-US" dirty="0"/>
              <a:t>Passes through filters</a:t>
            </a:r>
          </a:p>
          <a:p>
            <a:pPr>
              <a:lnSpc>
                <a:spcPct val="150000"/>
              </a:lnSpc>
            </a:pPr>
            <a:r>
              <a:rPr lang="en-US" dirty="0"/>
              <a:t>It is called </a:t>
            </a:r>
            <a:r>
              <a:rPr lang="en-US" dirty="0" err="1"/>
              <a:t>Ureaplasma</a:t>
            </a:r>
            <a:r>
              <a:rPr lang="en-US" dirty="0"/>
              <a:t> because it has urease activity</a:t>
            </a:r>
          </a:p>
          <a:p>
            <a:pPr>
              <a:lnSpc>
                <a:spcPct val="150000"/>
              </a:lnSpc>
            </a:pPr>
            <a:r>
              <a:rPr lang="en-US" dirty="0"/>
              <a:t>Without flagella, without spore, without capsule</a:t>
            </a:r>
          </a:p>
          <a:p>
            <a:pPr>
              <a:lnSpc>
                <a:spcPct val="150000"/>
              </a:lnSpc>
            </a:pPr>
            <a:r>
              <a:rPr lang="en-US" dirty="0"/>
              <a:t>At 37 ° C the pH 6.0 da urine</a:t>
            </a:r>
          </a:p>
          <a:p>
            <a:pPr>
              <a:lnSpc>
                <a:spcPct val="150000"/>
              </a:lnSpc>
            </a:pPr>
            <a:r>
              <a:rPr lang="en-US" dirty="0"/>
              <a:t>It is the central buttoned column</a:t>
            </a:r>
          </a:p>
          <a:p>
            <a:pPr>
              <a:lnSpc>
                <a:spcPct val="150000"/>
              </a:lnSpc>
            </a:pPr>
            <a:r>
              <a:rPr lang="en-US" dirty="0"/>
              <a:t>Sensitive to thallium acetate, </a:t>
            </a:r>
            <a:r>
              <a:rPr lang="en-US" dirty="0" err="1"/>
              <a:t>digitonin</a:t>
            </a:r>
            <a:r>
              <a:rPr lang="en-US" dirty="0"/>
              <a:t>, tetracycline and streptomycin</a:t>
            </a:r>
          </a:p>
          <a:p>
            <a:pPr>
              <a:lnSpc>
                <a:spcPct val="150000"/>
              </a:lnSpc>
            </a:pPr>
            <a:r>
              <a:rPr lang="en-US" dirty="0"/>
              <a:t>Humans and animals are linked to the epithelium of the genital and urinary system</a:t>
            </a:r>
          </a:p>
          <a:p>
            <a:pPr>
              <a:lnSpc>
                <a:spcPct val="150000"/>
              </a:lnSpc>
            </a:pPr>
            <a:r>
              <a:rPr lang="en-US" dirty="0"/>
              <a:t>Human causes U. </a:t>
            </a:r>
            <a:r>
              <a:rPr lang="en-US" dirty="0" err="1"/>
              <a:t>urealyticum</a:t>
            </a:r>
            <a:r>
              <a:rPr lang="en-US" dirty="0"/>
              <a:t>, urethritis</a:t>
            </a:r>
          </a:p>
          <a:p>
            <a:pPr>
              <a:lnSpc>
                <a:spcPct val="150000"/>
              </a:lnSpc>
            </a:pPr>
            <a:r>
              <a:rPr lang="en-US" dirty="0"/>
              <a:t>Cattle cause mastitis with U. divergence, genital, respiratory and eye infections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488221457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4" name="Grup 33"/>
          <p:cNvGrpSpPr/>
          <p:nvPr/>
        </p:nvGrpSpPr>
        <p:grpSpPr>
          <a:xfrm>
            <a:off x="913063" y="980728"/>
            <a:ext cx="7331345" cy="4680520"/>
            <a:chOff x="890660" y="404664"/>
            <a:chExt cx="7331345" cy="3825716"/>
          </a:xfrm>
        </p:grpSpPr>
        <p:sp>
          <p:nvSpPr>
            <p:cNvPr id="7" name="Metin kutusu 6"/>
            <p:cNvSpPr txBox="1"/>
            <p:nvPr/>
          </p:nvSpPr>
          <p:spPr>
            <a:xfrm>
              <a:off x="3779912" y="404664"/>
              <a:ext cx="1479892" cy="30188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tr-TR" dirty="0" err="1"/>
                <a:t>Pure</a:t>
              </a:r>
              <a:r>
                <a:rPr lang="tr-TR" dirty="0"/>
                <a:t> </a:t>
              </a:r>
              <a:r>
                <a:rPr lang="tr-TR" dirty="0" err="1"/>
                <a:t>Culture</a:t>
              </a:r>
              <a:endParaRPr lang="tr-TR" dirty="0"/>
            </a:p>
          </p:txBody>
        </p:sp>
        <p:sp>
          <p:nvSpPr>
            <p:cNvPr id="8" name="Metin kutusu 7"/>
            <p:cNvSpPr txBox="1"/>
            <p:nvPr/>
          </p:nvSpPr>
          <p:spPr>
            <a:xfrm>
              <a:off x="3363131" y="1124744"/>
              <a:ext cx="2185214" cy="30188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tr-TR" dirty="0" err="1"/>
                <a:t>Digitonin</a:t>
              </a:r>
              <a:r>
                <a:rPr lang="tr-TR" dirty="0"/>
                <a:t> </a:t>
              </a:r>
              <a:r>
                <a:rPr lang="tr-TR" dirty="0" err="1"/>
                <a:t>Sensitivity</a:t>
              </a:r>
              <a:endParaRPr lang="tr-TR" dirty="0"/>
            </a:p>
          </p:txBody>
        </p:sp>
        <p:sp>
          <p:nvSpPr>
            <p:cNvPr id="9" name="Metin kutusu 8"/>
            <p:cNvSpPr txBox="1"/>
            <p:nvPr/>
          </p:nvSpPr>
          <p:spPr>
            <a:xfrm>
              <a:off x="2447496" y="1877137"/>
              <a:ext cx="1120820" cy="30188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tr-TR" dirty="0" err="1"/>
                <a:t>Sensitive</a:t>
              </a:r>
              <a:endParaRPr lang="tr-TR" dirty="0"/>
            </a:p>
          </p:txBody>
        </p:sp>
        <p:sp>
          <p:nvSpPr>
            <p:cNvPr id="10" name="Metin kutusu 9"/>
            <p:cNvSpPr txBox="1"/>
            <p:nvPr/>
          </p:nvSpPr>
          <p:spPr>
            <a:xfrm>
              <a:off x="5394456" y="1877137"/>
              <a:ext cx="1377300" cy="30188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tr-TR" dirty="0" err="1" smtClean="0"/>
                <a:t>Resistancei</a:t>
              </a:r>
              <a:endParaRPr lang="tr-TR" dirty="0"/>
            </a:p>
          </p:txBody>
        </p:sp>
        <p:sp>
          <p:nvSpPr>
            <p:cNvPr id="11" name="Metin kutusu 10"/>
            <p:cNvSpPr txBox="1"/>
            <p:nvPr/>
          </p:nvSpPr>
          <p:spPr>
            <a:xfrm>
              <a:off x="890660" y="2708920"/>
              <a:ext cx="1864613" cy="30188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tr-TR" dirty="0" err="1" smtClean="0"/>
                <a:t>Urease</a:t>
              </a:r>
              <a:r>
                <a:rPr lang="tr-TR" dirty="0"/>
                <a:t> </a:t>
              </a:r>
              <a:r>
                <a:rPr lang="tr-TR" dirty="0" err="1"/>
                <a:t>negative</a:t>
              </a:r>
              <a:endParaRPr lang="tr-TR" dirty="0"/>
            </a:p>
          </p:txBody>
        </p:sp>
        <p:sp>
          <p:nvSpPr>
            <p:cNvPr id="12" name="Metin kutusu 11"/>
            <p:cNvSpPr txBox="1"/>
            <p:nvPr/>
          </p:nvSpPr>
          <p:spPr>
            <a:xfrm>
              <a:off x="3363131" y="2708920"/>
              <a:ext cx="1774845" cy="30188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tr-TR" dirty="0" err="1"/>
                <a:t>Urease</a:t>
              </a:r>
              <a:r>
                <a:rPr lang="tr-TR" dirty="0"/>
                <a:t> </a:t>
              </a:r>
              <a:r>
                <a:rPr lang="tr-TR" dirty="0" err="1"/>
                <a:t>positive</a:t>
              </a:r>
              <a:endParaRPr lang="tr-TR" dirty="0"/>
            </a:p>
          </p:txBody>
        </p:sp>
        <p:sp>
          <p:nvSpPr>
            <p:cNvPr id="13" name="Metin kutusu 12"/>
            <p:cNvSpPr txBox="1"/>
            <p:nvPr/>
          </p:nvSpPr>
          <p:spPr>
            <a:xfrm>
              <a:off x="6588224" y="3078252"/>
              <a:ext cx="163378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tr-TR" smtClean="0"/>
                <a:t>Acheloplasma</a:t>
              </a:r>
              <a:endParaRPr lang="tr-TR" dirty="0"/>
            </a:p>
          </p:txBody>
        </p:sp>
        <p:sp>
          <p:nvSpPr>
            <p:cNvPr id="14" name="Metin kutusu 13"/>
            <p:cNvSpPr txBox="1"/>
            <p:nvPr/>
          </p:nvSpPr>
          <p:spPr>
            <a:xfrm>
              <a:off x="929132" y="3861048"/>
              <a:ext cx="147989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tr-TR" smtClean="0"/>
                <a:t>Mycoplasma</a:t>
              </a:r>
              <a:endParaRPr lang="tr-TR" dirty="0"/>
            </a:p>
          </p:txBody>
        </p:sp>
        <p:sp>
          <p:nvSpPr>
            <p:cNvPr id="15" name="Metin kutusu 14"/>
            <p:cNvSpPr txBox="1"/>
            <p:nvPr/>
          </p:nvSpPr>
          <p:spPr>
            <a:xfrm>
              <a:off x="3382367" y="3861048"/>
              <a:ext cx="142859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tr-TR" smtClean="0"/>
                <a:t>Ureaplasma</a:t>
              </a:r>
              <a:endParaRPr lang="tr-TR" dirty="0"/>
            </a:p>
          </p:txBody>
        </p:sp>
        <p:cxnSp>
          <p:nvCxnSpPr>
            <p:cNvPr id="17" name="Düz Ok Bağlayıcısı 16"/>
            <p:cNvCxnSpPr>
              <a:stCxn id="7" idx="2"/>
              <a:endCxn id="8" idx="0"/>
            </p:cNvCxnSpPr>
            <p:nvPr/>
          </p:nvCxnSpPr>
          <p:spPr>
            <a:xfrm flipH="1">
              <a:off x="4455738" y="706545"/>
              <a:ext cx="64120" cy="418199"/>
            </a:xfrm>
            <a:prstGeom prst="straightConnector1">
              <a:avLst/>
            </a:prstGeom>
            <a:ln w="5715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Düz Ok Bağlayıcısı 18"/>
            <p:cNvCxnSpPr>
              <a:stCxn id="8" idx="2"/>
              <a:endCxn id="9" idx="0"/>
            </p:cNvCxnSpPr>
            <p:nvPr/>
          </p:nvCxnSpPr>
          <p:spPr>
            <a:xfrm flipH="1">
              <a:off x="3007906" y="1426625"/>
              <a:ext cx="1447832" cy="450512"/>
            </a:xfrm>
            <a:prstGeom prst="straightConnector1">
              <a:avLst/>
            </a:prstGeom>
            <a:ln w="5715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Düz Ok Bağlayıcısı 21"/>
            <p:cNvCxnSpPr>
              <a:stCxn id="8" idx="2"/>
              <a:endCxn id="10" idx="0"/>
            </p:cNvCxnSpPr>
            <p:nvPr/>
          </p:nvCxnSpPr>
          <p:spPr>
            <a:xfrm>
              <a:off x="4455738" y="1426625"/>
              <a:ext cx="1627368" cy="450512"/>
            </a:xfrm>
            <a:prstGeom prst="straightConnector1">
              <a:avLst/>
            </a:prstGeom>
            <a:ln w="5715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Düz Ok Bağlayıcısı 23"/>
            <p:cNvCxnSpPr>
              <a:stCxn id="9" idx="2"/>
              <a:endCxn id="11" idx="0"/>
            </p:cNvCxnSpPr>
            <p:nvPr/>
          </p:nvCxnSpPr>
          <p:spPr>
            <a:xfrm flipH="1">
              <a:off x="1822967" y="2179018"/>
              <a:ext cx="1184939" cy="529903"/>
            </a:xfrm>
            <a:prstGeom prst="straightConnector1">
              <a:avLst/>
            </a:prstGeom>
            <a:ln w="5715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Düz Ok Bağlayıcısı 25"/>
            <p:cNvCxnSpPr>
              <a:stCxn id="9" idx="2"/>
              <a:endCxn id="12" idx="0"/>
            </p:cNvCxnSpPr>
            <p:nvPr/>
          </p:nvCxnSpPr>
          <p:spPr>
            <a:xfrm>
              <a:off x="3007906" y="2179018"/>
              <a:ext cx="1242648" cy="529903"/>
            </a:xfrm>
            <a:prstGeom prst="straightConnector1">
              <a:avLst/>
            </a:prstGeom>
            <a:ln w="57150">
              <a:solidFill>
                <a:schemeClr val="accent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Düz Ok Bağlayıcısı 27"/>
            <p:cNvCxnSpPr>
              <a:stCxn id="11" idx="2"/>
              <a:endCxn id="14" idx="0"/>
            </p:cNvCxnSpPr>
            <p:nvPr/>
          </p:nvCxnSpPr>
          <p:spPr>
            <a:xfrm flipH="1">
              <a:off x="1669078" y="3010801"/>
              <a:ext cx="153889" cy="850247"/>
            </a:xfrm>
            <a:prstGeom prst="straightConnector1">
              <a:avLst/>
            </a:prstGeom>
            <a:ln w="5715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Düz Ok Bağlayıcısı 30"/>
            <p:cNvCxnSpPr>
              <a:stCxn id="12" idx="2"/>
              <a:endCxn id="15" idx="0"/>
            </p:cNvCxnSpPr>
            <p:nvPr/>
          </p:nvCxnSpPr>
          <p:spPr>
            <a:xfrm flipH="1">
              <a:off x="4096665" y="3010801"/>
              <a:ext cx="153889" cy="850247"/>
            </a:xfrm>
            <a:prstGeom prst="straightConnector1">
              <a:avLst/>
            </a:prstGeom>
            <a:ln w="5715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Düz Ok Bağlayıcısı 32"/>
            <p:cNvCxnSpPr>
              <a:stCxn id="10" idx="2"/>
              <a:endCxn id="13" idx="0"/>
            </p:cNvCxnSpPr>
            <p:nvPr/>
          </p:nvCxnSpPr>
          <p:spPr>
            <a:xfrm>
              <a:off x="6083106" y="2179018"/>
              <a:ext cx="1322009" cy="899234"/>
            </a:xfrm>
            <a:prstGeom prst="straightConnector1">
              <a:avLst/>
            </a:prstGeom>
            <a:ln w="5715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925420230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solidFill>
                  <a:srgbClr val="FF0000"/>
                </a:solidFill>
              </a:rPr>
              <a:t>CHLAMYDIA </a:t>
            </a:r>
            <a:r>
              <a:rPr lang="tr-TR" dirty="0" err="1">
                <a:solidFill>
                  <a:srgbClr val="FF0000"/>
                </a:solidFill>
              </a:rPr>
              <a:t>and</a:t>
            </a:r>
            <a:r>
              <a:rPr lang="tr-TR" dirty="0">
                <a:solidFill>
                  <a:srgbClr val="FF0000"/>
                </a:solidFill>
              </a:rPr>
              <a:t> CHLAMYDOPHILA INFECTIONS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dirty="0" err="1">
                <a:solidFill>
                  <a:srgbClr val="FF0000"/>
                </a:solidFill>
              </a:rPr>
              <a:t>Classification</a:t>
            </a:r>
            <a:endParaRPr lang="tr-TR" altLang="tr-TR" dirty="0" smtClean="0">
              <a:solidFill>
                <a:srgbClr val="FF0000"/>
              </a:solidFill>
            </a:endParaRPr>
          </a:p>
        </p:txBody>
      </p:sp>
      <p:sp>
        <p:nvSpPr>
          <p:cNvPr id="11267" name="İçerik Yer Tutucusu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4708525"/>
          </a:xfrm>
        </p:spPr>
        <p:txBody>
          <a:bodyPr>
            <a:normAutofit fontScale="85000" lnSpcReduction="10000"/>
          </a:bodyPr>
          <a:lstStyle/>
          <a:p>
            <a:pPr>
              <a:lnSpc>
                <a:spcPct val="150000"/>
              </a:lnSpc>
            </a:pPr>
            <a:r>
              <a:rPr lang="tr-TR" altLang="tr-TR" dirty="0" err="1" smtClean="0"/>
              <a:t>Kingdom</a:t>
            </a:r>
            <a:r>
              <a:rPr lang="tr-TR" altLang="tr-TR" dirty="0" smtClean="0"/>
              <a:t>		: </a:t>
            </a:r>
            <a:r>
              <a:rPr lang="tr-TR" altLang="tr-TR" dirty="0" err="1" smtClean="0"/>
              <a:t>Bacteria</a:t>
            </a:r>
            <a:endParaRPr lang="tr-TR" altLang="tr-TR" dirty="0" smtClean="0"/>
          </a:p>
          <a:p>
            <a:pPr>
              <a:lnSpc>
                <a:spcPct val="150000"/>
              </a:lnSpc>
            </a:pPr>
            <a:r>
              <a:rPr lang="tr-TR" altLang="tr-TR" dirty="0" err="1" smtClean="0"/>
              <a:t>Phylum</a:t>
            </a:r>
            <a:r>
              <a:rPr lang="tr-TR" altLang="tr-TR" dirty="0" smtClean="0"/>
              <a:t>		: </a:t>
            </a:r>
            <a:r>
              <a:rPr lang="tr-TR" altLang="tr-TR" dirty="0" err="1" smtClean="0"/>
              <a:t>Chlamydiae</a:t>
            </a:r>
            <a:endParaRPr lang="tr-TR" altLang="tr-TR" dirty="0" smtClean="0"/>
          </a:p>
          <a:p>
            <a:pPr>
              <a:lnSpc>
                <a:spcPct val="150000"/>
              </a:lnSpc>
            </a:pPr>
            <a:r>
              <a:rPr lang="tr-TR" altLang="tr-TR" dirty="0" smtClean="0"/>
              <a:t>Class		: </a:t>
            </a:r>
            <a:r>
              <a:rPr lang="tr-TR" altLang="tr-TR" dirty="0" err="1" smtClean="0"/>
              <a:t>Chlamydiae</a:t>
            </a:r>
            <a:endParaRPr lang="tr-TR" altLang="tr-TR" dirty="0" smtClean="0"/>
          </a:p>
          <a:p>
            <a:pPr>
              <a:lnSpc>
                <a:spcPct val="150000"/>
              </a:lnSpc>
            </a:pPr>
            <a:r>
              <a:rPr lang="tr-TR" altLang="tr-TR" dirty="0" err="1" smtClean="0"/>
              <a:t>Order</a:t>
            </a:r>
            <a:r>
              <a:rPr lang="tr-TR" altLang="tr-TR" dirty="0" smtClean="0"/>
              <a:t>		: </a:t>
            </a:r>
            <a:r>
              <a:rPr lang="tr-TR" altLang="tr-TR" dirty="0" err="1" smtClean="0"/>
              <a:t>Chlamydiales</a:t>
            </a:r>
            <a:endParaRPr lang="tr-TR" altLang="tr-TR" dirty="0" smtClean="0"/>
          </a:p>
          <a:p>
            <a:pPr>
              <a:lnSpc>
                <a:spcPct val="150000"/>
              </a:lnSpc>
            </a:pPr>
            <a:r>
              <a:rPr lang="tr-TR" altLang="tr-TR" dirty="0" err="1" smtClean="0"/>
              <a:t>Family</a:t>
            </a:r>
            <a:r>
              <a:rPr lang="tr-TR" altLang="tr-TR" dirty="0" smtClean="0"/>
              <a:t>		: </a:t>
            </a:r>
            <a:r>
              <a:rPr lang="tr-TR" altLang="tr-TR" dirty="0" err="1" smtClean="0"/>
              <a:t>Chlamydiaceae</a:t>
            </a:r>
            <a:endParaRPr lang="tr-TR" altLang="tr-TR" dirty="0" smtClean="0"/>
          </a:p>
          <a:p>
            <a:pPr>
              <a:lnSpc>
                <a:spcPct val="150000"/>
              </a:lnSpc>
            </a:pPr>
            <a:r>
              <a:rPr lang="tr-TR" altLang="tr-TR" dirty="0" err="1" smtClean="0"/>
              <a:t>Genus</a:t>
            </a:r>
            <a:r>
              <a:rPr lang="tr-TR" altLang="tr-TR" dirty="0" smtClean="0"/>
              <a:t>		: </a:t>
            </a:r>
            <a:r>
              <a:rPr lang="tr-TR" altLang="tr-TR" dirty="0" err="1" smtClean="0"/>
              <a:t>Chlamydia</a:t>
            </a:r>
            <a:r>
              <a:rPr lang="tr-TR" altLang="tr-TR" dirty="0" smtClean="0"/>
              <a:t> (3 tür)</a:t>
            </a:r>
          </a:p>
          <a:p>
            <a:pPr>
              <a:lnSpc>
                <a:spcPct val="150000"/>
              </a:lnSpc>
            </a:pPr>
            <a:r>
              <a:rPr lang="tr-TR" altLang="tr-TR" dirty="0" err="1" smtClean="0"/>
              <a:t>Genus</a:t>
            </a:r>
            <a:r>
              <a:rPr lang="tr-TR" altLang="tr-TR" dirty="0" smtClean="0"/>
              <a:t>		: </a:t>
            </a:r>
            <a:r>
              <a:rPr lang="tr-TR" altLang="tr-TR" dirty="0" err="1" smtClean="0"/>
              <a:t>Chlamydophila</a:t>
            </a:r>
            <a:r>
              <a:rPr lang="tr-TR" altLang="tr-TR" dirty="0" smtClean="0"/>
              <a:t> (6 tür)</a:t>
            </a:r>
          </a:p>
        </p:txBody>
      </p:sp>
    </p:spTree>
    <p:extLst>
      <p:ext uri="{BB962C8B-B14F-4D97-AF65-F5344CB8AC3E}">
        <p14:creationId xmlns:p14="http://schemas.microsoft.com/office/powerpoint/2010/main" val="986781500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505475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150000"/>
              </a:lnSpc>
            </a:pPr>
            <a:r>
              <a:rPr lang="tr-TR" dirty="0"/>
              <a:t>3 </a:t>
            </a:r>
            <a:r>
              <a:rPr lang="tr-TR" dirty="0" err="1"/>
              <a:t>species</a:t>
            </a:r>
            <a:r>
              <a:rPr lang="tr-TR" dirty="0"/>
              <a:t> in </a:t>
            </a:r>
            <a:r>
              <a:rPr lang="tr-TR" dirty="0" err="1"/>
              <a:t>Chlamydia</a:t>
            </a:r>
            <a:endParaRPr lang="tr-TR" dirty="0"/>
          </a:p>
          <a:p>
            <a:pPr>
              <a:lnSpc>
                <a:spcPct val="150000"/>
              </a:lnSpc>
            </a:pPr>
            <a:r>
              <a:rPr lang="tr-TR" dirty="0"/>
              <a:t>C. </a:t>
            </a:r>
            <a:r>
              <a:rPr lang="tr-TR" dirty="0" err="1"/>
              <a:t>trachomatis</a:t>
            </a:r>
            <a:endParaRPr lang="tr-TR" dirty="0"/>
          </a:p>
          <a:p>
            <a:pPr>
              <a:lnSpc>
                <a:spcPct val="150000"/>
              </a:lnSpc>
            </a:pPr>
            <a:r>
              <a:rPr lang="tr-TR" dirty="0"/>
              <a:t>Inside </a:t>
            </a:r>
            <a:r>
              <a:rPr lang="tr-TR" dirty="0" err="1"/>
              <a:t>the</a:t>
            </a:r>
            <a:r>
              <a:rPr lang="tr-TR" dirty="0"/>
              <a:t> trahom</a:t>
            </a:r>
          </a:p>
          <a:p>
            <a:pPr>
              <a:lnSpc>
                <a:spcPct val="150000"/>
              </a:lnSpc>
            </a:pPr>
            <a:r>
              <a:rPr lang="tr-TR" dirty="0"/>
              <a:t>C. </a:t>
            </a:r>
            <a:r>
              <a:rPr lang="tr-TR" dirty="0" err="1"/>
              <a:t>suis</a:t>
            </a:r>
            <a:endParaRPr lang="tr-TR" dirty="0"/>
          </a:p>
          <a:p>
            <a:pPr>
              <a:lnSpc>
                <a:spcPct val="150000"/>
              </a:lnSpc>
            </a:pPr>
            <a:r>
              <a:rPr lang="tr-TR" dirty="0"/>
              <a:t>C. </a:t>
            </a:r>
            <a:r>
              <a:rPr lang="tr-TR" dirty="0" err="1"/>
              <a:t>muridarum</a:t>
            </a:r>
            <a:endParaRPr lang="tr-TR" dirty="0"/>
          </a:p>
          <a:p>
            <a:pPr>
              <a:lnSpc>
                <a:spcPct val="150000"/>
              </a:lnSpc>
            </a:pPr>
            <a:r>
              <a:rPr lang="tr-TR" dirty="0"/>
              <a:t>6 </a:t>
            </a:r>
            <a:r>
              <a:rPr lang="tr-TR" dirty="0" err="1"/>
              <a:t>species</a:t>
            </a:r>
            <a:r>
              <a:rPr lang="tr-TR" dirty="0"/>
              <a:t> in </a:t>
            </a:r>
            <a:r>
              <a:rPr lang="tr-TR" dirty="0" err="1"/>
              <a:t>Chlamydophila</a:t>
            </a:r>
            <a:endParaRPr lang="tr-TR" dirty="0"/>
          </a:p>
          <a:p>
            <a:pPr>
              <a:lnSpc>
                <a:spcPct val="150000"/>
              </a:lnSpc>
            </a:pPr>
            <a:r>
              <a:rPr lang="tr-TR" dirty="0"/>
              <a:t>C. </a:t>
            </a:r>
            <a:r>
              <a:rPr lang="tr-TR" dirty="0" err="1"/>
              <a:t>psittaci</a:t>
            </a:r>
            <a:r>
              <a:rPr lang="tr-TR" dirty="0"/>
              <a:t>, C. </a:t>
            </a:r>
            <a:r>
              <a:rPr lang="tr-TR" dirty="0" err="1"/>
              <a:t>abortus</a:t>
            </a:r>
            <a:r>
              <a:rPr lang="tr-TR" dirty="0"/>
              <a:t>, C. </a:t>
            </a:r>
            <a:r>
              <a:rPr lang="tr-TR" dirty="0" err="1"/>
              <a:t>felis</a:t>
            </a:r>
            <a:r>
              <a:rPr lang="tr-TR" dirty="0"/>
              <a:t>, C. </a:t>
            </a:r>
            <a:r>
              <a:rPr lang="tr-TR" dirty="0" err="1"/>
              <a:t>caviae</a:t>
            </a:r>
            <a:r>
              <a:rPr lang="tr-TR" dirty="0"/>
              <a:t>, C. </a:t>
            </a:r>
            <a:r>
              <a:rPr lang="tr-TR" dirty="0" err="1"/>
              <a:t>pneumoniae</a:t>
            </a:r>
            <a:r>
              <a:rPr lang="tr-TR" dirty="0"/>
              <a:t>, C. </a:t>
            </a:r>
            <a:r>
              <a:rPr lang="tr-TR" dirty="0" err="1"/>
              <a:t>pecorum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7906178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solidFill>
                  <a:srgbClr val="FF0000"/>
                </a:solidFill>
              </a:rPr>
              <a:t>General </a:t>
            </a:r>
            <a:r>
              <a:rPr lang="tr-TR" dirty="0" err="1" smtClean="0">
                <a:solidFill>
                  <a:srgbClr val="FF0000"/>
                </a:solidFill>
              </a:rPr>
              <a:t>Features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5035698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dirty="0"/>
              <a:t>It was first identified in humans (1879) and then correlated with parrots (</a:t>
            </a:r>
            <a:r>
              <a:rPr lang="en-US" dirty="0" err="1"/>
              <a:t>psittacine</a:t>
            </a:r>
            <a:r>
              <a:rPr lang="en-US" dirty="0"/>
              <a:t>)</a:t>
            </a:r>
          </a:p>
          <a:p>
            <a:pPr>
              <a:lnSpc>
                <a:spcPct val="150000"/>
              </a:lnSpc>
            </a:pPr>
            <a:r>
              <a:rPr lang="en-US" dirty="0"/>
              <a:t>It was understood that he passed on to humans from parrots and was called "psittacosis"</a:t>
            </a:r>
            <a:endParaRPr lang="tr-TR" dirty="0" smtClean="0"/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solidFill>
                  <a:srgbClr val="FF0000"/>
                </a:solidFill>
              </a:rPr>
              <a:t>General </a:t>
            </a:r>
            <a:r>
              <a:rPr lang="tr-TR" dirty="0" err="1" smtClean="0">
                <a:solidFill>
                  <a:srgbClr val="FF0000"/>
                </a:solidFill>
              </a:rPr>
              <a:t>Features</a:t>
            </a:r>
            <a:r>
              <a:rPr lang="tr-TR" dirty="0" smtClean="0">
                <a:solidFill>
                  <a:srgbClr val="FF0000"/>
                </a:solidFill>
              </a:rPr>
              <a:t> 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5035698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50000"/>
              </a:lnSpc>
            </a:pPr>
            <a:r>
              <a:rPr lang="en-US" dirty="0"/>
              <a:t>Mandatory intracellular bacteria</a:t>
            </a:r>
          </a:p>
          <a:p>
            <a:pPr>
              <a:lnSpc>
                <a:spcPct val="150000"/>
              </a:lnSpc>
            </a:pPr>
            <a:r>
              <a:rPr lang="en-US" dirty="0"/>
              <a:t>Host cell multiplies in phagosome</a:t>
            </a:r>
          </a:p>
          <a:p>
            <a:pPr>
              <a:lnSpc>
                <a:spcPct val="150000"/>
              </a:lnSpc>
            </a:pPr>
            <a:r>
              <a:rPr lang="en-US" dirty="0"/>
              <a:t>Can not produce ATP and provides energy from the host cell "energy parasitic"</a:t>
            </a:r>
          </a:p>
          <a:p>
            <a:pPr>
              <a:lnSpc>
                <a:spcPct val="150000"/>
              </a:lnSpc>
            </a:pPr>
            <a:r>
              <a:rPr lang="en-US" dirty="0"/>
              <a:t>There are different infectious and reproductive forms from the morphological point of view in the reproductive cycle</a:t>
            </a: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5790851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145435"/>
          </a:xfrm>
        </p:spPr>
        <p:txBody>
          <a:bodyPr>
            <a:normAutofit fontScale="85000" lnSpcReduction="10000"/>
          </a:bodyPr>
          <a:lstStyle/>
          <a:p>
            <a:pPr>
              <a:lnSpc>
                <a:spcPct val="150000"/>
              </a:lnSpc>
            </a:pPr>
            <a:r>
              <a:rPr lang="en-US" dirty="0"/>
              <a:t>Both hooks are spiral-shaped</a:t>
            </a:r>
          </a:p>
          <a:p>
            <a:pPr>
              <a:lnSpc>
                <a:spcPct val="150000"/>
              </a:lnSpc>
            </a:pPr>
            <a:r>
              <a:rPr lang="en-US" dirty="0"/>
              <a:t>Spore-free, non-encapsulated and mobile</a:t>
            </a:r>
          </a:p>
          <a:p>
            <a:pPr>
              <a:lnSpc>
                <a:spcPct val="150000"/>
              </a:lnSpc>
            </a:pPr>
            <a:r>
              <a:rPr lang="en-US" dirty="0"/>
              <a:t>It is found everywhere except Antarctica, it is durable</a:t>
            </a:r>
          </a:p>
          <a:p>
            <a:pPr>
              <a:lnSpc>
                <a:spcPct val="150000"/>
              </a:lnSpc>
            </a:pPr>
            <a:r>
              <a:rPr lang="en-US" dirty="0"/>
              <a:t>Although they are Gram negative, they can not be well stained by conventional methods</a:t>
            </a:r>
          </a:p>
          <a:p>
            <a:pPr>
              <a:lnSpc>
                <a:spcPct val="150000"/>
              </a:lnSpc>
            </a:pPr>
            <a:r>
              <a:rPr lang="en-US" dirty="0"/>
              <a:t>Dark field microscopy is used</a:t>
            </a:r>
          </a:p>
          <a:p>
            <a:pPr>
              <a:lnSpc>
                <a:spcPct val="150000"/>
              </a:lnSpc>
            </a:pPr>
            <a:r>
              <a:rPr lang="en-US" dirty="0"/>
              <a:t>Textiles use Giemsa, Fontana (silver) and immunological methods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72751524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solidFill>
                  <a:srgbClr val="FF0000"/>
                </a:solidFill>
              </a:rPr>
              <a:t>General </a:t>
            </a:r>
            <a:r>
              <a:rPr lang="tr-TR" dirty="0" err="1">
                <a:solidFill>
                  <a:srgbClr val="FF0000"/>
                </a:solidFill>
              </a:rPr>
              <a:t>Features</a:t>
            </a:r>
            <a:r>
              <a:rPr lang="tr-TR" dirty="0">
                <a:solidFill>
                  <a:srgbClr val="FF0000"/>
                </a:solidFill>
              </a:rPr>
              <a:t> 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600200"/>
            <a:ext cx="8401080" cy="4525963"/>
          </a:xfrm>
        </p:spPr>
        <p:txBody>
          <a:bodyPr>
            <a:normAutofit fontScale="77500" lnSpcReduction="20000"/>
          </a:bodyPr>
          <a:lstStyle/>
          <a:p>
            <a:pPr>
              <a:lnSpc>
                <a:spcPct val="150000"/>
              </a:lnSpc>
            </a:pPr>
            <a:r>
              <a:rPr lang="en-US" dirty="0"/>
              <a:t>Infectious extracellular forms called elementary bodies (EB) are small and metabolic inactive and osmotically stable</a:t>
            </a:r>
          </a:p>
          <a:p>
            <a:pPr>
              <a:lnSpc>
                <a:spcPct val="150000"/>
              </a:lnSpc>
            </a:pPr>
            <a:r>
              <a:rPr lang="en-US" dirty="0"/>
              <a:t>EBs enter host cell with endocytosis</a:t>
            </a:r>
          </a:p>
          <a:p>
            <a:pPr>
              <a:lnSpc>
                <a:spcPct val="150000"/>
              </a:lnSpc>
            </a:pPr>
            <a:r>
              <a:rPr lang="en-US" dirty="0"/>
              <a:t>Converted to EB reticulum (RB) with structural reorganization for several hours</a:t>
            </a:r>
          </a:p>
          <a:p>
            <a:pPr>
              <a:lnSpc>
                <a:spcPct val="150000"/>
              </a:lnSpc>
            </a:pPr>
            <a:r>
              <a:rPr lang="en-US" dirty="0"/>
              <a:t>Non-infectious RB is metabolically active, osmotically fragile and replicates in the endosomes</a:t>
            </a:r>
            <a:endParaRPr lang="tr-TR" dirty="0"/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solidFill>
                  <a:srgbClr val="FF0000"/>
                </a:solidFill>
              </a:rPr>
              <a:t>General </a:t>
            </a:r>
            <a:r>
              <a:rPr lang="tr-TR" dirty="0" err="1">
                <a:solidFill>
                  <a:srgbClr val="FF0000"/>
                </a:solidFill>
              </a:rPr>
              <a:t>Features</a:t>
            </a:r>
            <a:r>
              <a:rPr lang="tr-TR" dirty="0">
                <a:solidFill>
                  <a:srgbClr val="FF0000"/>
                </a:solidFill>
              </a:rPr>
              <a:t> 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785395"/>
          </a:xfrm>
        </p:spPr>
        <p:txBody>
          <a:bodyPr>
            <a:normAutofit fontScale="77500" lnSpcReduction="20000"/>
          </a:bodyPr>
          <a:lstStyle/>
          <a:p>
            <a:pPr>
              <a:lnSpc>
                <a:spcPct val="160000"/>
              </a:lnSpc>
            </a:pPr>
            <a:r>
              <a:rPr lang="en-US" dirty="0"/>
              <a:t>Endosomes and their contents are called "inclusions" when they are dyed</a:t>
            </a:r>
          </a:p>
          <a:p>
            <a:pPr>
              <a:lnSpc>
                <a:spcPct val="160000"/>
              </a:lnSpc>
            </a:pPr>
            <a:r>
              <a:rPr lang="en-US" dirty="0"/>
              <a:t>Some RBs break up after 20 hours of infection, some mature to form EBs</a:t>
            </a:r>
          </a:p>
          <a:p>
            <a:pPr>
              <a:lnSpc>
                <a:spcPct val="160000"/>
              </a:lnSpc>
            </a:pPr>
            <a:r>
              <a:rPr lang="en-US" dirty="0"/>
              <a:t>Elementary bodies are red with </a:t>
            </a:r>
            <a:r>
              <a:rPr lang="en-US" dirty="0" err="1"/>
              <a:t>Macchiavello</a:t>
            </a:r>
            <a:r>
              <a:rPr lang="en-US" dirty="0"/>
              <a:t> and </a:t>
            </a:r>
            <a:r>
              <a:rPr lang="en-US" dirty="0" err="1"/>
              <a:t>Gimenez</a:t>
            </a:r>
            <a:r>
              <a:rPr lang="en-US" dirty="0"/>
              <a:t>, blue with Castaneda and red-purple with Giemsa</a:t>
            </a:r>
          </a:p>
          <a:p>
            <a:pPr>
              <a:lnSpc>
                <a:spcPct val="160000"/>
              </a:lnSpc>
            </a:pPr>
            <a:r>
              <a:rPr lang="en-US" dirty="0"/>
              <a:t>Reticular bodies are painted with the same dyes as blue, green, red and blue respectively</a:t>
            </a: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solidFill>
                  <a:srgbClr val="FF0000"/>
                </a:solidFill>
              </a:rPr>
              <a:t>General </a:t>
            </a:r>
            <a:r>
              <a:rPr lang="tr-TR" dirty="0" err="1">
                <a:solidFill>
                  <a:srgbClr val="FF0000"/>
                </a:solidFill>
              </a:rPr>
              <a:t>Features</a:t>
            </a:r>
            <a:r>
              <a:rPr lang="tr-TR" dirty="0">
                <a:solidFill>
                  <a:srgbClr val="FF0000"/>
                </a:solidFill>
              </a:rPr>
              <a:t> 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600200"/>
            <a:ext cx="8435280" cy="4525963"/>
          </a:xfrm>
        </p:spPr>
        <p:txBody>
          <a:bodyPr>
            <a:normAutofit fontScale="85000" lnSpcReduction="10000"/>
          </a:bodyPr>
          <a:lstStyle/>
          <a:p>
            <a:pPr>
              <a:lnSpc>
                <a:spcPct val="150000"/>
              </a:lnSpc>
            </a:pPr>
            <a:r>
              <a:rPr lang="tr-TR" dirty="0" err="1"/>
              <a:t>All</a:t>
            </a:r>
            <a:r>
              <a:rPr lang="tr-TR" dirty="0"/>
              <a:t> </a:t>
            </a:r>
            <a:r>
              <a:rPr lang="tr-TR" dirty="0" err="1"/>
              <a:t>chlamydials</a:t>
            </a:r>
            <a:r>
              <a:rPr lang="tr-TR" dirty="0"/>
              <a:t> </a:t>
            </a:r>
            <a:r>
              <a:rPr lang="tr-TR" dirty="0" err="1"/>
              <a:t>have</a:t>
            </a:r>
            <a:r>
              <a:rPr lang="tr-TR" dirty="0"/>
              <a:t> a </a:t>
            </a:r>
            <a:r>
              <a:rPr lang="tr-TR" dirty="0" err="1"/>
              <a:t>specific</a:t>
            </a:r>
            <a:r>
              <a:rPr lang="tr-TR" dirty="0"/>
              <a:t> </a:t>
            </a:r>
            <a:r>
              <a:rPr lang="tr-TR" dirty="0" err="1"/>
              <a:t>antigen</a:t>
            </a:r>
            <a:endParaRPr lang="tr-TR" dirty="0"/>
          </a:p>
          <a:p>
            <a:pPr>
              <a:lnSpc>
                <a:spcPct val="150000"/>
              </a:lnSpc>
            </a:pPr>
            <a:r>
              <a:rPr lang="tr-TR" dirty="0" err="1"/>
              <a:t>Also</a:t>
            </a:r>
            <a:r>
              <a:rPr lang="tr-TR" dirty="0"/>
              <a:t> </a:t>
            </a:r>
            <a:r>
              <a:rPr lang="tr-TR" dirty="0" err="1"/>
              <a:t>known</a:t>
            </a:r>
            <a:r>
              <a:rPr lang="tr-TR" dirty="0"/>
              <a:t> as </a:t>
            </a:r>
            <a:r>
              <a:rPr lang="tr-TR" dirty="0" err="1"/>
              <a:t>complement</a:t>
            </a:r>
            <a:r>
              <a:rPr lang="tr-TR" dirty="0"/>
              <a:t> </a:t>
            </a:r>
            <a:r>
              <a:rPr lang="tr-TR" dirty="0" err="1"/>
              <a:t>fixation</a:t>
            </a:r>
            <a:r>
              <a:rPr lang="tr-TR" dirty="0"/>
              <a:t> </a:t>
            </a:r>
            <a:r>
              <a:rPr lang="tr-TR" dirty="0" err="1"/>
              <a:t>antigen</a:t>
            </a:r>
            <a:endParaRPr lang="tr-TR" dirty="0"/>
          </a:p>
          <a:p>
            <a:pPr>
              <a:lnSpc>
                <a:spcPct val="150000"/>
              </a:lnSpc>
            </a:pPr>
            <a:r>
              <a:rPr lang="tr-TR" dirty="0" err="1"/>
              <a:t>Chlamydials</a:t>
            </a:r>
            <a:r>
              <a:rPr lang="tr-TR" dirty="0"/>
              <a:t> </a:t>
            </a:r>
            <a:r>
              <a:rPr lang="tr-TR" dirty="0" err="1"/>
              <a:t>also</a:t>
            </a:r>
            <a:r>
              <a:rPr lang="tr-TR" dirty="0"/>
              <a:t> </a:t>
            </a:r>
            <a:r>
              <a:rPr lang="tr-TR" dirty="0" err="1"/>
              <a:t>include</a:t>
            </a:r>
            <a:r>
              <a:rPr lang="tr-TR" dirty="0"/>
              <a:t> </a:t>
            </a:r>
            <a:r>
              <a:rPr lang="tr-TR" dirty="0" err="1"/>
              <a:t>species-specific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serovar-specific</a:t>
            </a:r>
            <a:r>
              <a:rPr lang="tr-TR" dirty="0"/>
              <a:t> </a:t>
            </a:r>
            <a:r>
              <a:rPr lang="tr-TR" dirty="0" err="1"/>
              <a:t>antigens</a:t>
            </a:r>
            <a:endParaRPr lang="tr-TR" dirty="0"/>
          </a:p>
          <a:p>
            <a:pPr>
              <a:lnSpc>
                <a:spcPct val="150000"/>
              </a:lnSpc>
            </a:pPr>
            <a:r>
              <a:rPr lang="tr-TR" dirty="0" err="1"/>
              <a:t>Chlamydia</a:t>
            </a:r>
            <a:r>
              <a:rPr lang="tr-TR" dirty="0"/>
              <a:t> can not </a:t>
            </a:r>
            <a:r>
              <a:rPr lang="tr-TR" dirty="0" err="1"/>
              <a:t>reproduce</a:t>
            </a:r>
            <a:r>
              <a:rPr lang="tr-TR" dirty="0"/>
              <a:t> in </a:t>
            </a:r>
            <a:r>
              <a:rPr lang="tr-TR" dirty="0" err="1"/>
              <a:t>cell-free</a:t>
            </a:r>
            <a:r>
              <a:rPr lang="tr-TR" dirty="0"/>
              <a:t> </a:t>
            </a:r>
            <a:r>
              <a:rPr lang="tr-TR" dirty="0" err="1"/>
              <a:t>medium</a:t>
            </a:r>
            <a:endParaRPr lang="tr-TR" dirty="0"/>
          </a:p>
          <a:p>
            <a:pPr>
              <a:lnSpc>
                <a:spcPct val="150000"/>
              </a:lnSpc>
            </a:pPr>
            <a:r>
              <a:rPr lang="tr-TR" dirty="0"/>
              <a:t>ETY </a:t>
            </a:r>
            <a:r>
              <a:rPr lang="tr-TR" dirty="0" err="1"/>
              <a:t>egg</a:t>
            </a:r>
            <a:r>
              <a:rPr lang="tr-TR" dirty="0"/>
              <a:t> </a:t>
            </a:r>
            <a:r>
              <a:rPr lang="tr-TR" dirty="0" err="1"/>
              <a:t>yellow</a:t>
            </a:r>
            <a:r>
              <a:rPr lang="tr-TR" dirty="0"/>
              <a:t> </a:t>
            </a:r>
            <a:r>
              <a:rPr lang="tr-TR" dirty="0" err="1"/>
              <a:t>section</a:t>
            </a:r>
            <a:r>
              <a:rPr lang="tr-TR" dirty="0"/>
              <a:t>, L-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McCoy</a:t>
            </a:r>
            <a:r>
              <a:rPr lang="tr-TR" dirty="0"/>
              <a:t> </a:t>
            </a:r>
            <a:r>
              <a:rPr lang="tr-TR" dirty="0" err="1"/>
              <a:t>cell</a:t>
            </a:r>
            <a:r>
              <a:rPr lang="tr-TR" dirty="0"/>
              <a:t> </a:t>
            </a:r>
            <a:r>
              <a:rPr lang="tr-TR" dirty="0" err="1"/>
              <a:t>cultures</a:t>
            </a:r>
            <a:r>
              <a:rPr lang="tr-TR" dirty="0"/>
              <a:t> </a:t>
            </a:r>
            <a:r>
              <a:rPr lang="tr-TR" dirty="0" err="1"/>
              <a:t>are</a:t>
            </a:r>
            <a:r>
              <a:rPr lang="tr-TR" dirty="0"/>
              <a:t> </a:t>
            </a:r>
            <a:r>
              <a:rPr lang="tr-TR" dirty="0" err="1"/>
              <a:t>good</a:t>
            </a:r>
            <a:endParaRPr lang="tr-TR" dirty="0"/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>
                <a:solidFill>
                  <a:srgbClr val="FF0000"/>
                </a:solidFill>
              </a:rPr>
              <a:t>Epidemiology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23528" y="1417638"/>
            <a:ext cx="8496944" cy="5107706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70000"/>
              </a:lnSpc>
            </a:pPr>
            <a:r>
              <a:rPr lang="en-US" dirty="0"/>
              <a:t>Over 130 infected birds and numerous mammalian species including humans</a:t>
            </a:r>
          </a:p>
          <a:p>
            <a:pPr>
              <a:lnSpc>
                <a:spcPct val="170000"/>
              </a:lnSpc>
            </a:pPr>
            <a:r>
              <a:rPr lang="en-US" dirty="0"/>
              <a:t>Inhalation of infectious dust and droplets</a:t>
            </a:r>
          </a:p>
          <a:p>
            <a:pPr>
              <a:lnSpc>
                <a:spcPct val="170000"/>
              </a:lnSpc>
            </a:pPr>
            <a:r>
              <a:rPr lang="en-US" dirty="0" err="1"/>
              <a:t>Chlamydophila</a:t>
            </a:r>
            <a:r>
              <a:rPr lang="en-US" dirty="0"/>
              <a:t> locates in the gastrointestinal tract</a:t>
            </a:r>
          </a:p>
          <a:p>
            <a:pPr>
              <a:lnSpc>
                <a:spcPct val="170000"/>
              </a:lnSpc>
            </a:pPr>
            <a:r>
              <a:rPr lang="en-US" dirty="0"/>
              <a:t>Intestinal infections are subclinical and persistent</a:t>
            </a:r>
          </a:p>
          <a:p>
            <a:pPr>
              <a:lnSpc>
                <a:spcPct val="170000"/>
              </a:lnSpc>
            </a:pPr>
            <a:r>
              <a:rPr lang="en-US" dirty="0"/>
              <a:t>C. </a:t>
            </a:r>
            <a:r>
              <a:rPr lang="en-US" dirty="0" err="1"/>
              <a:t>felis</a:t>
            </a:r>
            <a:r>
              <a:rPr lang="en-US" dirty="0"/>
              <a:t> infections may be spread by direct or indirect contact with conjunctival or nasal secretions</a:t>
            </a:r>
          </a:p>
          <a:p>
            <a:pPr>
              <a:lnSpc>
                <a:spcPct val="170000"/>
              </a:lnSpc>
            </a:pPr>
            <a:r>
              <a:rPr lang="en-US" dirty="0"/>
              <a:t>People are more likely to be infected with infected birds</a:t>
            </a:r>
          </a:p>
          <a:p>
            <a:pPr>
              <a:lnSpc>
                <a:spcPct val="170000"/>
              </a:lnSpc>
            </a:pPr>
            <a:r>
              <a:rPr lang="en-US" dirty="0"/>
              <a:t>Human infections from </a:t>
            </a:r>
            <a:r>
              <a:rPr lang="en-US" dirty="0" err="1"/>
              <a:t>psittacine</a:t>
            </a:r>
            <a:r>
              <a:rPr lang="en-US" dirty="0"/>
              <a:t> species are called "psittacosis" and those from avian species are called "</a:t>
            </a:r>
            <a:r>
              <a:rPr lang="en-US" dirty="0" err="1"/>
              <a:t>ornithozis</a:t>
            </a:r>
            <a:r>
              <a:rPr lang="en-US" dirty="0"/>
              <a:t>"</a:t>
            </a:r>
          </a:p>
          <a:p>
            <a:pPr>
              <a:lnSpc>
                <a:spcPct val="170000"/>
              </a:lnSpc>
            </a:pPr>
            <a:r>
              <a:rPr lang="en-US" dirty="0"/>
              <a:t>Both cause disease in the respiratory system</a:t>
            </a:r>
            <a:endParaRPr lang="tr-TR" dirty="0"/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>
                <a:solidFill>
                  <a:srgbClr val="FF0000"/>
                </a:solidFill>
              </a:rPr>
              <a:t>Pathogenesis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81128"/>
          </a:xfrm>
        </p:spPr>
        <p:txBody>
          <a:bodyPr>
            <a:normAutofit fontScale="85000" lnSpcReduction="20000"/>
          </a:bodyPr>
          <a:lstStyle/>
          <a:p>
            <a:pPr>
              <a:lnSpc>
                <a:spcPct val="150000"/>
              </a:lnSpc>
            </a:pPr>
            <a:r>
              <a:rPr lang="en-US" dirty="0"/>
              <a:t>Chlamydial mucous membranes show affinity to epithelial cells</a:t>
            </a:r>
          </a:p>
          <a:p>
            <a:pPr>
              <a:lnSpc>
                <a:spcPct val="150000"/>
              </a:lnSpc>
            </a:pPr>
            <a:r>
              <a:rPr lang="en-US" dirty="0"/>
              <a:t>Pneumonia is caused by the inhalation of infectious dust and droplets</a:t>
            </a:r>
          </a:p>
          <a:p>
            <a:pPr>
              <a:lnSpc>
                <a:spcPct val="150000"/>
              </a:lnSpc>
            </a:pPr>
            <a:r>
              <a:rPr lang="en-US" dirty="0"/>
              <a:t>The infection pathway is digested in the enzootic abdomen of the cows</a:t>
            </a:r>
          </a:p>
          <a:p>
            <a:pPr>
              <a:lnSpc>
                <a:spcPct val="150000"/>
              </a:lnSpc>
            </a:pPr>
            <a:r>
              <a:rPr lang="en-US" dirty="0"/>
              <a:t>The general characteristic of latent-looking chlamydial infections</a:t>
            </a:r>
            <a:endParaRPr lang="tr-TR" dirty="0"/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>
                <a:solidFill>
                  <a:srgbClr val="FF0000"/>
                </a:solidFill>
              </a:rPr>
              <a:t>Clinical</a:t>
            </a:r>
            <a:r>
              <a:rPr lang="tr-TR" dirty="0">
                <a:solidFill>
                  <a:srgbClr val="FF0000"/>
                </a:solidFill>
              </a:rPr>
              <a:t> </a:t>
            </a:r>
            <a:r>
              <a:rPr lang="tr-TR" dirty="0" err="1" smtClean="0">
                <a:solidFill>
                  <a:srgbClr val="FF0000"/>
                </a:solidFill>
              </a:rPr>
              <a:t>Findings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417638"/>
            <a:ext cx="8363272" cy="4797444"/>
          </a:xfrm>
        </p:spPr>
        <p:txBody>
          <a:bodyPr>
            <a:normAutofit fontScale="70000" lnSpcReduction="20000"/>
          </a:bodyPr>
          <a:lstStyle/>
          <a:p>
            <a:pPr>
              <a:lnSpc>
                <a:spcPct val="170000"/>
              </a:lnSpc>
            </a:pPr>
            <a:r>
              <a:rPr lang="en-US" dirty="0"/>
              <a:t>Change the type and severity of the disease</a:t>
            </a:r>
          </a:p>
          <a:p>
            <a:pPr>
              <a:lnSpc>
                <a:spcPct val="170000"/>
              </a:lnSpc>
            </a:pPr>
            <a:r>
              <a:rPr lang="en-US" dirty="0"/>
              <a:t>Clinically non-significant infections vary from local infections of the epithelial surface to severe systemic infections</a:t>
            </a:r>
          </a:p>
          <a:p>
            <a:pPr>
              <a:lnSpc>
                <a:spcPct val="170000"/>
              </a:lnSpc>
            </a:pPr>
            <a:r>
              <a:rPr lang="en-US" dirty="0"/>
              <a:t>Conjunctivitis, arthritis, abortion, urethritis, enteritis, pneumonia and encephalitis can be seen</a:t>
            </a:r>
          </a:p>
          <a:p>
            <a:pPr>
              <a:lnSpc>
                <a:spcPct val="170000"/>
              </a:lnSpc>
            </a:pPr>
            <a:r>
              <a:rPr lang="en-US" dirty="0"/>
              <a:t>Enzootic abortion in female sheep, conjunctivitis and rhinitis in cattle, intestinal infections in cattle, psittacosis in humans and </a:t>
            </a:r>
            <a:r>
              <a:rPr lang="en-US" dirty="0" err="1"/>
              <a:t>psittacine</a:t>
            </a:r>
            <a:r>
              <a:rPr lang="en-US" dirty="0"/>
              <a:t> birds</a:t>
            </a:r>
            <a:endParaRPr lang="tr-TR" dirty="0"/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>
                <a:solidFill>
                  <a:srgbClr val="FF0000"/>
                </a:solidFill>
              </a:rPr>
              <a:t>Enzootic</a:t>
            </a:r>
            <a:r>
              <a:rPr lang="tr-TR" dirty="0">
                <a:solidFill>
                  <a:srgbClr val="FF0000"/>
                </a:solidFill>
              </a:rPr>
              <a:t> </a:t>
            </a:r>
            <a:r>
              <a:rPr lang="tr-TR" dirty="0" err="1">
                <a:solidFill>
                  <a:srgbClr val="FF0000"/>
                </a:solidFill>
              </a:rPr>
              <a:t>Abortion</a:t>
            </a:r>
            <a:r>
              <a:rPr lang="tr-TR" dirty="0">
                <a:solidFill>
                  <a:srgbClr val="FF0000"/>
                </a:solidFill>
              </a:rPr>
              <a:t> of </a:t>
            </a:r>
            <a:r>
              <a:rPr lang="tr-TR" dirty="0" err="1">
                <a:solidFill>
                  <a:srgbClr val="FF0000"/>
                </a:solidFill>
              </a:rPr>
              <a:t>Sheep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5035698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50000"/>
              </a:lnSpc>
            </a:pPr>
            <a:r>
              <a:rPr lang="en-US" dirty="0"/>
              <a:t>Agent C. is </a:t>
            </a:r>
            <a:r>
              <a:rPr lang="en-US" dirty="0" err="1"/>
              <a:t>abortus</a:t>
            </a:r>
            <a:endParaRPr lang="en-US" dirty="0"/>
          </a:p>
          <a:p>
            <a:pPr>
              <a:lnSpc>
                <a:spcPct val="150000"/>
              </a:lnSpc>
            </a:pPr>
            <a:r>
              <a:rPr lang="en-US" dirty="0"/>
              <a:t>Digestion through digestion</a:t>
            </a:r>
          </a:p>
          <a:p>
            <a:pPr>
              <a:lnSpc>
                <a:spcPct val="150000"/>
              </a:lnSpc>
            </a:pPr>
            <a:r>
              <a:rPr lang="en-US" dirty="0"/>
              <a:t>Early wastes are visible</a:t>
            </a:r>
          </a:p>
          <a:p>
            <a:pPr>
              <a:lnSpc>
                <a:spcPct val="150000"/>
              </a:lnSpc>
            </a:pPr>
            <a:r>
              <a:rPr lang="en-US" dirty="0"/>
              <a:t>Female lambs may be infected during the neonatal period and may be wasted during their first pregnancy</a:t>
            </a:r>
          </a:p>
          <a:p>
            <a:pPr>
              <a:lnSpc>
                <a:spcPct val="150000"/>
              </a:lnSpc>
            </a:pPr>
            <a:r>
              <a:rPr lang="en-US" dirty="0" err="1"/>
              <a:t>Abortors</a:t>
            </a:r>
            <a:r>
              <a:rPr lang="en-US" dirty="0"/>
              <a:t> rarely abort again</a:t>
            </a:r>
            <a:endParaRPr lang="tr-TR" dirty="0"/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>
                <a:solidFill>
                  <a:srgbClr val="FF0000"/>
                </a:solidFill>
              </a:rPr>
              <a:t>Feline</a:t>
            </a:r>
            <a:r>
              <a:rPr lang="tr-TR" dirty="0" smtClean="0">
                <a:solidFill>
                  <a:srgbClr val="FF0000"/>
                </a:solidFill>
              </a:rPr>
              <a:t> </a:t>
            </a:r>
            <a:r>
              <a:rPr lang="tr-TR" dirty="0" err="1" smtClean="0">
                <a:solidFill>
                  <a:srgbClr val="FF0000"/>
                </a:solidFill>
              </a:rPr>
              <a:t>Chlamydiosis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>
              <a:lnSpc>
                <a:spcPct val="150000"/>
              </a:lnSpc>
            </a:pPr>
            <a:r>
              <a:rPr lang="en-US" dirty="0"/>
              <a:t>The causative agent is C. </a:t>
            </a:r>
            <a:r>
              <a:rPr lang="en-US" dirty="0" err="1"/>
              <a:t>felis</a:t>
            </a:r>
            <a:endParaRPr lang="en-US" dirty="0"/>
          </a:p>
          <a:p>
            <a:pPr>
              <a:lnSpc>
                <a:spcPct val="150000"/>
              </a:lnSpc>
            </a:pPr>
            <a:r>
              <a:rPr lang="en-US" dirty="0" err="1"/>
              <a:t>Conjuktivit</a:t>
            </a:r>
            <a:r>
              <a:rPr lang="en-US" dirty="0"/>
              <a:t> rarely characterized by rhinitis</a:t>
            </a:r>
          </a:p>
          <a:p>
            <a:pPr>
              <a:lnSpc>
                <a:spcPct val="150000"/>
              </a:lnSpc>
            </a:pPr>
            <a:r>
              <a:rPr lang="en-US" dirty="0"/>
              <a:t>The incubation period is 5 days</a:t>
            </a:r>
          </a:p>
          <a:p>
            <a:pPr>
              <a:lnSpc>
                <a:spcPct val="150000"/>
              </a:lnSpc>
            </a:pPr>
            <a:r>
              <a:rPr lang="en-US" dirty="0"/>
              <a:t>Unilateral or bilateral conjunctival convulsion, clean school discharge and </a:t>
            </a:r>
            <a:r>
              <a:rPr lang="en-US" dirty="0" err="1"/>
              <a:t>blepharospasm</a:t>
            </a:r>
            <a:endParaRPr lang="en-US" dirty="0"/>
          </a:p>
          <a:p>
            <a:pPr>
              <a:lnSpc>
                <a:spcPct val="150000"/>
              </a:lnSpc>
            </a:pPr>
            <a:r>
              <a:rPr lang="en-US" dirty="0"/>
              <a:t>With sequester infections, discharge may be mucopurulent</a:t>
            </a:r>
            <a:endParaRPr lang="tr-TR" dirty="0"/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>
                <a:solidFill>
                  <a:srgbClr val="FF0000"/>
                </a:solidFill>
              </a:rPr>
              <a:t>Sporadic</a:t>
            </a:r>
            <a:r>
              <a:rPr lang="tr-TR" dirty="0" smtClean="0">
                <a:solidFill>
                  <a:srgbClr val="FF0000"/>
                </a:solidFill>
              </a:rPr>
              <a:t> </a:t>
            </a:r>
            <a:r>
              <a:rPr lang="tr-TR" dirty="0" err="1">
                <a:solidFill>
                  <a:srgbClr val="FF0000"/>
                </a:solidFill>
              </a:rPr>
              <a:t>B</a:t>
            </a:r>
            <a:r>
              <a:rPr lang="tr-TR" dirty="0" err="1" smtClean="0">
                <a:solidFill>
                  <a:srgbClr val="FF0000"/>
                </a:solidFill>
              </a:rPr>
              <a:t>ovine</a:t>
            </a:r>
            <a:r>
              <a:rPr lang="tr-TR" dirty="0" smtClean="0">
                <a:solidFill>
                  <a:srgbClr val="FF0000"/>
                </a:solidFill>
              </a:rPr>
              <a:t> </a:t>
            </a:r>
            <a:r>
              <a:rPr lang="tr-TR" dirty="0" err="1">
                <a:solidFill>
                  <a:srgbClr val="FF0000"/>
                </a:solidFill>
              </a:rPr>
              <a:t>E</a:t>
            </a:r>
            <a:r>
              <a:rPr lang="tr-TR" dirty="0" err="1" smtClean="0">
                <a:solidFill>
                  <a:srgbClr val="FF0000"/>
                </a:solidFill>
              </a:rPr>
              <a:t>nsefalomyelitis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4963690"/>
          </a:xfrm>
        </p:spPr>
        <p:txBody>
          <a:bodyPr>
            <a:normAutofit fontScale="77500" lnSpcReduction="20000"/>
          </a:bodyPr>
          <a:lstStyle/>
          <a:p>
            <a:pPr>
              <a:lnSpc>
                <a:spcPct val="160000"/>
              </a:lnSpc>
            </a:pPr>
            <a:r>
              <a:rPr lang="en-US" dirty="0"/>
              <a:t>The </a:t>
            </a:r>
            <a:r>
              <a:rPr lang="tr-TR" dirty="0" err="1" smtClean="0"/>
              <a:t>agent</a:t>
            </a:r>
            <a:r>
              <a:rPr lang="en-US" dirty="0" smtClean="0"/>
              <a:t> </a:t>
            </a:r>
            <a:r>
              <a:rPr lang="en-US" dirty="0"/>
              <a:t>is C. </a:t>
            </a:r>
            <a:r>
              <a:rPr lang="en-US" dirty="0" err="1"/>
              <a:t>pecorum</a:t>
            </a:r>
            <a:endParaRPr lang="en-US" dirty="0"/>
          </a:p>
          <a:p>
            <a:pPr>
              <a:lnSpc>
                <a:spcPct val="160000"/>
              </a:lnSpc>
            </a:pPr>
            <a:r>
              <a:rPr lang="en-US" dirty="0"/>
              <a:t>Intestinal infection spreads in cattle</a:t>
            </a:r>
          </a:p>
          <a:p>
            <a:pPr>
              <a:lnSpc>
                <a:spcPct val="160000"/>
              </a:lnSpc>
            </a:pPr>
            <a:r>
              <a:rPr lang="en-US" dirty="0"/>
              <a:t>Sporadic cattle encephalomyelitis is seen incidentally</a:t>
            </a:r>
          </a:p>
          <a:p>
            <a:pPr>
              <a:lnSpc>
                <a:spcPct val="160000"/>
              </a:lnSpc>
            </a:pPr>
            <a:r>
              <a:rPr lang="en-US" dirty="0"/>
              <a:t>Generally, cattle under the age of 3 have high fever, incoordination, depression, excessive salivation and diarrhea</a:t>
            </a:r>
          </a:p>
          <a:p>
            <a:pPr>
              <a:lnSpc>
                <a:spcPct val="160000"/>
              </a:lnSpc>
            </a:pPr>
            <a:r>
              <a:rPr lang="en-US" dirty="0"/>
              <a:t>At last stage, the animal lies and the </a:t>
            </a:r>
            <a:r>
              <a:rPr lang="en-US" dirty="0" err="1"/>
              <a:t>opustotonus</a:t>
            </a:r>
            <a:r>
              <a:rPr lang="en-US" dirty="0"/>
              <a:t> is visible</a:t>
            </a:r>
          </a:p>
          <a:p>
            <a:pPr>
              <a:lnSpc>
                <a:spcPct val="160000"/>
              </a:lnSpc>
            </a:pPr>
            <a:r>
              <a:rPr lang="en-US" dirty="0"/>
              <a:t>It lasts about 2 weeks and mortality can reach 50%</a:t>
            </a:r>
            <a:endParaRPr lang="tr-TR" dirty="0"/>
          </a:p>
        </p:txBody>
      </p:sp>
    </p:spTree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>
                <a:solidFill>
                  <a:srgbClr val="FF0000"/>
                </a:solidFill>
              </a:rPr>
              <a:t>Avian</a:t>
            </a:r>
            <a:r>
              <a:rPr lang="tr-TR" dirty="0" smtClean="0">
                <a:solidFill>
                  <a:srgbClr val="FF0000"/>
                </a:solidFill>
              </a:rPr>
              <a:t> </a:t>
            </a:r>
            <a:r>
              <a:rPr lang="tr-TR" dirty="0" err="1" smtClean="0">
                <a:solidFill>
                  <a:srgbClr val="FF0000"/>
                </a:solidFill>
              </a:rPr>
              <a:t>Chlamydiosis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896544"/>
          </a:xfrm>
        </p:spPr>
        <p:txBody>
          <a:bodyPr>
            <a:normAutofit fontScale="77500" lnSpcReduction="20000"/>
          </a:bodyPr>
          <a:lstStyle/>
          <a:p>
            <a:pPr>
              <a:lnSpc>
                <a:spcPct val="160000"/>
              </a:lnSpc>
            </a:pPr>
            <a:r>
              <a:rPr lang="en-US" dirty="0"/>
              <a:t>Psittacosis is a zoonotic disease of humans and </a:t>
            </a:r>
            <a:r>
              <a:rPr lang="en-US" dirty="0" err="1"/>
              <a:t>psittacine</a:t>
            </a:r>
            <a:r>
              <a:rPr lang="en-US" dirty="0"/>
              <a:t> birds (budgerigar, parrot)</a:t>
            </a:r>
          </a:p>
          <a:p>
            <a:pPr>
              <a:lnSpc>
                <a:spcPct val="160000"/>
              </a:lnSpc>
            </a:pPr>
            <a:r>
              <a:rPr lang="en-US" dirty="0" err="1"/>
              <a:t>Etken</a:t>
            </a:r>
            <a:r>
              <a:rPr lang="en-US" dirty="0"/>
              <a:t> C. </a:t>
            </a:r>
            <a:r>
              <a:rPr lang="en-US" dirty="0" err="1"/>
              <a:t>psittaci</a:t>
            </a:r>
            <a:endParaRPr lang="en-US" dirty="0"/>
          </a:p>
          <a:p>
            <a:pPr>
              <a:lnSpc>
                <a:spcPct val="160000"/>
              </a:lnSpc>
            </a:pPr>
            <a:r>
              <a:rPr lang="en-US" dirty="0" err="1"/>
              <a:t>Ornithosis</a:t>
            </a:r>
            <a:r>
              <a:rPr lang="en-US" dirty="0"/>
              <a:t> is the name given to </a:t>
            </a:r>
            <a:r>
              <a:rPr lang="en-US" dirty="0" err="1"/>
              <a:t>chlamydiosis</a:t>
            </a:r>
            <a:r>
              <a:rPr lang="en-US" dirty="0"/>
              <a:t> seen in non-</a:t>
            </a:r>
            <a:r>
              <a:rPr lang="en-US" dirty="0" err="1"/>
              <a:t>psittacious</a:t>
            </a:r>
            <a:r>
              <a:rPr lang="en-US" dirty="0"/>
              <a:t> birds (pigeons, sparrows, domestic wings)</a:t>
            </a:r>
          </a:p>
          <a:p>
            <a:pPr>
              <a:lnSpc>
                <a:spcPct val="160000"/>
              </a:lnSpc>
            </a:pPr>
            <a:r>
              <a:rPr lang="en-US" dirty="0"/>
              <a:t>Widespread in the world</a:t>
            </a:r>
          </a:p>
          <a:p>
            <a:pPr>
              <a:lnSpc>
                <a:spcPct val="160000"/>
              </a:lnSpc>
            </a:pPr>
            <a:r>
              <a:rPr lang="en-US" dirty="0"/>
              <a:t>The effect is found in the spleen and kidneys of birds that appear normal</a:t>
            </a:r>
            <a:endParaRPr lang="tr-T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67544" y="476672"/>
            <a:ext cx="8229600" cy="5649491"/>
          </a:xfrm>
        </p:spPr>
        <p:txBody>
          <a:bodyPr>
            <a:normAutofit fontScale="70000" lnSpcReduction="20000"/>
          </a:bodyPr>
          <a:lstStyle/>
          <a:p>
            <a:pPr>
              <a:lnSpc>
                <a:spcPct val="170000"/>
              </a:lnSpc>
            </a:pPr>
            <a:r>
              <a:rPr lang="en-US" dirty="0"/>
              <a:t>It is aerobic and it is at 28-32C</a:t>
            </a:r>
          </a:p>
          <a:p>
            <a:pPr>
              <a:lnSpc>
                <a:spcPct val="170000"/>
              </a:lnSpc>
            </a:pPr>
            <a:r>
              <a:rPr lang="en-US" dirty="0"/>
              <a:t>Previously serologically pathogenic species were identified as L. </a:t>
            </a:r>
            <a:r>
              <a:rPr lang="en-US" dirty="0" err="1"/>
              <a:t>interrogans</a:t>
            </a:r>
            <a:r>
              <a:rPr lang="en-US" dirty="0"/>
              <a:t> and saprophytic species as L. </a:t>
            </a:r>
            <a:r>
              <a:rPr lang="en-US" dirty="0" err="1"/>
              <a:t>biflexa</a:t>
            </a:r>
            <a:endParaRPr lang="en-US" dirty="0"/>
          </a:p>
          <a:p>
            <a:pPr>
              <a:lnSpc>
                <a:spcPct val="170000"/>
              </a:lnSpc>
            </a:pPr>
            <a:r>
              <a:rPr lang="en-US" dirty="0"/>
              <a:t>Today, DNA is classified according to homologues (about 20 genomes) and there are more than 250 </a:t>
            </a:r>
            <a:r>
              <a:rPr lang="en-US" dirty="0" err="1"/>
              <a:t>serovars</a:t>
            </a:r>
            <a:r>
              <a:rPr lang="en-US" dirty="0"/>
              <a:t> in these species</a:t>
            </a:r>
          </a:p>
          <a:p>
            <a:pPr>
              <a:lnSpc>
                <a:spcPct val="170000"/>
              </a:lnSpc>
            </a:pPr>
            <a:r>
              <a:rPr lang="en-US" dirty="0"/>
              <a:t>Serologically similar </a:t>
            </a:r>
            <a:r>
              <a:rPr lang="en-US" dirty="0" err="1"/>
              <a:t>leptospires</a:t>
            </a:r>
            <a:r>
              <a:rPr lang="en-US" dirty="0"/>
              <a:t> may belong to different species. For example; </a:t>
            </a:r>
            <a:r>
              <a:rPr lang="en-US" dirty="0" err="1"/>
              <a:t>serovar</a:t>
            </a:r>
            <a:r>
              <a:rPr lang="en-US" dirty="0"/>
              <a:t> </a:t>
            </a:r>
            <a:r>
              <a:rPr lang="en-US" dirty="0" err="1"/>
              <a:t>HardJo</a:t>
            </a:r>
            <a:r>
              <a:rPr lang="en-US" dirty="0"/>
              <a:t> is a </a:t>
            </a:r>
            <a:r>
              <a:rPr lang="en-US" dirty="0" err="1"/>
              <a:t>serovar</a:t>
            </a:r>
            <a:r>
              <a:rPr lang="en-US" dirty="0"/>
              <a:t> of both L. </a:t>
            </a:r>
            <a:r>
              <a:rPr lang="en-US" dirty="0" err="1"/>
              <a:t>borgpetersenii</a:t>
            </a:r>
            <a:r>
              <a:rPr lang="en-US" dirty="0"/>
              <a:t> and L. </a:t>
            </a:r>
            <a:r>
              <a:rPr lang="en-US" dirty="0" err="1"/>
              <a:t>interrogans</a:t>
            </a:r>
            <a:r>
              <a:rPr lang="en-US" dirty="0"/>
              <a:t> species. The reason for this is that genetically distinct 2-way common surface antigens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79659032"/>
      </p:ext>
    </p:extLst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642918"/>
            <a:ext cx="8229600" cy="5810418"/>
          </a:xfrm>
        </p:spPr>
        <p:txBody>
          <a:bodyPr>
            <a:normAutofit fontScale="70000" lnSpcReduction="20000"/>
          </a:bodyPr>
          <a:lstStyle/>
          <a:p>
            <a:pPr>
              <a:lnSpc>
                <a:spcPct val="170000"/>
              </a:lnSpc>
            </a:pPr>
            <a:r>
              <a:rPr lang="en-US" dirty="0"/>
              <a:t>The agent is thrown out with stool</a:t>
            </a:r>
          </a:p>
          <a:p>
            <a:pPr>
              <a:lnSpc>
                <a:spcPct val="170000"/>
              </a:lnSpc>
            </a:pPr>
            <a:r>
              <a:rPr lang="en-US" dirty="0"/>
              <a:t>When feces is dry, infectious dust forms for susceptible birds and mammals</a:t>
            </a:r>
          </a:p>
          <a:p>
            <a:pPr>
              <a:lnSpc>
                <a:spcPct val="170000"/>
              </a:lnSpc>
            </a:pPr>
            <a:r>
              <a:rPr lang="en-US" dirty="0"/>
              <a:t>Most Turks in economic terms are important</a:t>
            </a:r>
          </a:p>
          <a:p>
            <a:pPr>
              <a:lnSpc>
                <a:spcPct val="170000"/>
              </a:lnSpc>
            </a:pPr>
            <a:r>
              <a:rPr lang="en-US" dirty="0"/>
              <a:t>The incubation time is 10 days</a:t>
            </a:r>
          </a:p>
          <a:p>
            <a:pPr>
              <a:lnSpc>
                <a:spcPct val="170000"/>
              </a:lnSpc>
            </a:pPr>
            <a:r>
              <a:rPr lang="en-US" dirty="0"/>
              <a:t>Loss of appetite, weight loss, reduced egg production, school discharge, diarrhea and respiratory distress syndrome</a:t>
            </a:r>
          </a:p>
          <a:p>
            <a:pPr>
              <a:lnSpc>
                <a:spcPct val="170000"/>
              </a:lnSpc>
            </a:pPr>
            <a:r>
              <a:rPr lang="en-US" dirty="0"/>
              <a:t>The most common necropsy findings are hepatosplenomegaly, </a:t>
            </a:r>
            <a:r>
              <a:rPr lang="en-US" dirty="0" err="1"/>
              <a:t>airsacculitis</a:t>
            </a:r>
            <a:r>
              <a:rPr lang="en-US" dirty="0"/>
              <a:t> and peritonitis</a:t>
            </a:r>
            <a:endParaRPr lang="tr-TR" dirty="0"/>
          </a:p>
        </p:txBody>
      </p:sp>
    </p:spTree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>
                <a:solidFill>
                  <a:srgbClr val="FF0000"/>
                </a:solidFill>
              </a:rPr>
              <a:t>Diagnosis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Clinical Diagnosis:</a:t>
            </a:r>
          </a:p>
          <a:p>
            <a:r>
              <a:rPr lang="en-US" dirty="0"/>
              <a:t>Infection is very difficult to diagnose clinically and according to necropsy findings</a:t>
            </a:r>
          </a:p>
          <a:p>
            <a:endParaRPr lang="en-US" dirty="0">
              <a:solidFill>
                <a:srgbClr val="C00000"/>
              </a:solidFill>
            </a:endParaRPr>
          </a:p>
          <a:p>
            <a:r>
              <a:rPr lang="en-US" dirty="0">
                <a:solidFill>
                  <a:srgbClr val="C00000"/>
                </a:solidFill>
              </a:rPr>
              <a:t>Laboratory Testimonials:</a:t>
            </a:r>
          </a:p>
          <a:p>
            <a:r>
              <a:rPr lang="en-US" dirty="0"/>
              <a:t>Samples should be delivered to the laboratory in the appropriate transport fluid</a:t>
            </a:r>
            <a:endParaRPr lang="tr-TR" dirty="0"/>
          </a:p>
        </p:txBody>
      </p:sp>
    </p:spTree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571480"/>
            <a:ext cx="8229600" cy="5554683"/>
          </a:xfrm>
        </p:spPr>
        <p:txBody>
          <a:bodyPr>
            <a:normAutofit fontScale="85000" lnSpcReduction="20000"/>
          </a:bodyPr>
          <a:lstStyle/>
          <a:p>
            <a:pPr>
              <a:lnSpc>
                <a:spcPct val="150000"/>
              </a:lnSpc>
            </a:pPr>
            <a:r>
              <a:rPr lang="tr-TR" dirty="0" err="1" smtClean="0">
                <a:solidFill>
                  <a:srgbClr val="C00000"/>
                </a:solidFill>
              </a:rPr>
              <a:t>Bacterioscopy</a:t>
            </a:r>
            <a:r>
              <a:rPr lang="tr-TR" dirty="0" smtClean="0">
                <a:solidFill>
                  <a:srgbClr val="C00000"/>
                </a:solidFill>
              </a:rPr>
              <a:t> </a:t>
            </a:r>
            <a:r>
              <a:rPr lang="tr-TR" dirty="0">
                <a:solidFill>
                  <a:srgbClr val="C00000"/>
                </a:solidFill>
              </a:rPr>
              <a:t>:</a:t>
            </a:r>
          </a:p>
          <a:p>
            <a:pPr>
              <a:lnSpc>
                <a:spcPct val="150000"/>
              </a:lnSpc>
            </a:pPr>
            <a:r>
              <a:rPr lang="tr-TR" dirty="0" err="1"/>
              <a:t>Preparations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histological</a:t>
            </a:r>
            <a:r>
              <a:rPr lang="tr-TR" dirty="0"/>
              <a:t> </a:t>
            </a:r>
            <a:r>
              <a:rPr lang="tr-TR" dirty="0" err="1"/>
              <a:t>sections</a:t>
            </a:r>
            <a:r>
              <a:rPr lang="tr-TR" dirty="0"/>
              <a:t> </a:t>
            </a:r>
            <a:r>
              <a:rPr lang="tr-TR" dirty="0" err="1"/>
              <a:t>prepared</a:t>
            </a:r>
            <a:r>
              <a:rPr lang="tr-TR" dirty="0"/>
              <a:t> </a:t>
            </a:r>
            <a:r>
              <a:rPr lang="tr-TR" dirty="0" err="1"/>
              <a:t>from</a:t>
            </a:r>
            <a:r>
              <a:rPr lang="tr-TR" dirty="0"/>
              <a:t> </a:t>
            </a:r>
            <a:r>
              <a:rPr lang="tr-TR" dirty="0" err="1"/>
              <a:t>liver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subspecies</a:t>
            </a:r>
            <a:r>
              <a:rPr lang="tr-TR" dirty="0"/>
              <a:t> </a:t>
            </a:r>
            <a:r>
              <a:rPr lang="tr-TR" dirty="0" err="1"/>
              <a:t>taken</a:t>
            </a:r>
            <a:r>
              <a:rPr lang="tr-TR" dirty="0"/>
              <a:t> </a:t>
            </a:r>
            <a:r>
              <a:rPr lang="tr-TR" dirty="0" err="1"/>
              <a:t>from</a:t>
            </a:r>
            <a:r>
              <a:rPr lang="tr-TR" dirty="0"/>
              <a:t> </a:t>
            </a:r>
            <a:r>
              <a:rPr lang="tr-TR" dirty="0" err="1"/>
              <a:t>aborted</a:t>
            </a:r>
            <a:r>
              <a:rPr lang="tr-TR" dirty="0"/>
              <a:t> </a:t>
            </a:r>
            <a:r>
              <a:rPr lang="tr-TR" dirty="0" err="1"/>
              <a:t>fetus</a:t>
            </a:r>
            <a:r>
              <a:rPr lang="tr-TR" dirty="0"/>
              <a:t> </a:t>
            </a:r>
            <a:r>
              <a:rPr lang="tr-TR" dirty="0" err="1"/>
              <a:t>or</a:t>
            </a:r>
            <a:r>
              <a:rPr lang="tr-TR" dirty="0"/>
              <a:t> </a:t>
            </a:r>
            <a:r>
              <a:rPr lang="tr-TR" dirty="0" err="1"/>
              <a:t>avian</a:t>
            </a:r>
            <a:r>
              <a:rPr lang="tr-TR" dirty="0"/>
              <a:t> </a:t>
            </a:r>
            <a:r>
              <a:rPr lang="tr-TR" dirty="0" err="1"/>
              <a:t>species</a:t>
            </a:r>
            <a:r>
              <a:rPr lang="tr-TR" dirty="0"/>
              <a:t> </a:t>
            </a:r>
            <a:r>
              <a:rPr lang="tr-TR" dirty="0" err="1"/>
              <a:t>are</a:t>
            </a:r>
            <a:r>
              <a:rPr lang="tr-TR" dirty="0"/>
              <a:t> </a:t>
            </a:r>
            <a:r>
              <a:rPr lang="tr-TR" dirty="0" err="1"/>
              <a:t>examined</a:t>
            </a:r>
            <a:endParaRPr lang="tr-TR" dirty="0"/>
          </a:p>
          <a:p>
            <a:pPr>
              <a:lnSpc>
                <a:spcPct val="150000"/>
              </a:lnSpc>
            </a:pPr>
            <a:r>
              <a:rPr lang="tr-TR" dirty="0" err="1"/>
              <a:t>Ziehl-Neelsen</a:t>
            </a:r>
            <a:r>
              <a:rPr lang="tr-TR" dirty="0"/>
              <a:t>, </a:t>
            </a:r>
            <a:r>
              <a:rPr lang="tr-TR" dirty="0" err="1"/>
              <a:t>Giemsa</a:t>
            </a:r>
            <a:r>
              <a:rPr lang="tr-TR" dirty="0"/>
              <a:t>, </a:t>
            </a:r>
            <a:r>
              <a:rPr lang="tr-TR" dirty="0" err="1"/>
              <a:t>modified</a:t>
            </a:r>
            <a:r>
              <a:rPr lang="tr-TR" dirty="0"/>
              <a:t> </a:t>
            </a:r>
            <a:r>
              <a:rPr lang="tr-TR" dirty="0" err="1"/>
              <a:t>Machiavello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Castaneda</a:t>
            </a:r>
            <a:r>
              <a:rPr lang="tr-TR" dirty="0"/>
              <a:t> </a:t>
            </a:r>
            <a:r>
              <a:rPr lang="tr-TR" dirty="0" err="1"/>
              <a:t>painting</a:t>
            </a:r>
            <a:r>
              <a:rPr lang="tr-TR" dirty="0"/>
              <a:t> </a:t>
            </a:r>
            <a:r>
              <a:rPr lang="tr-TR" dirty="0" err="1"/>
              <a:t>methods</a:t>
            </a:r>
            <a:endParaRPr lang="tr-TR" dirty="0"/>
          </a:p>
          <a:p>
            <a:pPr>
              <a:lnSpc>
                <a:spcPct val="150000"/>
              </a:lnSpc>
            </a:pPr>
            <a:r>
              <a:rPr lang="tr-TR" dirty="0" err="1">
                <a:solidFill>
                  <a:srgbClr val="C00000"/>
                </a:solidFill>
              </a:rPr>
              <a:t>Culture</a:t>
            </a:r>
            <a:r>
              <a:rPr lang="tr-TR" dirty="0">
                <a:solidFill>
                  <a:srgbClr val="C00000"/>
                </a:solidFill>
              </a:rPr>
              <a:t>:</a:t>
            </a:r>
          </a:p>
          <a:p>
            <a:pPr>
              <a:lnSpc>
                <a:spcPct val="150000"/>
              </a:lnSpc>
            </a:pPr>
            <a:r>
              <a:rPr lang="tr-TR" dirty="0" err="1" smtClean="0"/>
              <a:t>Egg</a:t>
            </a:r>
            <a:r>
              <a:rPr lang="tr-TR" dirty="0" smtClean="0"/>
              <a:t> York can </a:t>
            </a:r>
            <a:r>
              <a:rPr lang="tr-TR" dirty="0"/>
              <a:t>be </a:t>
            </a:r>
            <a:r>
              <a:rPr lang="tr-TR" dirty="0" err="1"/>
              <a:t>inoculated</a:t>
            </a:r>
            <a:r>
              <a:rPr lang="tr-TR" dirty="0"/>
              <a:t> </a:t>
            </a:r>
            <a:r>
              <a:rPr lang="tr-TR" dirty="0" err="1"/>
              <a:t>or</a:t>
            </a:r>
            <a:r>
              <a:rPr lang="tr-TR" dirty="0"/>
              <a:t> </a:t>
            </a:r>
            <a:r>
              <a:rPr lang="tr-TR" dirty="0" err="1"/>
              <a:t>inoculated</a:t>
            </a:r>
            <a:r>
              <a:rPr lang="tr-TR" dirty="0"/>
              <a:t> </a:t>
            </a:r>
            <a:r>
              <a:rPr lang="tr-TR" dirty="0" err="1"/>
              <a:t>from</a:t>
            </a:r>
            <a:r>
              <a:rPr lang="tr-TR" dirty="0"/>
              <a:t> </a:t>
            </a:r>
            <a:r>
              <a:rPr lang="tr-TR" dirty="0" err="1"/>
              <a:t>appropriate</a:t>
            </a:r>
            <a:r>
              <a:rPr lang="tr-TR" dirty="0"/>
              <a:t> </a:t>
            </a:r>
            <a:r>
              <a:rPr lang="tr-TR" dirty="0" err="1"/>
              <a:t>cell</a:t>
            </a:r>
            <a:r>
              <a:rPr lang="tr-TR" dirty="0"/>
              <a:t> </a:t>
            </a:r>
            <a:r>
              <a:rPr lang="tr-TR" dirty="0" err="1"/>
              <a:t>culture</a:t>
            </a:r>
            <a:endParaRPr lang="tr-TR" dirty="0"/>
          </a:p>
        </p:txBody>
      </p:sp>
    </p:spTree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357166"/>
            <a:ext cx="8229600" cy="5768997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50000"/>
              </a:lnSpc>
            </a:pPr>
            <a:r>
              <a:rPr lang="tr-TR" dirty="0" err="1">
                <a:solidFill>
                  <a:srgbClr val="C00000"/>
                </a:solidFill>
              </a:rPr>
              <a:t>Serological</a:t>
            </a:r>
            <a:r>
              <a:rPr lang="tr-TR" dirty="0">
                <a:solidFill>
                  <a:srgbClr val="C00000"/>
                </a:solidFill>
              </a:rPr>
              <a:t> </a:t>
            </a:r>
            <a:r>
              <a:rPr lang="tr-TR" dirty="0" err="1">
                <a:solidFill>
                  <a:srgbClr val="C00000"/>
                </a:solidFill>
              </a:rPr>
              <a:t>Tests</a:t>
            </a:r>
            <a:r>
              <a:rPr lang="tr-TR" dirty="0">
                <a:solidFill>
                  <a:srgbClr val="C00000"/>
                </a:solidFill>
              </a:rPr>
              <a:t>:</a:t>
            </a:r>
          </a:p>
          <a:p>
            <a:pPr>
              <a:lnSpc>
                <a:spcPct val="150000"/>
              </a:lnSpc>
            </a:pPr>
            <a:r>
              <a:rPr lang="tr-TR" dirty="0" err="1"/>
              <a:t>Techniques</a:t>
            </a:r>
            <a:r>
              <a:rPr lang="tr-TR" dirty="0"/>
              <a:t> </a:t>
            </a:r>
            <a:r>
              <a:rPr lang="tr-TR" dirty="0" err="1"/>
              <a:t>involving</a:t>
            </a:r>
            <a:r>
              <a:rPr lang="tr-TR" dirty="0"/>
              <a:t> </a:t>
            </a:r>
            <a:r>
              <a:rPr lang="tr-TR" dirty="0" err="1"/>
              <a:t>complement</a:t>
            </a:r>
            <a:r>
              <a:rPr lang="tr-TR" dirty="0"/>
              <a:t> </a:t>
            </a:r>
            <a:r>
              <a:rPr lang="tr-TR" dirty="0" err="1"/>
              <a:t>fixation</a:t>
            </a:r>
            <a:r>
              <a:rPr lang="tr-TR" dirty="0"/>
              <a:t>, ELISA, </a:t>
            </a:r>
            <a:r>
              <a:rPr lang="tr-TR" dirty="0" err="1"/>
              <a:t>indirect</a:t>
            </a:r>
            <a:r>
              <a:rPr lang="tr-TR" dirty="0"/>
              <a:t> </a:t>
            </a:r>
            <a:r>
              <a:rPr lang="tr-TR" dirty="0" err="1"/>
              <a:t>immunofluorescence</a:t>
            </a:r>
            <a:r>
              <a:rPr lang="tr-TR" dirty="0"/>
              <a:t>,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micro-immunofluorescence</a:t>
            </a:r>
            <a:r>
              <a:rPr lang="tr-TR" dirty="0"/>
              <a:t> can be </a:t>
            </a:r>
            <a:r>
              <a:rPr lang="tr-TR" dirty="0" err="1"/>
              <a:t>used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detect</a:t>
            </a:r>
            <a:r>
              <a:rPr lang="tr-TR" dirty="0"/>
              <a:t> </a:t>
            </a:r>
            <a:r>
              <a:rPr lang="tr-TR" dirty="0" err="1"/>
              <a:t>chlamydia</a:t>
            </a:r>
            <a:r>
              <a:rPr lang="tr-TR" dirty="0"/>
              <a:t> </a:t>
            </a:r>
            <a:r>
              <a:rPr lang="tr-TR" dirty="0" err="1"/>
              <a:t>antibodies</a:t>
            </a:r>
            <a:endParaRPr lang="tr-TR" dirty="0"/>
          </a:p>
          <a:p>
            <a:pPr>
              <a:lnSpc>
                <a:spcPct val="150000"/>
              </a:lnSpc>
            </a:pPr>
            <a:endParaRPr lang="tr-TR" dirty="0">
              <a:solidFill>
                <a:srgbClr val="C00000"/>
              </a:solidFill>
            </a:endParaRPr>
          </a:p>
          <a:p>
            <a:pPr>
              <a:lnSpc>
                <a:spcPct val="150000"/>
              </a:lnSpc>
            </a:pPr>
            <a:r>
              <a:rPr lang="tr-TR" dirty="0" err="1">
                <a:solidFill>
                  <a:srgbClr val="C00000"/>
                </a:solidFill>
              </a:rPr>
              <a:t>Molecular</a:t>
            </a:r>
            <a:r>
              <a:rPr lang="tr-TR" dirty="0">
                <a:solidFill>
                  <a:srgbClr val="C00000"/>
                </a:solidFill>
              </a:rPr>
              <a:t> </a:t>
            </a:r>
            <a:r>
              <a:rPr lang="tr-TR" dirty="0" err="1">
                <a:solidFill>
                  <a:srgbClr val="C00000"/>
                </a:solidFill>
              </a:rPr>
              <a:t>diagnosis</a:t>
            </a:r>
            <a:r>
              <a:rPr lang="tr-TR" dirty="0">
                <a:solidFill>
                  <a:srgbClr val="C00000"/>
                </a:solidFill>
              </a:rPr>
              <a:t>:</a:t>
            </a:r>
          </a:p>
          <a:p>
            <a:pPr>
              <a:lnSpc>
                <a:spcPct val="150000"/>
              </a:lnSpc>
            </a:pPr>
            <a:r>
              <a:rPr lang="tr-TR" dirty="0" err="1"/>
              <a:t>Specific</a:t>
            </a:r>
            <a:r>
              <a:rPr lang="tr-TR" dirty="0"/>
              <a:t> gene </a:t>
            </a:r>
            <a:r>
              <a:rPr lang="tr-TR" dirty="0" err="1"/>
              <a:t>regions</a:t>
            </a:r>
            <a:r>
              <a:rPr lang="tr-TR" dirty="0"/>
              <a:t> can be </a:t>
            </a:r>
            <a:r>
              <a:rPr lang="tr-TR" dirty="0" err="1"/>
              <a:t>investigated</a:t>
            </a:r>
            <a:r>
              <a:rPr lang="tr-TR" dirty="0"/>
              <a:t> </a:t>
            </a:r>
            <a:r>
              <a:rPr lang="tr-TR" dirty="0" err="1"/>
              <a:t>by</a:t>
            </a:r>
            <a:r>
              <a:rPr lang="tr-TR" dirty="0"/>
              <a:t> PCR</a:t>
            </a:r>
          </a:p>
        </p:txBody>
      </p:sp>
    </p:spTree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000108"/>
            <a:ext cx="8229600" cy="5126055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150000"/>
              </a:lnSpc>
            </a:pPr>
            <a:r>
              <a:rPr lang="tr-TR" dirty="0" err="1"/>
              <a:t>Chlamydials</a:t>
            </a:r>
            <a:r>
              <a:rPr lang="tr-TR" dirty="0"/>
              <a:t> </a:t>
            </a:r>
            <a:r>
              <a:rPr lang="tr-TR" dirty="0" err="1"/>
              <a:t>are</a:t>
            </a:r>
            <a:r>
              <a:rPr lang="tr-TR" dirty="0"/>
              <a:t> </a:t>
            </a:r>
            <a:r>
              <a:rPr lang="tr-TR" dirty="0" err="1"/>
              <a:t>sensitive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antibiotics</a:t>
            </a:r>
            <a:r>
              <a:rPr lang="tr-TR" dirty="0"/>
              <a:t> </a:t>
            </a:r>
            <a:r>
              <a:rPr lang="tr-TR" dirty="0" err="1"/>
              <a:t>such</a:t>
            </a:r>
            <a:r>
              <a:rPr lang="tr-TR" dirty="0"/>
              <a:t> as </a:t>
            </a:r>
            <a:r>
              <a:rPr lang="tr-TR" dirty="0" err="1"/>
              <a:t>tetracycline</a:t>
            </a:r>
            <a:r>
              <a:rPr lang="tr-TR" dirty="0"/>
              <a:t>, </a:t>
            </a:r>
            <a:r>
              <a:rPr lang="tr-TR" dirty="0" err="1"/>
              <a:t>oxytetracycline</a:t>
            </a:r>
            <a:r>
              <a:rPr lang="tr-TR" dirty="0"/>
              <a:t>, </a:t>
            </a:r>
            <a:r>
              <a:rPr lang="tr-TR" dirty="0" err="1"/>
              <a:t>tylosin</a:t>
            </a:r>
            <a:r>
              <a:rPr lang="tr-TR" dirty="0"/>
              <a:t>, </a:t>
            </a:r>
            <a:r>
              <a:rPr lang="tr-TR" dirty="0" err="1"/>
              <a:t>penicillin</a:t>
            </a:r>
            <a:endParaRPr lang="tr-TR" dirty="0"/>
          </a:p>
          <a:p>
            <a:pPr>
              <a:lnSpc>
                <a:spcPct val="150000"/>
              </a:lnSpc>
            </a:pPr>
            <a:r>
              <a:rPr lang="tr-TR" dirty="0" err="1"/>
              <a:t>There</a:t>
            </a:r>
            <a:r>
              <a:rPr lang="tr-TR" dirty="0"/>
              <a:t> </a:t>
            </a:r>
            <a:r>
              <a:rPr lang="tr-TR" dirty="0" err="1"/>
              <a:t>are</a:t>
            </a:r>
            <a:r>
              <a:rPr lang="tr-TR" dirty="0"/>
              <a:t> </a:t>
            </a:r>
            <a:r>
              <a:rPr lang="tr-TR" dirty="0" err="1"/>
              <a:t>live</a:t>
            </a:r>
            <a:r>
              <a:rPr lang="tr-TR" dirty="0"/>
              <a:t> </a:t>
            </a:r>
            <a:r>
              <a:rPr lang="tr-TR" dirty="0" err="1"/>
              <a:t>attenuated</a:t>
            </a:r>
            <a:r>
              <a:rPr lang="tr-TR" dirty="0"/>
              <a:t> </a:t>
            </a:r>
            <a:r>
              <a:rPr lang="tr-TR" dirty="0" err="1"/>
              <a:t>vaccines</a:t>
            </a:r>
            <a:r>
              <a:rPr lang="tr-TR" dirty="0"/>
              <a:t> </a:t>
            </a:r>
            <a:r>
              <a:rPr lang="tr-TR" dirty="0" err="1"/>
              <a:t>available</a:t>
            </a:r>
            <a:r>
              <a:rPr lang="tr-TR" dirty="0"/>
              <a:t> </a:t>
            </a:r>
            <a:r>
              <a:rPr lang="tr-TR" dirty="0" err="1"/>
              <a:t>for</a:t>
            </a:r>
            <a:r>
              <a:rPr lang="tr-TR" dirty="0"/>
              <a:t> </a:t>
            </a:r>
            <a:r>
              <a:rPr lang="tr-TR" dirty="0" err="1"/>
              <a:t>female</a:t>
            </a:r>
            <a:r>
              <a:rPr lang="tr-TR" dirty="0"/>
              <a:t> </a:t>
            </a:r>
            <a:r>
              <a:rPr lang="tr-TR" dirty="0" err="1"/>
              <a:t>sheep</a:t>
            </a:r>
            <a:r>
              <a:rPr lang="tr-TR" dirty="0"/>
              <a:t> </a:t>
            </a:r>
            <a:r>
              <a:rPr lang="tr-TR" dirty="0" err="1"/>
              <a:t>before</a:t>
            </a:r>
            <a:r>
              <a:rPr lang="tr-TR" dirty="0"/>
              <a:t> </a:t>
            </a:r>
            <a:r>
              <a:rPr lang="tr-TR" dirty="0" err="1"/>
              <a:t>pregnancy</a:t>
            </a:r>
            <a:endParaRPr lang="tr-TR" dirty="0"/>
          </a:p>
          <a:p>
            <a:pPr>
              <a:lnSpc>
                <a:spcPct val="150000"/>
              </a:lnSpc>
            </a:pPr>
            <a:r>
              <a:rPr lang="tr-TR" dirty="0" err="1"/>
              <a:t>Feline</a:t>
            </a:r>
            <a:r>
              <a:rPr lang="tr-TR" dirty="0"/>
              <a:t> </a:t>
            </a:r>
            <a:r>
              <a:rPr lang="tr-TR" dirty="0" err="1"/>
              <a:t>KlamioZiste</a:t>
            </a:r>
            <a:r>
              <a:rPr lang="tr-TR" dirty="0"/>
              <a:t> has </a:t>
            </a:r>
            <a:r>
              <a:rPr lang="tr-TR" dirty="0" err="1"/>
              <a:t>parenterally</a:t>
            </a:r>
            <a:r>
              <a:rPr lang="tr-TR" dirty="0"/>
              <a:t> </a:t>
            </a:r>
            <a:r>
              <a:rPr lang="tr-TR" dirty="0" err="1"/>
              <a:t>applied</a:t>
            </a:r>
            <a:r>
              <a:rPr lang="tr-TR" dirty="0"/>
              <a:t> </a:t>
            </a:r>
            <a:r>
              <a:rPr lang="tr-TR" dirty="0" err="1"/>
              <a:t>modified</a:t>
            </a:r>
            <a:r>
              <a:rPr lang="tr-TR" dirty="0"/>
              <a:t> </a:t>
            </a:r>
            <a:r>
              <a:rPr lang="tr-TR" dirty="0" err="1"/>
              <a:t>live</a:t>
            </a:r>
            <a:r>
              <a:rPr lang="tr-TR" dirty="0"/>
              <a:t> </a:t>
            </a:r>
            <a:r>
              <a:rPr lang="tr-TR" dirty="0" err="1"/>
              <a:t>vaccines</a:t>
            </a:r>
            <a:endParaRPr lang="tr-TR" dirty="0"/>
          </a:p>
          <a:p>
            <a:pPr>
              <a:lnSpc>
                <a:spcPct val="150000"/>
              </a:lnSpc>
            </a:pPr>
            <a:r>
              <a:rPr lang="tr-TR" dirty="0" err="1"/>
              <a:t>Avian</a:t>
            </a:r>
            <a:r>
              <a:rPr lang="tr-TR" dirty="0"/>
              <a:t> </a:t>
            </a:r>
            <a:r>
              <a:rPr lang="tr-TR" dirty="0" err="1"/>
              <a:t>chlamydiosis</a:t>
            </a:r>
            <a:r>
              <a:rPr lang="tr-TR" dirty="0"/>
              <a:t> </a:t>
            </a:r>
            <a:r>
              <a:rPr lang="tr-TR" dirty="0" err="1"/>
              <a:t>commercial</a:t>
            </a:r>
            <a:r>
              <a:rPr lang="tr-TR" dirty="0"/>
              <a:t> </a:t>
            </a:r>
            <a:r>
              <a:rPr lang="tr-TR" dirty="0" err="1"/>
              <a:t>vaccines</a:t>
            </a:r>
            <a:r>
              <a:rPr lang="tr-TR" dirty="0"/>
              <a:t> </a:t>
            </a:r>
            <a:r>
              <a:rPr lang="tr-TR" dirty="0" err="1"/>
              <a:t>are</a:t>
            </a:r>
            <a:r>
              <a:rPr lang="tr-TR" dirty="0"/>
              <a:t> not </a:t>
            </a:r>
            <a:r>
              <a:rPr lang="tr-TR" dirty="0" err="1"/>
              <a:t>available</a:t>
            </a:r>
            <a:endParaRPr lang="tr-TR" dirty="0"/>
          </a:p>
        </p:txBody>
      </p:sp>
    </p:spTree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C00000"/>
                </a:solidFill>
              </a:rPr>
              <a:t>RICKETTSIA INFECTIONS</a:t>
            </a:r>
            <a:endParaRPr lang="tr-TR" dirty="0">
              <a:solidFill>
                <a:srgbClr val="C00000"/>
              </a:solidFill>
            </a:endParaRPr>
          </a:p>
        </p:txBody>
      </p:sp>
    </p:spTree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solidFill>
                  <a:srgbClr val="FF0000"/>
                </a:solidFill>
              </a:rPr>
              <a:t>General </a:t>
            </a:r>
            <a:r>
              <a:rPr lang="tr-TR" dirty="0" err="1" smtClean="0">
                <a:solidFill>
                  <a:srgbClr val="FF0000"/>
                </a:solidFill>
              </a:rPr>
              <a:t>Features</a:t>
            </a:r>
            <a:r>
              <a:rPr lang="tr-TR" dirty="0" smtClean="0">
                <a:solidFill>
                  <a:srgbClr val="FF0000"/>
                </a:solidFill>
              </a:rPr>
              <a:t> 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lnSpc>
                <a:spcPct val="150000"/>
              </a:lnSpc>
            </a:pPr>
            <a:r>
              <a:rPr lang="tr-TR" dirty="0" err="1"/>
              <a:t>Obligate</a:t>
            </a:r>
            <a:r>
              <a:rPr lang="tr-TR" dirty="0"/>
              <a:t> </a:t>
            </a:r>
            <a:r>
              <a:rPr lang="tr-TR" dirty="0" err="1"/>
              <a:t>intracellular</a:t>
            </a:r>
            <a:r>
              <a:rPr lang="tr-TR" dirty="0"/>
              <a:t>, </a:t>
            </a:r>
            <a:r>
              <a:rPr lang="tr-TR" dirty="0" err="1"/>
              <a:t>small</a:t>
            </a:r>
            <a:r>
              <a:rPr lang="tr-TR" dirty="0"/>
              <a:t> </a:t>
            </a:r>
            <a:r>
              <a:rPr lang="tr-TR" dirty="0" err="1"/>
              <a:t>cocobacilliform</a:t>
            </a:r>
            <a:r>
              <a:rPr lang="tr-TR" dirty="0"/>
              <a:t> </a:t>
            </a:r>
            <a:r>
              <a:rPr lang="tr-TR" dirty="0" err="1"/>
              <a:t>or</a:t>
            </a:r>
            <a:r>
              <a:rPr lang="tr-TR" dirty="0"/>
              <a:t> </a:t>
            </a:r>
            <a:r>
              <a:rPr lang="tr-TR" dirty="0" err="1"/>
              <a:t>pleomorphic</a:t>
            </a:r>
            <a:endParaRPr lang="tr-TR" dirty="0"/>
          </a:p>
          <a:p>
            <a:pPr>
              <a:lnSpc>
                <a:spcPct val="150000"/>
              </a:lnSpc>
            </a:pPr>
            <a:r>
              <a:rPr lang="tr-TR" dirty="0" err="1" smtClean="0"/>
              <a:t>immobile</a:t>
            </a:r>
            <a:endParaRPr lang="tr-TR" dirty="0" smtClean="0"/>
          </a:p>
          <a:p>
            <a:pPr>
              <a:lnSpc>
                <a:spcPct val="150000"/>
              </a:lnSpc>
            </a:pPr>
            <a:r>
              <a:rPr lang="tr-TR" dirty="0" smtClean="0"/>
              <a:t>Gram </a:t>
            </a:r>
            <a:r>
              <a:rPr lang="tr-TR" dirty="0" err="1" smtClean="0"/>
              <a:t>negative</a:t>
            </a:r>
            <a:endParaRPr lang="tr-TR" dirty="0" smtClean="0"/>
          </a:p>
          <a:p>
            <a:pPr>
              <a:lnSpc>
                <a:spcPct val="150000"/>
              </a:lnSpc>
            </a:pPr>
            <a:r>
              <a:rPr lang="tr-TR" dirty="0" err="1" smtClean="0"/>
              <a:t>They</a:t>
            </a:r>
            <a:r>
              <a:rPr lang="tr-TR" dirty="0" smtClean="0"/>
              <a:t> </a:t>
            </a:r>
            <a:r>
              <a:rPr lang="tr-TR" dirty="0" err="1"/>
              <a:t>are</a:t>
            </a:r>
            <a:r>
              <a:rPr lang="tr-TR" dirty="0"/>
              <a:t> </a:t>
            </a:r>
            <a:r>
              <a:rPr lang="tr-TR" dirty="0" err="1"/>
              <a:t>painted</a:t>
            </a:r>
            <a:r>
              <a:rPr lang="tr-TR" dirty="0"/>
              <a:t> </a:t>
            </a:r>
            <a:r>
              <a:rPr lang="tr-TR" dirty="0" err="1"/>
              <a:t>with</a:t>
            </a:r>
            <a:r>
              <a:rPr lang="tr-TR" dirty="0"/>
              <a:t> </a:t>
            </a:r>
            <a:r>
              <a:rPr lang="tr-TR" dirty="0" err="1"/>
              <a:t>Gimenez</a:t>
            </a:r>
            <a:r>
              <a:rPr lang="tr-TR" dirty="0"/>
              <a:t>, </a:t>
            </a:r>
            <a:r>
              <a:rPr lang="tr-TR" dirty="0" err="1"/>
              <a:t>Macchiavello</a:t>
            </a:r>
            <a:r>
              <a:rPr lang="tr-TR" dirty="0"/>
              <a:t>, </a:t>
            </a:r>
            <a:r>
              <a:rPr lang="tr-TR" dirty="0" err="1"/>
              <a:t>Stamp</a:t>
            </a:r>
            <a:r>
              <a:rPr lang="tr-TR" dirty="0"/>
              <a:t> </a:t>
            </a:r>
            <a:r>
              <a:rPr lang="tr-TR" dirty="0" err="1"/>
              <a:t>or</a:t>
            </a:r>
            <a:r>
              <a:rPr lang="tr-TR" dirty="0"/>
              <a:t> </a:t>
            </a:r>
            <a:r>
              <a:rPr lang="tr-TR" dirty="0" err="1"/>
              <a:t>Giemsa</a:t>
            </a:r>
            <a:r>
              <a:rPr lang="tr-TR" dirty="0"/>
              <a:t> </a:t>
            </a:r>
            <a:r>
              <a:rPr lang="tr-TR" dirty="0" err="1"/>
              <a:t>stains</a:t>
            </a:r>
            <a:endParaRPr lang="tr-TR" dirty="0"/>
          </a:p>
          <a:p>
            <a:pPr>
              <a:lnSpc>
                <a:spcPct val="150000"/>
              </a:lnSpc>
            </a:pPr>
            <a:r>
              <a:rPr lang="tr-TR" dirty="0"/>
              <a:t>Host </a:t>
            </a:r>
            <a:r>
              <a:rPr lang="tr-TR" dirty="0" err="1"/>
              <a:t>cell</a:t>
            </a:r>
            <a:r>
              <a:rPr lang="tr-TR" dirty="0"/>
              <a:t> is </a:t>
            </a:r>
            <a:r>
              <a:rPr lang="tr-TR" dirty="0" err="1"/>
              <a:t>dependent</a:t>
            </a:r>
            <a:endParaRPr lang="tr-TR" dirty="0"/>
          </a:p>
          <a:p>
            <a:pPr>
              <a:lnSpc>
                <a:spcPct val="150000"/>
              </a:lnSpc>
            </a:pPr>
            <a:r>
              <a:rPr lang="tr-TR" dirty="0" err="1"/>
              <a:t>Requires</a:t>
            </a:r>
            <a:r>
              <a:rPr lang="tr-TR" dirty="0"/>
              <a:t> </a:t>
            </a:r>
            <a:r>
              <a:rPr lang="tr-TR" dirty="0" err="1"/>
              <a:t>invertebrate</a:t>
            </a:r>
            <a:r>
              <a:rPr lang="tr-TR" dirty="0"/>
              <a:t> </a:t>
            </a:r>
            <a:r>
              <a:rPr lang="tr-TR" dirty="0" err="1"/>
              <a:t>vectors</a:t>
            </a:r>
            <a:endParaRPr lang="tr-TR" dirty="0"/>
          </a:p>
          <a:p>
            <a:pPr>
              <a:lnSpc>
                <a:spcPct val="150000"/>
              </a:lnSpc>
            </a:pPr>
            <a:r>
              <a:rPr lang="tr-TR" dirty="0"/>
              <a:t>R. </a:t>
            </a:r>
            <a:r>
              <a:rPr lang="tr-TR" dirty="0" err="1"/>
              <a:t>prowazekii</a:t>
            </a:r>
            <a:r>
              <a:rPr lang="tr-TR" dirty="0"/>
              <a:t>, </a:t>
            </a:r>
            <a:r>
              <a:rPr lang="tr-TR" dirty="0" err="1"/>
              <a:t>human</a:t>
            </a:r>
            <a:r>
              <a:rPr lang="tr-TR" dirty="0"/>
              <a:t> </a:t>
            </a:r>
            <a:r>
              <a:rPr lang="tr-TR" dirty="0" err="1"/>
              <a:t>typhus</a:t>
            </a:r>
            <a:r>
              <a:rPr lang="tr-TR" dirty="0"/>
              <a:t> </a:t>
            </a:r>
            <a:r>
              <a:rPr lang="tr-TR" dirty="0" err="1"/>
              <a:t>effect</a:t>
            </a:r>
            <a:endParaRPr lang="tr-TR" dirty="0"/>
          </a:p>
        </p:txBody>
      </p:sp>
    </p:spTree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solidFill>
                  <a:srgbClr val="FF0000"/>
                </a:solidFill>
              </a:rPr>
              <a:t>General </a:t>
            </a:r>
            <a:r>
              <a:rPr lang="tr-TR" dirty="0" err="1">
                <a:solidFill>
                  <a:srgbClr val="FF0000"/>
                </a:solidFill>
              </a:rPr>
              <a:t>Features</a:t>
            </a:r>
            <a:r>
              <a:rPr lang="tr-TR" dirty="0">
                <a:solidFill>
                  <a:srgbClr val="FF0000"/>
                </a:solidFill>
              </a:rPr>
              <a:t> 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n-US" dirty="0"/>
              <a:t>Can be produced in embryonic </a:t>
            </a:r>
            <a:r>
              <a:rPr lang="en-US" dirty="0" smtClean="0"/>
              <a:t>eggs</a:t>
            </a:r>
            <a:r>
              <a:rPr lang="en-US" dirty="0"/>
              <a:t>, tissue culture or laboratory animals</a:t>
            </a:r>
          </a:p>
          <a:p>
            <a:pPr>
              <a:lnSpc>
                <a:spcPct val="150000"/>
              </a:lnSpc>
            </a:pPr>
            <a:r>
              <a:rPr lang="en-US" dirty="0"/>
              <a:t>Optimal reproduction temperature is 37 ° C</a:t>
            </a:r>
          </a:p>
          <a:p>
            <a:pPr>
              <a:lnSpc>
                <a:spcPct val="150000"/>
              </a:lnSpc>
            </a:pPr>
            <a:r>
              <a:rPr lang="en-US" dirty="0"/>
              <a:t>Cross react with Proteus strains (Weil-Felix reaction)</a:t>
            </a:r>
            <a:endParaRPr lang="tr-TR" dirty="0" smtClean="0"/>
          </a:p>
        </p:txBody>
      </p:sp>
    </p:spTree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>
                <a:solidFill>
                  <a:srgbClr val="FF0000"/>
                </a:solidFill>
              </a:rPr>
              <a:t>Infection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>
              <a:lnSpc>
                <a:spcPct val="150000"/>
              </a:lnSpc>
            </a:pPr>
            <a:r>
              <a:rPr lang="en-US" dirty="0"/>
              <a:t>As a consequence of feeding an infected arthropod (tick, bit, flea or mite) in the mem- </a:t>
            </a:r>
            <a:r>
              <a:rPr lang="en-US" dirty="0" err="1"/>
              <a:t>bories</a:t>
            </a:r>
            <a:r>
              <a:rPr lang="en-US" dirty="0"/>
              <a:t>,</a:t>
            </a:r>
          </a:p>
          <a:p>
            <a:pPr>
              <a:lnSpc>
                <a:spcPct val="150000"/>
              </a:lnSpc>
            </a:pPr>
            <a:r>
              <a:rPr lang="en-US" dirty="0"/>
              <a:t>As a result of the absorption of the blood of infected animals in arthropods</a:t>
            </a:r>
          </a:p>
          <a:p>
            <a:pPr>
              <a:lnSpc>
                <a:spcPct val="150000"/>
              </a:lnSpc>
            </a:pPr>
            <a:r>
              <a:rPr lang="en-US" dirty="0" err="1"/>
              <a:t>Atropod</a:t>
            </a:r>
            <a:r>
              <a:rPr lang="en-US" dirty="0"/>
              <a:t> with infected eggs in the next generations</a:t>
            </a:r>
          </a:p>
          <a:p>
            <a:pPr>
              <a:lnSpc>
                <a:spcPct val="150000"/>
              </a:lnSpc>
            </a:pPr>
            <a:r>
              <a:rPr lang="en-US" dirty="0"/>
              <a:t>As with trout poisoning, infected trematodes are taken by digestion</a:t>
            </a:r>
            <a:endParaRPr lang="tr-TR" dirty="0"/>
          </a:p>
        </p:txBody>
      </p:sp>
    </p:spTree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577483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tr-TR" dirty="0" err="1"/>
              <a:t>Infection</a:t>
            </a:r>
            <a:r>
              <a:rPr lang="tr-TR" dirty="0"/>
              <a:t> </a:t>
            </a:r>
            <a:r>
              <a:rPr lang="tr-TR" dirty="0" err="1"/>
              <a:t>begins</a:t>
            </a:r>
            <a:r>
              <a:rPr lang="tr-TR" dirty="0"/>
              <a:t> in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vascular</a:t>
            </a:r>
            <a:r>
              <a:rPr lang="tr-TR" dirty="0"/>
              <a:t> </a:t>
            </a:r>
            <a:r>
              <a:rPr lang="tr-TR" dirty="0" err="1"/>
              <a:t>system</a:t>
            </a:r>
            <a:endParaRPr lang="tr-TR" dirty="0"/>
          </a:p>
          <a:p>
            <a:pPr>
              <a:lnSpc>
                <a:spcPct val="150000"/>
              </a:lnSpc>
            </a:pP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agent</a:t>
            </a:r>
            <a:r>
              <a:rPr lang="tr-TR" dirty="0"/>
              <a:t> </a:t>
            </a:r>
            <a:r>
              <a:rPr lang="tr-TR" dirty="0" err="1"/>
              <a:t>multiplies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spreads</a:t>
            </a:r>
            <a:r>
              <a:rPr lang="tr-TR" dirty="0"/>
              <a:t> in </a:t>
            </a:r>
            <a:r>
              <a:rPr lang="tr-TR" dirty="0" err="1"/>
              <a:t>endothelial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phagocytic</a:t>
            </a:r>
            <a:r>
              <a:rPr lang="tr-TR" dirty="0"/>
              <a:t> </a:t>
            </a:r>
            <a:r>
              <a:rPr lang="tr-TR" dirty="0" err="1"/>
              <a:t>cells</a:t>
            </a:r>
            <a:endParaRPr lang="tr-TR" dirty="0"/>
          </a:p>
          <a:p>
            <a:pPr>
              <a:lnSpc>
                <a:spcPct val="150000"/>
              </a:lnSpc>
            </a:pPr>
            <a:r>
              <a:rPr lang="tr-TR" dirty="0" err="1"/>
              <a:t>Endothelial</a:t>
            </a:r>
            <a:r>
              <a:rPr lang="tr-TR" dirty="0"/>
              <a:t> </a:t>
            </a:r>
            <a:r>
              <a:rPr lang="tr-TR" dirty="0" err="1"/>
              <a:t>cell</a:t>
            </a:r>
            <a:r>
              <a:rPr lang="tr-TR" dirty="0"/>
              <a:t> </a:t>
            </a:r>
            <a:r>
              <a:rPr lang="tr-TR" dirty="0" err="1"/>
              <a:t>hyperplasia</a:t>
            </a:r>
            <a:r>
              <a:rPr lang="tr-TR" dirty="0"/>
              <a:t> </a:t>
            </a:r>
            <a:r>
              <a:rPr lang="tr-TR" dirty="0" err="1"/>
              <a:t>shapes</a:t>
            </a:r>
            <a:r>
              <a:rPr lang="tr-TR" dirty="0"/>
              <a:t> </a:t>
            </a:r>
            <a:r>
              <a:rPr lang="tr-TR" dirty="0" err="1"/>
              <a:t>small</a:t>
            </a:r>
            <a:r>
              <a:rPr lang="tr-TR" dirty="0"/>
              <a:t> </a:t>
            </a:r>
            <a:r>
              <a:rPr lang="tr-TR" dirty="0" err="1"/>
              <a:t>thrombosis</a:t>
            </a:r>
            <a:endParaRPr lang="tr-TR" dirty="0"/>
          </a:p>
          <a:p>
            <a:pPr>
              <a:lnSpc>
                <a:spcPct val="150000"/>
              </a:lnSpc>
            </a:pPr>
            <a:r>
              <a:rPr lang="tr-TR" dirty="0"/>
              <a:t>Fever, </a:t>
            </a:r>
            <a:r>
              <a:rPr lang="tr-TR" dirty="0" err="1"/>
              <a:t>haemorrhagic</a:t>
            </a:r>
            <a:r>
              <a:rPr lang="tr-TR" dirty="0"/>
              <a:t> </a:t>
            </a:r>
            <a:r>
              <a:rPr lang="tr-TR" dirty="0" err="1"/>
              <a:t>stains</a:t>
            </a:r>
            <a:r>
              <a:rPr lang="tr-TR" dirty="0"/>
              <a:t>, </a:t>
            </a:r>
            <a:r>
              <a:rPr lang="tr-TR" dirty="0" err="1"/>
              <a:t>mood</a:t>
            </a:r>
            <a:r>
              <a:rPr lang="tr-TR" dirty="0"/>
              <a:t> </a:t>
            </a:r>
            <a:r>
              <a:rPr lang="tr-TR" dirty="0" err="1"/>
              <a:t>swings</a:t>
            </a:r>
            <a:r>
              <a:rPr lang="tr-TR" dirty="0"/>
              <a:t>, </a:t>
            </a:r>
            <a:r>
              <a:rPr lang="tr-TR" dirty="0" err="1"/>
              <a:t>shock</a:t>
            </a:r>
            <a:r>
              <a:rPr lang="tr-TR" dirty="0"/>
              <a:t>, </a:t>
            </a:r>
            <a:r>
              <a:rPr lang="tr-TR" dirty="0" err="1"/>
              <a:t>deep</a:t>
            </a:r>
            <a:r>
              <a:rPr lang="tr-TR" dirty="0"/>
              <a:t> </a:t>
            </a:r>
            <a:r>
              <a:rPr lang="tr-TR" dirty="0" err="1"/>
              <a:t>gangrene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6831244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577483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dirty="0"/>
              <a:t>Primer moored wild mammals, especially rodents</a:t>
            </a:r>
          </a:p>
          <a:p>
            <a:pPr>
              <a:lnSpc>
                <a:spcPct val="150000"/>
              </a:lnSpc>
            </a:pPr>
            <a:r>
              <a:rPr lang="en-US" dirty="0"/>
              <a:t>It is seen in the </a:t>
            </a:r>
            <a:r>
              <a:rPr lang="en-US" dirty="0" err="1"/>
              <a:t>rareest</a:t>
            </a:r>
            <a:r>
              <a:rPr lang="en-US" dirty="0"/>
              <a:t> cats</a:t>
            </a:r>
          </a:p>
          <a:p>
            <a:pPr>
              <a:lnSpc>
                <a:spcPct val="150000"/>
              </a:lnSpc>
            </a:pPr>
            <a:r>
              <a:rPr lang="en-US" dirty="0"/>
              <a:t>Asymptomatic, mild or chronic infectious</a:t>
            </a:r>
          </a:p>
          <a:p>
            <a:pPr>
              <a:lnSpc>
                <a:spcPct val="150000"/>
              </a:lnSpc>
            </a:pPr>
            <a:r>
              <a:rPr lang="en-US" dirty="0"/>
              <a:t>Pathogenic </a:t>
            </a:r>
            <a:r>
              <a:rPr lang="en-US" dirty="0" err="1"/>
              <a:t>leptospires</a:t>
            </a:r>
            <a:r>
              <a:rPr lang="en-US" dirty="0"/>
              <a:t> continue to live in the kidney tubules or in the genital system of transporter animals</a:t>
            </a:r>
          </a:p>
        </p:txBody>
      </p:sp>
    </p:spTree>
    <p:extLst>
      <p:ext uri="{BB962C8B-B14F-4D97-AF65-F5344CB8AC3E}">
        <p14:creationId xmlns:p14="http://schemas.microsoft.com/office/powerpoint/2010/main" val="734495342"/>
      </p:ext>
    </p:extLst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Tablo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77579375"/>
              </p:ext>
            </p:extLst>
          </p:nvPr>
        </p:nvGraphicFramePr>
        <p:xfrm>
          <a:off x="285719" y="928670"/>
          <a:ext cx="8501123" cy="55965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25086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356747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361929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338521"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Pathogen</a:t>
                      </a:r>
                      <a:endParaRPr lang="tr-T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The</a:t>
                      </a:r>
                      <a:r>
                        <a:rPr lang="tr-TR" dirty="0" smtClean="0"/>
                        <a:t> </a:t>
                      </a:r>
                      <a:r>
                        <a:rPr lang="tr-TR" dirty="0" err="1" smtClean="0"/>
                        <a:t>host</a:t>
                      </a:r>
                      <a:r>
                        <a:rPr lang="tr-TR" dirty="0" smtClean="0"/>
                        <a:t> / </a:t>
                      </a:r>
                      <a:r>
                        <a:rPr lang="tr-TR" dirty="0" err="1" smtClean="0"/>
                        <a:t>vector</a:t>
                      </a:r>
                      <a:endParaRPr lang="tr-T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Disease</a:t>
                      </a:r>
                      <a:endParaRPr lang="tr-TR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59070"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Rickettsia</a:t>
                      </a:r>
                      <a:r>
                        <a:rPr lang="tr-TR" dirty="0" smtClean="0"/>
                        <a:t> </a:t>
                      </a:r>
                      <a:r>
                        <a:rPr lang="tr-TR" dirty="0" err="1" smtClean="0"/>
                        <a:t>rickettsii</a:t>
                      </a:r>
                      <a:endParaRPr lang="tr-T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Human, </a:t>
                      </a:r>
                      <a:r>
                        <a:rPr lang="tr-TR" dirty="0" err="1" smtClean="0"/>
                        <a:t>Dog</a:t>
                      </a:r>
                      <a:r>
                        <a:rPr lang="tr-TR" dirty="0" smtClean="0"/>
                        <a:t> / </a:t>
                      </a:r>
                      <a:r>
                        <a:rPr lang="tr-TR" dirty="0" err="1" smtClean="0"/>
                        <a:t>tick</a:t>
                      </a:r>
                      <a:endParaRPr lang="tr-T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Rocky</a:t>
                      </a:r>
                      <a:r>
                        <a:rPr lang="tr-TR" dirty="0" smtClean="0"/>
                        <a:t> </a:t>
                      </a:r>
                      <a:r>
                        <a:rPr lang="tr-TR" dirty="0" err="1" smtClean="0"/>
                        <a:t>Mountain</a:t>
                      </a:r>
                      <a:r>
                        <a:rPr lang="tr-TR" dirty="0" smtClean="0"/>
                        <a:t> </a:t>
                      </a:r>
                      <a:r>
                        <a:rPr lang="tr-TR" dirty="0" err="1" smtClean="0"/>
                        <a:t>spotted</a:t>
                      </a:r>
                      <a:r>
                        <a:rPr lang="tr-TR" dirty="0" smtClean="0"/>
                        <a:t> </a:t>
                      </a:r>
                      <a:r>
                        <a:rPr lang="tr-TR" dirty="0" err="1" smtClean="0"/>
                        <a:t>fever</a:t>
                      </a:r>
                      <a:endParaRPr lang="tr-TR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459070"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Cowdria</a:t>
                      </a:r>
                      <a:r>
                        <a:rPr lang="tr-TR" dirty="0" smtClean="0"/>
                        <a:t> </a:t>
                      </a:r>
                      <a:r>
                        <a:rPr lang="tr-TR" dirty="0" err="1" smtClean="0"/>
                        <a:t>ruminatum</a:t>
                      </a:r>
                      <a:endParaRPr lang="tr-T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Ruminants</a:t>
                      </a:r>
                      <a:r>
                        <a:rPr lang="tr-TR" dirty="0" smtClean="0"/>
                        <a:t> / </a:t>
                      </a:r>
                      <a:r>
                        <a:rPr lang="tr-TR" dirty="0" err="1" smtClean="0"/>
                        <a:t>ticks</a:t>
                      </a:r>
                      <a:endParaRPr lang="tr-T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Heartwater</a:t>
                      </a:r>
                      <a:endParaRPr lang="tr-TR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459070"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Erlichia</a:t>
                      </a:r>
                      <a:r>
                        <a:rPr lang="tr-TR" dirty="0" smtClean="0"/>
                        <a:t> </a:t>
                      </a:r>
                      <a:r>
                        <a:rPr lang="tr-TR" dirty="0" err="1" smtClean="0"/>
                        <a:t>bovis</a:t>
                      </a:r>
                      <a:endParaRPr lang="tr-T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Cattle</a:t>
                      </a:r>
                      <a:r>
                        <a:rPr lang="tr-TR" dirty="0" smtClean="0"/>
                        <a:t> / </a:t>
                      </a:r>
                      <a:r>
                        <a:rPr lang="tr-TR" dirty="0" err="1" smtClean="0"/>
                        <a:t>ticks</a:t>
                      </a:r>
                      <a:endParaRPr lang="tr-T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Bovine</a:t>
                      </a:r>
                      <a:r>
                        <a:rPr lang="tr-TR" dirty="0" smtClean="0"/>
                        <a:t> </a:t>
                      </a:r>
                      <a:r>
                        <a:rPr lang="tr-TR" dirty="0" err="1" smtClean="0"/>
                        <a:t>ehrlichiosis</a:t>
                      </a:r>
                      <a:endParaRPr lang="tr-TR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459070">
                <a:tc>
                  <a:txBody>
                    <a:bodyPr/>
                    <a:lstStyle/>
                    <a:p>
                      <a:r>
                        <a:rPr lang="tr-TR" dirty="0" smtClean="0"/>
                        <a:t>E. </a:t>
                      </a:r>
                      <a:r>
                        <a:rPr lang="tr-TR" dirty="0" err="1" smtClean="0"/>
                        <a:t>canis</a:t>
                      </a:r>
                      <a:endParaRPr lang="tr-T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Dogs / </a:t>
                      </a:r>
                      <a:r>
                        <a:rPr lang="tr-TR" dirty="0" err="1" smtClean="0"/>
                        <a:t>ticks</a:t>
                      </a:r>
                      <a:endParaRPr lang="tr-T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Canine </a:t>
                      </a:r>
                      <a:r>
                        <a:rPr lang="tr-TR" dirty="0" err="1" smtClean="0"/>
                        <a:t>monositik</a:t>
                      </a:r>
                      <a:r>
                        <a:rPr lang="tr-TR" dirty="0" smtClean="0"/>
                        <a:t> </a:t>
                      </a:r>
                      <a:r>
                        <a:rPr lang="tr-TR" dirty="0" err="1" smtClean="0"/>
                        <a:t>ehrlichiosis</a:t>
                      </a:r>
                      <a:endParaRPr lang="tr-TR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459070">
                <a:tc>
                  <a:txBody>
                    <a:bodyPr/>
                    <a:lstStyle/>
                    <a:p>
                      <a:r>
                        <a:rPr lang="tr-TR" dirty="0" smtClean="0"/>
                        <a:t>E. </a:t>
                      </a:r>
                      <a:r>
                        <a:rPr lang="tr-TR" dirty="0" err="1" smtClean="0"/>
                        <a:t>equi</a:t>
                      </a:r>
                      <a:endParaRPr lang="tr-T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Horse</a:t>
                      </a:r>
                      <a:r>
                        <a:rPr lang="tr-TR" dirty="0" smtClean="0"/>
                        <a:t> / </a:t>
                      </a:r>
                      <a:r>
                        <a:rPr lang="tr-TR" dirty="0" err="1" smtClean="0"/>
                        <a:t>tick</a:t>
                      </a:r>
                      <a:r>
                        <a:rPr lang="tr-TR" dirty="0" smtClean="0"/>
                        <a:t> </a:t>
                      </a:r>
                      <a:r>
                        <a:rPr lang="tr-TR" dirty="0" err="1" smtClean="0"/>
                        <a:t>suspicious</a:t>
                      </a:r>
                      <a:endParaRPr lang="tr-T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Equine</a:t>
                      </a:r>
                      <a:r>
                        <a:rPr lang="tr-TR" dirty="0" smtClean="0"/>
                        <a:t> </a:t>
                      </a:r>
                      <a:r>
                        <a:rPr lang="tr-TR" dirty="0" err="1" smtClean="0"/>
                        <a:t>ehrlichiosis</a:t>
                      </a:r>
                      <a:endParaRPr lang="tr-TR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459070">
                <a:tc>
                  <a:txBody>
                    <a:bodyPr/>
                    <a:lstStyle/>
                    <a:p>
                      <a:r>
                        <a:rPr lang="tr-TR" dirty="0" smtClean="0"/>
                        <a:t>E. </a:t>
                      </a:r>
                      <a:r>
                        <a:rPr lang="tr-TR" dirty="0" err="1" smtClean="0"/>
                        <a:t>ewingii</a:t>
                      </a:r>
                      <a:endParaRPr lang="tr-T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Dogs / </a:t>
                      </a:r>
                      <a:r>
                        <a:rPr lang="tr-TR" dirty="0" err="1" smtClean="0"/>
                        <a:t>ticks</a:t>
                      </a:r>
                      <a:endParaRPr lang="tr-T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Canine </a:t>
                      </a:r>
                      <a:r>
                        <a:rPr lang="tr-TR" dirty="0" err="1" smtClean="0"/>
                        <a:t>granülositik</a:t>
                      </a:r>
                      <a:r>
                        <a:rPr lang="tr-TR" baseline="0" dirty="0" smtClean="0"/>
                        <a:t> </a:t>
                      </a:r>
                      <a:r>
                        <a:rPr lang="tr-TR" baseline="0" dirty="0" err="1" smtClean="0"/>
                        <a:t>ehrlichiosis</a:t>
                      </a:r>
                      <a:endParaRPr lang="tr-TR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459070">
                <a:tc>
                  <a:txBody>
                    <a:bodyPr/>
                    <a:lstStyle/>
                    <a:p>
                      <a:r>
                        <a:rPr lang="tr-TR" dirty="0" smtClean="0"/>
                        <a:t>E. </a:t>
                      </a:r>
                      <a:r>
                        <a:rPr lang="tr-TR" dirty="0" err="1" smtClean="0"/>
                        <a:t>ondiri</a:t>
                      </a:r>
                      <a:endParaRPr lang="tr-T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Suspect</a:t>
                      </a:r>
                      <a:r>
                        <a:rPr lang="tr-TR" dirty="0" smtClean="0"/>
                        <a:t> / </a:t>
                      </a:r>
                      <a:r>
                        <a:rPr lang="tr-TR" dirty="0" err="1" smtClean="0"/>
                        <a:t>tick</a:t>
                      </a:r>
                      <a:r>
                        <a:rPr lang="tr-TR" dirty="0" smtClean="0"/>
                        <a:t> is </a:t>
                      </a:r>
                      <a:r>
                        <a:rPr lang="tr-TR" dirty="0" err="1" smtClean="0"/>
                        <a:t>suspicious</a:t>
                      </a:r>
                      <a:endParaRPr lang="tr-T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Bovine</a:t>
                      </a:r>
                      <a:r>
                        <a:rPr lang="tr-TR" dirty="0" smtClean="0"/>
                        <a:t> </a:t>
                      </a:r>
                      <a:r>
                        <a:rPr lang="tr-TR" dirty="0" err="1" smtClean="0"/>
                        <a:t>petechial</a:t>
                      </a:r>
                      <a:r>
                        <a:rPr lang="tr-TR" dirty="0" smtClean="0"/>
                        <a:t> </a:t>
                      </a:r>
                      <a:r>
                        <a:rPr lang="tr-TR" dirty="0" err="1" smtClean="0"/>
                        <a:t>fever</a:t>
                      </a:r>
                      <a:endParaRPr lang="tr-TR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459070">
                <a:tc>
                  <a:txBody>
                    <a:bodyPr/>
                    <a:lstStyle/>
                    <a:p>
                      <a:r>
                        <a:rPr lang="tr-TR" dirty="0" smtClean="0"/>
                        <a:t>E. </a:t>
                      </a:r>
                      <a:r>
                        <a:rPr lang="tr-TR" dirty="0" err="1" smtClean="0"/>
                        <a:t>ovina</a:t>
                      </a:r>
                      <a:endParaRPr lang="tr-T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Sheep</a:t>
                      </a:r>
                      <a:r>
                        <a:rPr lang="tr-TR" dirty="0" smtClean="0"/>
                        <a:t> / </a:t>
                      </a:r>
                      <a:r>
                        <a:rPr lang="tr-TR" dirty="0" err="1" smtClean="0"/>
                        <a:t>ticks</a:t>
                      </a:r>
                      <a:endParaRPr lang="tr-T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Ovine</a:t>
                      </a:r>
                      <a:r>
                        <a:rPr lang="tr-TR" baseline="0" dirty="0" smtClean="0"/>
                        <a:t> </a:t>
                      </a:r>
                      <a:r>
                        <a:rPr lang="tr-TR" baseline="0" dirty="0" err="1" smtClean="0"/>
                        <a:t>ehrlichiosis</a:t>
                      </a:r>
                      <a:endParaRPr lang="tr-TR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459070">
                <a:tc>
                  <a:txBody>
                    <a:bodyPr/>
                    <a:lstStyle/>
                    <a:p>
                      <a:r>
                        <a:rPr lang="tr-TR" dirty="0" smtClean="0"/>
                        <a:t>E. </a:t>
                      </a:r>
                      <a:r>
                        <a:rPr lang="tr-TR" dirty="0" err="1" smtClean="0"/>
                        <a:t>phagocytophila</a:t>
                      </a:r>
                      <a:endParaRPr lang="tr-T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Cattle</a:t>
                      </a:r>
                      <a:r>
                        <a:rPr lang="tr-TR" dirty="0" smtClean="0"/>
                        <a:t> / </a:t>
                      </a:r>
                      <a:r>
                        <a:rPr lang="tr-TR" dirty="0" err="1" smtClean="0"/>
                        <a:t>ticks</a:t>
                      </a:r>
                      <a:endParaRPr lang="tr-T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Tick</a:t>
                      </a:r>
                      <a:r>
                        <a:rPr lang="tr-TR" dirty="0" smtClean="0"/>
                        <a:t>-</a:t>
                      </a:r>
                      <a:r>
                        <a:rPr lang="tr-TR" dirty="0" err="1" smtClean="0"/>
                        <a:t>borne</a:t>
                      </a:r>
                      <a:r>
                        <a:rPr lang="tr-TR" dirty="0" smtClean="0"/>
                        <a:t> </a:t>
                      </a:r>
                      <a:r>
                        <a:rPr lang="tr-TR" dirty="0" err="1" smtClean="0"/>
                        <a:t>fever</a:t>
                      </a:r>
                      <a:endParaRPr lang="tr-TR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459070"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Anaplasma</a:t>
                      </a:r>
                      <a:r>
                        <a:rPr lang="tr-TR" dirty="0" smtClean="0"/>
                        <a:t> </a:t>
                      </a:r>
                      <a:r>
                        <a:rPr lang="tr-TR" dirty="0" err="1" smtClean="0"/>
                        <a:t>marginale</a:t>
                      </a:r>
                      <a:endParaRPr lang="tr-T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Ruminants</a:t>
                      </a:r>
                      <a:r>
                        <a:rPr lang="tr-TR" dirty="0" smtClean="0"/>
                        <a:t> / </a:t>
                      </a:r>
                      <a:r>
                        <a:rPr lang="tr-TR" dirty="0" err="1" smtClean="0"/>
                        <a:t>ticks</a:t>
                      </a:r>
                      <a:endParaRPr lang="tr-T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Anaplasmosis</a:t>
                      </a:r>
                      <a:endParaRPr lang="tr-TR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  <a:tr h="459070">
                <a:tc>
                  <a:txBody>
                    <a:bodyPr/>
                    <a:lstStyle/>
                    <a:p>
                      <a:r>
                        <a:rPr lang="tr-TR" dirty="0" smtClean="0"/>
                        <a:t>A. </a:t>
                      </a:r>
                      <a:r>
                        <a:rPr lang="tr-TR" dirty="0" err="1" smtClean="0"/>
                        <a:t>ovis</a:t>
                      </a:r>
                      <a:endParaRPr lang="tr-T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Sheep</a:t>
                      </a:r>
                      <a:r>
                        <a:rPr lang="tr-TR" dirty="0" smtClean="0"/>
                        <a:t>, </a:t>
                      </a:r>
                      <a:r>
                        <a:rPr lang="tr-TR" dirty="0" err="1" smtClean="0"/>
                        <a:t>goat</a:t>
                      </a:r>
                      <a:r>
                        <a:rPr lang="tr-TR" dirty="0" smtClean="0"/>
                        <a:t> / </a:t>
                      </a:r>
                      <a:r>
                        <a:rPr lang="tr-TR" dirty="0" err="1" smtClean="0"/>
                        <a:t>tick</a:t>
                      </a:r>
                      <a:endParaRPr lang="tr-T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Anaplasmosis</a:t>
                      </a:r>
                      <a:endParaRPr lang="tr-TR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11"/>
                  </a:ext>
                </a:extLst>
              </a:tr>
            </a:tbl>
          </a:graphicData>
        </a:graphic>
      </p:graphicFrame>
      <p:sp>
        <p:nvSpPr>
          <p:cNvPr id="5" name="4 Metin kutusu"/>
          <p:cNvSpPr txBox="1"/>
          <p:nvPr/>
        </p:nvSpPr>
        <p:spPr>
          <a:xfrm>
            <a:off x="714348" y="357166"/>
            <a:ext cx="735811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>
                <a:solidFill>
                  <a:srgbClr val="FF0000"/>
                </a:solidFill>
              </a:rPr>
              <a:t>Diseases caused by </a:t>
            </a:r>
            <a:r>
              <a:rPr lang="en-US" sz="2000" b="1" dirty="0" err="1">
                <a:solidFill>
                  <a:srgbClr val="FF0000"/>
                </a:solidFill>
              </a:rPr>
              <a:t>Rickettsial</a:t>
            </a:r>
            <a:r>
              <a:rPr lang="en-US" sz="2000" b="1" dirty="0">
                <a:solidFill>
                  <a:srgbClr val="FF0000"/>
                </a:solidFill>
              </a:rPr>
              <a:t> organisms in animals</a:t>
            </a:r>
            <a:endParaRPr lang="tr-TR" sz="20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51520" y="260648"/>
            <a:ext cx="3672408" cy="6408712"/>
          </a:xfrm>
        </p:spPr>
        <p:txBody>
          <a:bodyPr>
            <a:normAutofit fontScale="47500" lnSpcReduction="20000"/>
          </a:bodyPr>
          <a:lstStyle/>
          <a:p>
            <a:pPr>
              <a:lnSpc>
                <a:spcPct val="150000"/>
              </a:lnSpc>
            </a:pPr>
            <a:r>
              <a:rPr lang="tr-TR" b="1" dirty="0" err="1" smtClean="0"/>
              <a:t>Sheep</a:t>
            </a:r>
            <a:r>
              <a:rPr lang="tr-TR" b="1" dirty="0" smtClean="0"/>
              <a:t> </a:t>
            </a:r>
            <a:r>
              <a:rPr lang="tr-TR" b="1" dirty="0" err="1"/>
              <a:t>and</a:t>
            </a:r>
            <a:r>
              <a:rPr lang="tr-TR" b="1" dirty="0"/>
              <a:t> </a:t>
            </a:r>
            <a:r>
              <a:rPr lang="tr-TR" b="1" dirty="0" err="1"/>
              <a:t>Goat</a:t>
            </a:r>
            <a:endParaRPr lang="tr-TR" b="1" dirty="0" smtClean="0"/>
          </a:p>
          <a:p>
            <a:pPr lvl="1">
              <a:lnSpc>
                <a:spcPct val="150000"/>
              </a:lnSpc>
            </a:pPr>
            <a:r>
              <a:rPr lang="tr-TR" i="1" dirty="0" smtClean="0"/>
              <a:t>L. </a:t>
            </a:r>
            <a:r>
              <a:rPr lang="tr-TR" i="1" dirty="0" err="1" smtClean="0"/>
              <a:t>borgpetersenii</a:t>
            </a:r>
            <a:endParaRPr lang="tr-TR" i="1" dirty="0" smtClean="0"/>
          </a:p>
          <a:p>
            <a:pPr lvl="1">
              <a:lnSpc>
                <a:spcPct val="150000"/>
              </a:lnSpc>
            </a:pPr>
            <a:r>
              <a:rPr lang="tr-TR" i="1" dirty="0" smtClean="0"/>
              <a:t>L. </a:t>
            </a:r>
            <a:r>
              <a:rPr lang="tr-TR" i="1" dirty="0" err="1"/>
              <a:t>i</a:t>
            </a:r>
            <a:r>
              <a:rPr lang="tr-TR" i="1" dirty="0" err="1" smtClean="0"/>
              <a:t>nterrogans</a:t>
            </a:r>
            <a:r>
              <a:rPr lang="tr-TR" i="1" dirty="0" smtClean="0"/>
              <a:t> ser. </a:t>
            </a:r>
            <a:r>
              <a:rPr lang="tr-TR" i="1" dirty="0" err="1"/>
              <a:t>h</a:t>
            </a:r>
            <a:r>
              <a:rPr lang="tr-TR" i="1" dirty="0" err="1" smtClean="0"/>
              <a:t>ardjo</a:t>
            </a:r>
            <a:endParaRPr lang="tr-TR" i="1" dirty="0"/>
          </a:p>
          <a:p>
            <a:pPr lvl="1">
              <a:lnSpc>
                <a:spcPct val="150000"/>
              </a:lnSpc>
            </a:pPr>
            <a:r>
              <a:rPr lang="tr-TR" i="1" dirty="0"/>
              <a:t>L. </a:t>
            </a:r>
            <a:r>
              <a:rPr lang="tr-TR" i="1" dirty="0" err="1"/>
              <a:t>interrogans</a:t>
            </a:r>
            <a:r>
              <a:rPr lang="tr-TR" i="1" dirty="0"/>
              <a:t> </a:t>
            </a:r>
            <a:r>
              <a:rPr lang="tr-TR" i="1" dirty="0" smtClean="0"/>
              <a:t>ser. </a:t>
            </a:r>
            <a:r>
              <a:rPr lang="tr-TR" i="1" dirty="0" err="1" smtClean="0"/>
              <a:t>pomona</a:t>
            </a:r>
            <a:endParaRPr lang="tr-TR" i="1" dirty="0" smtClean="0"/>
          </a:p>
          <a:p>
            <a:pPr lvl="1">
              <a:lnSpc>
                <a:spcPct val="150000"/>
              </a:lnSpc>
            </a:pPr>
            <a:r>
              <a:rPr lang="tr-TR" i="1" dirty="0"/>
              <a:t>L. </a:t>
            </a:r>
            <a:r>
              <a:rPr lang="tr-TR" i="1" dirty="0" err="1"/>
              <a:t>interrogans</a:t>
            </a:r>
            <a:r>
              <a:rPr lang="tr-TR" i="1" dirty="0"/>
              <a:t> </a:t>
            </a:r>
            <a:r>
              <a:rPr lang="tr-TR" i="1" dirty="0" smtClean="0"/>
              <a:t>ser. </a:t>
            </a:r>
            <a:r>
              <a:rPr lang="tr-TR" i="1" dirty="0" err="1" smtClean="0"/>
              <a:t>grippotyphosa</a:t>
            </a:r>
            <a:endParaRPr lang="tr-TR" i="1" dirty="0" smtClean="0"/>
          </a:p>
          <a:p>
            <a:pPr>
              <a:lnSpc>
                <a:spcPct val="150000"/>
              </a:lnSpc>
            </a:pPr>
            <a:r>
              <a:rPr lang="tr-TR" b="1" dirty="0" smtClean="0"/>
              <a:t>Dogs</a:t>
            </a:r>
          </a:p>
          <a:p>
            <a:pPr lvl="1">
              <a:lnSpc>
                <a:spcPct val="150000"/>
              </a:lnSpc>
            </a:pPr>
            <a:r>
              <a:rPr lang="tr-TR" i="1" dirty="0">
                <a:solidFill>
                  <a:srgbClr val="FF0000"/>
                </a:solidFill>
              </a:rPr>
              <a:t>L. </a:t>
            </a:r>
            <a:r>
              <a:rPr lang="tr-TR" i="1" dirty="0" err="1">
                <a:solidFill>
                  <a:srgbClr val="FF0000"/>
                </a:solidFill>
              </a:rPr>
              <a:t>i</a:t>
            </a:r>
            <a:r>
              <a:rPr lang="tr-TR" i="1" dirty="0" err="1" smtClean="0">
                <a:solidFill>
                  <a:srgbClr val="FF0000"/>
                </a:solidFill>
              </a:rPr>
              <a:t>nterrogans</a:t>
            </a:r>
            <a:r>
              <a:rPr lang="tr-TR" i="1" dirty="0" smtClean="0">
                <a:solidFill>
                  <a:srgbClr val="FF0000"/>
                </a:solidFill>
              </a:rPr>
              <a:t> ser. </a:t>
            </a:r>
            <a:r>
              <a:rPr lang="tr-TR" i="1" dirty="0" err="1" smtClean="0">
                <a:solidFill>
                  <a:srgbClr val="FF0000"/>
                </a:solidFill>
              </a:rPr>
              <a:t>canicola</a:t>
            </a:r>
            <a:endParaRPr lang="tr-TR" i="1" dirty="0" smtClean="0">
              <a:solidFill>
                <a:srgbClr val="FF0000"/>
              </a:solidFill>
            </a:endParaRPr>
          </a:p>
          <a:p>
            <a:pPr lvl="1">
              <a:lnSpc>
                <a:spcPct val="150000"/>
              </a:lnSpc>
            </a:pPr>
            <a:r>
              <a:rPr lang="tr-TR" i="1" dirty="0"/>
              <a:t>L. </a:t>
            </a:r>
            <a:r>
              <a:rPr lang="tr-TR" i="1" dirty="0" err="1"/>
              <a:t>interrogans</a:t>
            </a:r>
            <a:r>
              <a:rPr lang="tr-TR" i="1" dirty="0"/>
              <a:t> </a:t>
            </a:r>
            <a:r>
              <a:rPr lang="tr-TR" i="1" dirty="0" smtClean="0"/>
              <a:t>ser. </a:t>
            </a:r>
            <a:r>
              <a:rPr lang="tr-TR" i="1" dirty="0" err="1" smtClean="0"/>
              <a:t>icterohaemorrhagie</a:t>
            </a:r>
            <a:endParaRPr lang="tr-TR" i="1" dirty="0" smtClean="0"/>
          </a:p>
          <a:p>
            <a:pPr lvl="1">
              <a:lnSpc>
                <a:spcPct val="150000"/>
              </a:lnSpc>
            </a:pPr>
            <a:r>
              <a:rPr lang="tr-TR" i="1" dirty="0"/>
              <a:t>L. </a:t>
            </a:r>
            <a:r>
              <a:rPr lang="tr-TR" i="1" dirty="0" err="1"/>
              <a:t>interrogans</a:t>
            </a:r>
            <a:r>
              <a:rPr lang="tr-TR" i="1" dirty="0"/>
              <a:t> ser</a:t>
            </a:r>
            <a:r>
              <a:rPr lang="tr-TR" i="1" dirty="0" smtClean="0"/>
              <a:t>. </a:t>
            </a:r>
            <a:r>
              <a:rPr lang="tr-TR" i="1" dirty="0" err="1" smtClean="0"/>
              <a:t>grippothyphosa</a:t>
            </a:r>
            <a:endParaRPr lang="tr-TR" i="1" dirty="0" smtClean="0"/>
          </a:p>
          <a:p>
            <a:pPr lvl="1">
              <a:lnSpc>
                <a:spcPct val="150000"/>
              </a:lnSpc>
            </a:pPr>
            <a:r>
              <a:rPr lang="tr-TR" i="1" dirty="0"/>
              <a:t>L. </a:t>
            </a:r>
            <a:r>
              <a:rPr lang="tr-TR" i="1" dirty="0" err="1"/>
              <a:t>interrogans</a:t>
            </a:r>
            <a:r>
              <a:rPr lang="tr-TR" i="1" dirty="0"/>
              <a:t> </a:t>
            </a:r>
            <a:r>
              <a:rPr lang="tr-TR" i="1" dirty="0" smtClean="0"/>
              <a:t>ser. </a:t>
            </a:r>
            <a:r>
              <a:rPr lang="tr-TR" i="1" dirty="0" err="1" smtClean="0"/>
              <a:t>pomona</a:t>
            </a:r>
            <a:endParaRPr lang="tr-TR" i="1" dirty="0" smtClean="0"/>
          </a:p>
          <a:p>
            <a:pPr lvl="1">
              <a:lnSpc>
                <a:spcPct val="150000"/>
              </a:lnSpc>
            </a:pPr>
            <a:r>
              <a:rPr lang="tr-TR" i="1" dirty="0"/>
              <a:t>L. </a:t>
            </a:r>
            <a:r>
              <a:rPr lang="tr-TR" i="1" dirty="0" err="1"/>
              <a:t>interrogans</a:t>
            </a:r>
            <a:r>
              <a:rPr lang="tr-TR" i="1" dirty="0"/>
              <a:t> ser</a:t>
            </a:r>
            <a:r>
              <a:rPr lang="tr-TR" i="1" dirty="0" smtClean="0"/>
              <a:t>. </a:t>
            </a:r>
            <a:r>
              <a:rPr lang="tr-TR" i="1" dirty="0" err="1" smtClean="0"/>
              <a:t>bratislava</a:t>
            </a:r>
            <a:endParaRPr lang="tr-TR" dirty="0" smtClean="0"/>
          </a:p>
          <a:p>
            <a:pPr>
              <a:lnSpc>
                <a:spcPct val="150000"/>
              </a:lnSpc>
            </a:pPr>
            <a:r>
              <a:rPr lang="tr-TR" b="1" dirty="0" err="1" smtClean="0"/>
              <a:t>Horses</a:t>
            </a:r>
            <a:endParaRPr lang="tr-TR" b="1" dirty="0" smtClean="0"/>
          </a:p>
          <a:p>
            <a:pPr lvl="1">
              <a:lnSpc>
                <a:spcPct val="150000"/>
              </a:lnSpc>
            </a:pPr>
            <a:r>
              <a:rPr lang="tr-TR" i="1" dirty="0"/>
              <a:t>L. </a:t>
            </a:r>
            <a:r>
              <a:rPr lang="tr-TR" i="1" dirty="0" err="1"/>
              <a:t>borgpetersenii</a:t>
            </a:r>
            <a:endParaRPr lang="tr-TR" i="1" dirty="0"/>
          </a:p>
          <a:p>
            <a:pPr lvl="1">
              <a:lnSpc>
                <a:spcPct val="150000"/>
              </a:lnSpc>
            </a:pPr>
            <a:r>
              <a:rPr lang="tr-TR" i="1" dirty="0"/>
              <a:t>L. </a:t>
            </a:r>
            <a:r>
              <a:rPr lang="tr-TR" i="1" dirty="0" err="1"/>
              <a:t>interrogans</a:t>
            </a:r>
            <a:r>
              <a:rPr lang="tr-TR" i="1" dirty="0"/>
              <a:t> ser. </a:t>
            </a:r>
            <a:r>
              <a:rPr lang="tr-TR" i="1" dirty="0" err="1"/>
              <a:t>hardjo</a:t>
            </a:r>
            <a:endParaRPr lang="tr-TR" i="1" dirty="0"/>
          </a:p>
          <a:p>
            <a:pPr lvl="1">
              <a:lnSpc>
                <a:spcPct val="150000"/>
              </a:lnSpc>
            </a:pPr>
            <a:r>
              <a:rPr lang="tr-TR" i="1" dirty="0">
                <a:solidFill>
                  <a:srgbClr val="FF0000"/>
                </a:solidFill>
              </a:rPr>
              <a:t>L. </a:t>
            </a:r>
            <a:r>
              <a:rPr lang="tr-TR" i="1" dirty="0" err="1">
                <a:solidFill>
                  <a:srgbClr val="FF0000"/>
                </a:solidFill>
              </a:rPr>
              <a:t>interrogans</a:t>
            </a:r>
            <a:r>
              <a:rPr lang="tr-TR" i="1" dirty="0">
                <a:solidFill>
                  <a:srgbClr val="FF0000"/>
                </a:solidFill>
              </a:rPr>
              <a:t> ser. </a:t>
            </a:r>
            <a:r>
              <a:rPr lang="tr-TR" i="1" dirty="0" err="1">
                <a:solidFill>
                  <a:srgbClr val="FF0000"/>
                </a:solidFill>
              </a:rPr>
              <a:t>bratislava</a:t>
            </a:r>
            <a:endParaRPr lang="tr-TR" dirty="0">
              <a:solidFill>
                <a:srgbClr val="FF0000"/>
              </a:solidFill>
            </a:endParaRPr>
          </a:p>
          <a:p>
            <a:pPr lvl="1">
              <a:lnSpc>
                <a:spcPct val="150000"/>
              </a:lnSpc>
            </a:pPr>
            <a:r>
              <a:rPr lang="tr-TR" i="1" dirty="0"/>
              <a:t>L. </a:t>
            </a:r>
            <a:r>
              <a:rPr lang="tr-TR" i="1" dirty="0" err="1"/>
              <a:t>interrogans</a:t>
            </a:r>
            <a:r>
              <a:rPr lang="tr-TR" i="1" dirty="0"/>
              <a:t> ser. </a:t>
            </a:r>
            <a:r>
              <a:rPr lang="tr-TR" i="1" dirty="0" err="1"/>
              <a:t>pomona</a:t>
            </a:r>
            <a:endParaRPr lang="tr-TR" i="1" dirty="0"/>
          </a:p>
          <a:p>
            <a:pPr lvl="1">
              <a:lnSpc>
                <a:spcPct val="150000"/>
              </a:lnSpc>
            </a:pPr>
            <a:r>
              <a:rPr lang="tr-TR" i="1" dirty="0"/>
              <a:t>L. </a:t>
            </a:r>
            <a:r>
              <a:rPr lang="tr-TR" i="1" dirty="0" err="1"/>
              <a:t>interrogans</a:t>
            </a:r>
            <a:r>
              <a:rPr lang="tr-TR" i="1" dirty="0"/>
              <a:t> ser. </a:t>
            </a:r>
            <a:r>
              <a:rPr lang="tr-TR" i="1" dirty="0" err="1"/>
              <a:t>canicola</a:t>
            </a:r>
            <a:endParaRPr lang="tr-TR" i="1" dirty="0"/>
          </a:p>
          <a:p>
            <a:pPr lvl="1">
              <a:lnSpc>
                <a:spcPct val="150000"/>
              </a:lnSpc>
            </a:pPr>
            <a:r>
              <a:rPr lang="tr-TR" i="1" dirty="0"/>
              <a:t>L. </a:t>
            </a:r>
            <a:r>
              <a:rPr lang="tr-TR" i="1" dirty="0" err="1"/>
              <a:t>interrogans</a:t>
            </a:r>
            <a:r>
              <a:rPr lang="tr-TR" i="1" dirty="0"/>
              <a:t> ser. </a:t>
            </a:r>
            <a:r>
              <a:rPr lang="tr-TR" i="1" dirty="0" err="1"/>
              <a:t>icterohaemorrhagie</a:t>
            </a:r>
            <a:endParaRPr lang="tr-TR" i="1" dirty="0"/>
          </a:p>
          <a:p>
            <a:pPr lvl="1">
              <a:lnSpc>
                <a:spcPct val="150000"/>
              </a:lnSpc>
            </a:pPr>
            <a:r>
              <a:rPr lang="tr-TR" i="1" dirty="0"/>
              <a:t>L. </a:t>
            </a:r>
            <a:r>
              <a:rPr lang="tr-TR" i="1" dirty="0" err="1"/>
              <a:t>interrogans</a:t>
            </a:r>
            <a:r>
              <a:rPr lang="tr-TR" i="1" dirty="0"/>
              <a:t> ser</a:t>
            </a:r>
            <a:r>
              <a:rPr lang="tr-TR" i="1" dirty="0" smtClean="0"/>
              <a:t>. </a:t>
            </a:r>
            <a:r>
              <a:rPr lang="tr-TR" i="1" dirty="0" err="1" smtClean="0"/>
              <a:t>sejroe</a:t>
            </a:r>
            <a:endParaRPr lang="tr-TR" dirty="0" smtClean="0"/>
          </a:p>
        </p:txBody>
      </p:sp>
      <p:sp>
        <p:nvSpPr>
          <p:cNvPr id="4" name="İçerik Yer Tutucusu 2"/>
          <p:cNvSpPr txBox="1">
            <a:spLocks/>
          </p:cNvSpPr>
          <p:nvPr/>
        </p:nvSpPr>
        <p:spPr bwMode="auto">
          <a:xfrm>
            <a:off x="4932040" y="620688"/>
            <a:ext cx="3816424" cy="53285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 fontScale="47500" lnSpcReduction="20000"/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tr-TR" b="1" dirty="0" err="1"/>
              <a:t>Sheep</a:t>
            </a:r>
            <a:r>
              <a:rPr lang="tr-TR" b="1" dirty="0"/>
              <a:t> </a:t>
            </a:r>
            <a:r>
              <a:rPr lang="tr-TR" b="1" dirty="0" err="1"/>
              <a:t>and</a:t>
            </a:r>
            <a:r>
              <a:rPr lang="tr-TR" b="1" dirty="0"/>
              <a:t> </a:t>
            </a:r>
            <a:r>
              <a:rPr lang="tr-TR" b="1" dirty="0" err="1" smtClean="0"/>
              <a:t>Goat</a:t>
            </a:r>
            <a:endParaRPr lang="tr-TR" b="1" dirty="0" smtClean="0"/>
          </a:p>
          <a:p>
            <a:pPr marL="0" indent="0">
              <a:lnSpc>
                <a:spcPct val="150000"/>
              </a:lnSpc>
              <a:buNone/>
            </a:pPr>
            <a:r>
              <a:rPr lang="tr-TR" i="1" dirty="0" err="1" smtClean="0"/>
              <a:t>Similar</a:t>
            </a:r>
            <a:r>
              <a:rPr lang="tr-TR" i="1" dirty="0" smtClean="0"/>
              <a:t> </a:t>
            </a:r>
            <a:r>
              <a:rPr lang="tr-TR" i="1" dirty="0" err="1"/>
              <a:t>to</a:t>
            </a:r>
            <a:r>
              <a:rPr lang="tr-TR" i="1" dirty="0"/>
              <a:t> </a:t>
            </a:r>
            <a:r>
              <a:rPr lang="tr-TR" i="1" dirty="0" err="1"/>
              <a:t>bovine</a:t>
            </a:r>
            <a:r>
              <a:rPr lang="tr-TR" i="1" dirty="0"/>
              <a:t> </a:t>
            </a:r>
            <a:r>
              <a:rPr lang="tr-TR" i="1" dirty="0" err="1"/>
              <a:t>leptospirosis</a:t>
            </a:r>
            <a:r>
              <a:rPr lang="tr-TR" i="1" dirty="0"/>
              <a:t>, </a:t>
            </a:r>
            <a:r>
              <a:rPr lang="tr-TR" i="1" dirty="0" err="1"/>
              <a:t>abortion</a:t>
            </a:r>
            <a:r>
              <a:rPr lang="tr-TR" i="1" dirty="0"/>
              <a:t>, </a:t>
            </a:r>
            <a:r>
              <a:rPr lang="tr-TR" i="1" dirty="0" err="1"/>
              <a:t>agalactia</a:t>
            </a:r>
            <a:r>
              <a:rPr lang="tr-TR" i="1" dirty="0"/>
              <a:t>, </a:t>
            </a:r>
            <a:r>
              <a:rPr lang="tr-TR" i="1" dirty="0" err="1"/>
              <a:t>hemoglobinuria</a:t>
            </a:r>
            <a:r>
              <a:rPr lang="tr-TR" i="1" dirty="0"/>
              <a:t>, </a:t>
            </a:r>
            <a:r>
              <a:rPr lang="tr-TR" i="1" dirty="0" err="1"/>
              <a:t>jaundice</a:t>
            </a:r>
            <a:r>
              <a:rPr lang="tr-TR" i="1" dirty="0"/>
              <a:t>, </a:t>
            </a:r>
            <a:r>
              <a:rPr lang="tr-TR" i="1" dirty="0" err="1"/>
              <a:t>anemia</a:t>
            </a:r>
            <a:r>
              <a:rPr lang="tr-TR" i="1" dirty="0"/>
              <a:t> </a:t>
            </a:r>
            <a:r>
              <a:rPr lang="tr-TR" i="1" dirty="0" err="1"/>
              <a:t>are</a:t>
            </a:r>
            <a:r>
              <a:rPr lang="tr-TR" i="1" dirty="0"/>
              <a:t> </a:t>
            </a:r>
            <a:r>
              <a:rPr lang="tr-TR" i="1" dirty="0" err="1"/>
              <a:t>rare</a:t>
            </a:r>
            <a:r>
              <a:rPr lang="tr-TR" i="1" dirty="0"/>
              <a:t>.</a:t>
            </a:r>
            <a:endParaRPr lang="tr-TR" i="1" dirty="0" smtClean="0"/>
          </a:p>
          <a:p>
            <a:pPr>
              <a:lnSpc>
                <a:spcPct val="150000"/>
              </a:lnSpc>
            </a:pPr>
            <a:r>
              <a:rPr lang="tr-TR" b="1" dirty="0" smtClean="0"/>
              <a:t>Dogs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i="1" dirty="0" smtClean="0"/>
              <a:t>Fever</a:t>
            </a:r>
            <a:r>
              <a:rPr lang="en-US" i="1" dirty="0"/>
              <a:t>, jaundice, vomiting and hemoglobinuria, diarrhea and respiratory distress</a:t>
            </a:r>
            <a:endParaRPr lang="tr-TR" i="1" dirty="0" smtClean="0"/>
          </a:p>
          <a:p>
            <a:pPr>
              <a:lnSpc>
                <a:spcPct val="150000"/>
              </a:lnSpc>
            </a:pPr>
            <a:r>
              <a:rPr lang="tr-TR" b="1" dirty="0" err="1" smtClean="0"/>
              <a:t>Horses</a:t>
            </a:r>
            <a:endParaRPr lang="tr-TR" b="1" dirty="0" smtClean="0"/>
          </a:p>
          <a:p>
            <a:pPr marL="0" indent="0">
              <a:lnSpc>
                <a:spcPct val="150000"/>
              </a:lnSpc>
              <a:buNone/>
            </a:pPr>
            <a:r>
              <a:rPr lang="tr-TR" i="1" dirty="0" err="1" smtClean="0"/>
              <a:t>The</a:t>
            </a:r>
            <a:r>
              <a:rPr lang="tr-TR" i="1" dirty="0" smtClean="0"/>
              <a:t> </a:t>
            </a:r>
            <a:r>
              <a:rPr lang="tr-TR" i="1" dirty="0" err="1"/>
              <a:t>subclinical</a:t>
            </a:r>
            <a:r>
              <a:rPr lang="tr-TR" i="1" dirty="0"/>
              <a:t> </a:t>
            </a:r>
            <a:r>
              <a:rPr lang="tr-TR" i="1" dirty="0" err="1"/>
              <a:t>course</a:t>
            </a:r>
            <a:r>
              <a:rPr lang="tr-TR" i="1" dirty="0"/>
              <a:t> is </a:t>
            </a:r>
            <a:r>
              <a:rPr lang="tr-TR" i="1" dirty="0" err="1"/>
              <a:t>characterized</a:t>
            </a:r>
            <a:r>
              <a:rPr lang="tr-TR" i="1" dirty="0"/>
              <a:t> </a:t>
            </a:r>
            <a:r>
              <a:rPr lang="tr-TR" i="1" dirty="0" err="1"/>
              <a:t>by</a:t>
            </a:r>
            <a:r>
              <a:rPr lang="tr-TR" i="1" dirty="0"/>
              <a:t> </a:t>
            </a:r>
            <a:r>
              <a:rPr lang="tr-TR" i="1" dirty="0" err="1"/>
              <a:t>abortus</a:t>
            </a:r>
            <a:r>
              <a:rPr lang="tr-TR" i="1" dirty="0"/>
              <a:t> </a:t>
            </a:r>
            <a:r>
              <a:rPr lang="tr-TR" i="1" dirty="0" err="1"/>
              <a:t>after</a:t>
            </a:r>
            <a:r>
              <a:rPr lang="tr-TR" i="1" dirty="0"/>
              <a:t> 6 </a:t>
            </a:r>
            <a:r>
              <a:rPr lang="tr-TR" i="1" dirty="0" err="1"/>
              <a:t>months</a:t>
            </a:r>
            <a:r>
              <a:rPr lang="tr-TR" i="1" dirty="0"/>
              <a:t> in </a:t>
            </a:r>
            <a:r>
              <a:rPr lang="tr-TR" i="1" dirty="0" err="1"/>
              <a:t>the</a:t>
            </a:r>
            <a:r>
              <a:rPr lang="tr-TR" i="1" dirty="0"/>
              <a:t> </a:t>
            </a:r>
            <a:r>
              <a:rPr lang="tr-TR" i="1" dirty="0" err="1"/>
              <a:t>pregnant</a:t>
            </a:r>
            <a:r>
              <a:rPr lang="tr-TR" i="1" dirty="0"/>
              <a:t> </a:t>
            </a:r>
            <a:r>
              <a:rPr lang="tr-TR" i="1" dirty="0" err="1"/>
              <a:t>mare</a:t>
            </a:r>
            <a:r>
              <a:rPr lang="tr-TR" i="1" dirty="0"/>
              <a:t>. </a:t>
            </a:r>
            <a:r>
              <a:rPr lang="tr-TR" i="1" dirty="0" err="1"/>
              <a:t>Eye</a:t>
            </a:r>
            <a:r>
              <a:rPr lang="tr-TR" i="1" dirty="0"/>
              <a:t> </a:t>
            </a:r>
            <a:r>
              <a:rPr lang="tr-TR" i="1" dirty="0" err="1"/>
              <a:t>diseases</a:t>
            </a:r>
            <a:r>
              <a:rPr lang="tr-TR" i="1" dirty="0"/>
              <a:t>, </a:t>
            </a:r>
            <a:r>
              <a:rPr lang="tr-TR" i="1" dirty="0" err="1"/>
              <a:t>photophobia</a:t>
            </a:r>
            <a:r>
              <a:rPr lang="tr-TR" i="1" dirty="0"/>
              <a:t>, </a:t>
            </a:r>
            <a:r>
              <a:rPr lang="tr-TR" i="1" dirty="0" err="1"/>
              <a:t>conjunctivitis</a:t>
            </a:r>
            <a:r>
              <a:rPr lang="tr-TR" i="1" dirty="0"/>
              <a:t>, </a:t>
            </a:r>
            <a:r>
              <a:rPr lang="tr-TR" i="1" dirty="0" err="1"/>
              <a:t>ocular</a:t>
            </a:r>
            <a:r>
              <a:rPr lang="tr-TR" i="1" dirty="0"/>
              <a:t> </a:t>
            </a:r>
            <a:r>
              <a:rPr lang="tr-TR" i="1" dirty="0" err="1"/>
              <a:t>symptoms</a:t>
            </a:r>
            <a:r>
              <a:rPr lang="tr-TR" i="1" dirty="0"/>
              <a:t>, </a:t>
            </a:r>
            <a:r>
              <a:rPr lang="tr-TR" i="1" dirty="0" err="1"/>
              <a:t>uveitis</a:t>
            </a:r>
            <a:r>
              <a:rPr lang="tr-TR" i="1" dirty="0"/>
              <a:t>, </a:t>
            </a:r>
            <a:r>
              <a:rPr lang="tr-TR" i="1" dirty="0" err="1"/>
              <a:t>eye</a:t>
            </a:r>
            <a:r>
              <a:rPr lang="tr-TR" i="1" dirty="0"/>
              <a:t> </a:t>
            </a:r>
            <a:r>
              <a:rPr lang="tr-TR" i="1" dirty="0" err="1"/>
              <a:t>sight</a:t>
            </a:r>
            <a:r>
              <a:rPr lang="tr-TR" i="1" dirty="0"/>
              <a:t> </a:t>
            </a:r>
            <a:r>
              <a:rPr lang="tr-TR" i="1" dirty="0" err="1"/>
              <a:t>glasses</a:t>
            </a:r>
            <a:r>
              <a:rPr lang="tr-TR" i="1" dirty="0"/>
              <a:t>.</a:t>
            </a:r>
            <a:endParaRPr lang="tr-TR" i="1" dirty="0" smtClean="0"/>
          </a:p>
        </p:txBody>
      </p:sp>
    </p:spTree>
    <p:extLst>
      <p:ext uri="{BB962C8B-B14F-4D97-AF65-F5344CB8AC3E}">
        <p14:creationId xmlns:p14="http://schemas.microsoft.com/office/powerpoint/2010/main" val="3510184326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1593</TotalTime>
  <Words>4517</Words>
  <Application>Microsoft Office PowerPoint</Application>
  <PresentationFormat>Ekran Gösterisi (4:3)</PresentationFormat>
  <Paragraphs>560</Paragraphs>
  <Slides>80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80</vt:i4>
      </vt:variant>
    </vt:vector>
  </HeadingPairs>
  <TitlesOfParts>
    <vt:vector size="83" baseType="lpstr">
      <vt:lpstr>Arial</vt:lpstr>
      <vt:lpstr>Calibri</vt:lpstr>
      <vt:lpstr>Ofis Teması</vt:lpstr>
      <vt:lpstr>SPIROCHETES INFECTIONS</vt:lpstr>
      <vt:lpstr>Classification</vt:lpstr>
      <vt:lpstr>PowerPoint Sunusu</vt:lpstr>
      <vt:lpstr>General Features</vt:lpstr>
      <vt:lpstr>LeptospIra</vt:lpstr>
      <vt:lpstr>PowerPoint Sunusu</vt:lpstr>
      <vt:lpstr>PowerPoint Sunusu</vt:lpstr>
      <vt:lpstr>PowerPoint Sunusu</vt:lpstr>
      <vt:lpstr>PowerPoint Sunusu</vt:lpstr>
      <vt:lpstr>Leptospirosis in Cattle </vt:lpstr>
      <vt:lpstr>PowerPoint Sunusu</vt:lpstr>
      <vt:lpstr>PowerPoint Sunusu</vt:lpstr>
      <vt:lpstr>Pathogenesis</vt:lpstr>
      <vt:lpstr>Clinical Findings</vt:lpstr>
      <vt:lpstr>Diagnosis</vt:lpstr>
      <vt:lpstr>PowerPoint Sunusu</vt:lpstr>
      <vt:lpstr>Blood Culture</vt:lpstr>
      <vt:lpstr>Urine Culture</vt:lpstr>
      <vt:lpstr>Serological Tests</vt:lpstr>
      <vt:lpstr>Microscopic agglutination test (MAT)</vt:lpstr>
      <vt:lpstr>BorrelIa</vt:lpstr>
      <vt:lpstr>PowerPoint Sunusu</vt:lpstr>
      <vt:lpstr>PowerPoint Sunusu</vt:lpstr>
      <vt:lpstr>PowerPoint Sunusu</vt:lpstr>
      <vt:lpstr>PowerPoint Sunusu</vt:lpstr>
      <vt:lpstr>PowerPoint Sunusu</vt:lpstr>
      <vt:lpstr>BACTERIODECEAE FAMILY</vt:lpstr>
      <vt:lpstr>General Features</vt:lpstr>
      <vt:lpstr>Bacterioides Genus</vt:lpstr>
      <vt:lpstr>Footrot in Sheeps</vt:lpstr>
      <vt:lpstr>PowerPoint Sunusu</vt:lpstr>
      <vt:lpstr>Fusobacterium Genus</vt:lpstr>
      <vt:lpstr>Oral Necrobasillosis in calves and lambs (Calf and lamb diphtheria)</vt:lpstr>
      <vt:lpstr>Hepatic Necrobasilosis of Cattle</vt:lpstr>
      <vt:lpstr>PowerPoint Sunusu</vt:lpstr>
      <vt:lpstr>Footrot in Cattle (Panarisyum)</vt:lpstr>
      <vt:lpstr>MYCOPLASMA Infectıons</vt:lpstr>
      <vt:lpstr>Classification</vt:lpstr>
      <vt:lpstr>General Features</vt:lpstr>
      <vt:lpstr>General Features</vt:lpstr>
      <vt:lpstr>PowerPoint Sunusu</vt:lpstr>
      <vt:lpstr>PowerPoint Sunusu</vt:lpstr>
      <vt:lpstr>PowerPoint Sunusu</vt:lpstr>
      <vt:lpstr>PowerPoint Sunusu</vt:lpstr>
      <vt:lpstr>Infectious Pleuropneumonia in Cattle</vt:lpstr>
      <vt:lpstr>Pathogenesis</vt:lpstr>
      <vt:lpstr>Clinical Findings</vt:lpstr>
      <vt:lpstr>PowerPoint Sunusu</vt:lpstr>
      <vt:lpstr>Contagious caprine pleuropneumonia (CCPP)</vt:lpstr>
      <vt:lpstr>Contagious Agalactia in Sheep and Goats</vt:lpstr>
      <vt:lpstr>Mycoplasma haemofelis</vt:lpstr>
      <vt:lpstr>Ureaplasma</vt:lpstr>
      <vt:lpstr>General Features</vt:lpstr>
      <vt:lpstr>PowerPoint Sunusu</vt:lpstr>
      <vt:lpstr>CHLAMYDIA and CHLAMYDOPHILA INFECTIONS</vt:lpstr>
      <vt:lpstr>Classification</vt:lpstr>
      <vt:lpstr>PowerPoint Sunusu</vt:lpstr>
      <vt:lpstr>General Features</vt:lpstr>
      <vt:lpstr>General Features </vt:lpstr>
      <vt:lpstr>General Features </vt:lpstr>
      <vt:lpstr>General Features </vt:lpstr>
      <vt:lpstr>General Features </vt:lpstr>
      <vt:lpstr>Epidemiology</vt:lpstr>
      <vt:lpstr>Pathogenesis</vt:lpstr>
      <vt:lpstr>Clinical Findings</vt:lpstr>
      <vt:lpstr>Enzootic Abortion of Sheep</vt:lpstr>
      <vt:lpstr>Feline Chlamydiosis</vt:lpstr>
      <vt:lpstr>Sporadic Bovine Ensefalomyelitis</vt:lpstr>
      <vt:lpstr>Avian Chlamydiosis</vt:lpstr>
      <vt:lpstr>PowerPoint Sunusu</vt:lpstr>
      <vt:lpstr>Diagnosis</vt:lpstr>
      <vt:lpstr>PowerPoint Sunusu</vt:lpstr>
      <vt:lpstr>PowerPoint Sunusu</vt:lpstr>
      <vt:lpstr>PowerPoint Sunusu</vt:lpstr>
      <vt:lpstr>RICKETTSIA INFECTIONS</vt:lpstr>
      <vt:lpstr>General Features </vt:lpstr>
      <vt:lpstr>General Features </vt:lpstr>
      <vt:lpstr>Infection</vt:lpstr>
      <vt:lpstr>PowerPoint Sunusu</vt:lpstr>
      <vt:lpstr>PowerPoint Sunusu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VİBRİO İNFEKSİYONLARI</dc:title>
  <dc:creator>H. Kaan M.</dc:creator>
  <cp:lastModifiedBy>Inci Basak Kaya</cp:lastModifiedBy>
  <cp:revision>180</cp:revision>
  <dcterms:created xsi:type="dcterms:W3CDTF">2006-12-21T06:34:43Z</dcterms:created>
  <dcterms:modified xsi:type="dcterms:W3CDTF">2017-12-28T08:44:56Z</dcterms:modified>
</cp:coreProperties>
</file>