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3562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178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846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582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081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598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3470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731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9157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441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41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6C37-0DE3-4F42-8D1F-4A941FC29E9C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63490-EFFF-4CBF-BD14-328C7AE31D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699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SHB335 Afetlerde </a:t>
            </a:r>
            <a:r>
              <a:rPr lang="tr-TR" b="1" dirty="0" err="1" smtClean="0"/>
              <a:t>Psikososyal</a:t>
            </a:r>
            <a:r>
              <a:rPr lang="tr-TR" b="1" smtClean="0"/>
              <a:t> Destek Hizmetleri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Afetin Etkileri 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Doç. Dr. Melahat DEMİRBİLEK</a:t>
            </a:r>
          </a:p>
          <a:p>
            <a:r>
              <a:rPr lang="tr-TR" dirty="0" smtClean="0"/>
              <a:t>Ankara Üniversitesi </a:t>
            </a:r>
          </a:p>
          <a:p>
            <a:r>
              <a:rPr lang="tr-TR" dirty="0" smtClean="0"/>
              <a:t>Sağlık Bilimleri Fakültesi</a:t>
            </a:r>
          </a:p>
          <a:p>
            <a:r>
              <a:rPr lang="tr-TR" dirty="0" smtClean="0"/>
              <a:t>Sosyal Hizmet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6744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2) </a:t>
            </a:r>
            <a:r>
              <a:rPr lang="tr-TR" dirty="0" smtClean="0"/>
              <a:t>Afet </a:t>
            </a:r>
            <a:r>
              <a:rPr lang="tr-TR" dirty="0"/>
              <a:t>çalışmalarına katılmak, sosyal hizmet </a:t>
            </a:r>
            <a:r>
              <a:rPr lang="tr-TR" dirty="0" smtClean="0"/>
              <a:t>uzmanları </a:t>
            </a:r>
            <a:r>
              <a:rPr lang="tr-TR" dirty="0"/>
              <a:t>açısından aynı zamanda olumlu bir deneyim de </a:t>
            </a:r>
            <a:r>
              <a:rPr lang="tr-TR" dirty="0" smtClean="0"/>
              <a:t>olabilmektedir</a:t>
            </a:r>
          </a:p>
          <a:p>
            <a:r>
              <a:rPr lang="tr-TR" dirty="0" smtClean="0"/>
              <a:t>Afet çalışanları yaşadıkları </a:t>
            </a:r>
            <a:r>
              <a:rPr lang="tr-TR" dirty="0"/>
              <a:t>deneyimler sonrasında hem kişisel hem de mesleki açıdan gelişme </a:t>
            </a:r>
            <a:r>
              <a:rPr lang="tr-TR" dirty="0" smtClean="0"/>
              <a:t>göstermektedirler.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44445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Toplumsal Düzeydeki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Afete </a:t>
            </a:r>
            <a:r>
              <a:rPr lang="tr-TR" dirty="0"/>
              <a:t>maruz kalan insanlar yalnızca maddi varlıklarını kaybetmemekte, bunun ötesinde güven duygularını da </a:t>
            </a:r>
            <a:r>
              <a:rPr lang="tr-TR" dirty="0" smtClean="0"/>
              <a:t>yitirmektedir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/>
              <a:t>afete maruz kalan insanlar yalnızca maddi varlıklarını kaybetmemekte, bunun ötesinde güven duygularını da </a:t>
            </a:r>
            <a:r>
              <a:rPr lang="tr-TR" dirty="0" smtClean="0"/>
              <a:t>yitirmektedir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/>
              <a:t>Afetler konusunda toplumsal bilinç, afetin etkisini belirleyen bir başka önemli faktördür.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54597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Tuncay, Tarık (2004). Afetlerde Sosyal Hizmet. Ankara: Özbay Mat.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9490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Genelde afetler ve özelde deprem, insanın fizik çevresinden (dış çevre) ruhsal dünyasına (iç çevre) değin çok geniş bir yelpazede zararlara, </a:t>
            </a:r>
            <a:r>
              <a:rPr lang="tr-TR" dirty="0" smtClean="0"/>
              <a:t>sarsıntılara </a:t>
            </a:r>
            <a:r>
              <a:rPr lang="tr-TR" dirty="0"/>
              <a:t>ve yıkımlara yol açmaktadır.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272643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Afet nedeniyle engelli </a:t>
            </a:r>
            <a:r>
              <a:rPr lang="tr-TR" dirty="0"/>
              <a:t>olanlar, maddi varlıklarını yitirip yoksul olanlar, yeni </a:t>
            </a:r>
            <a:r>
              <a:rPr lang="tr-TR" dirty="0" err="1"/>
              <a:t>barınaksızlar</a:t>
            </a:r>
            <a:r>
              <a:rPr lang="tr-TR" dirty="0"/>
              <a:t>, sağlığı bozulan insanlar gibi özel ihtiyaç grupları ortaya çıkmakta; </a:t>
            </a:r>
            <a:endParaRPr lang="tr-TR" dirty="0" smtClean="0"/>
          </a:p>
          <a:p>
            <a:r>
              <a:rPr lang="tr-TR" dirty="0"/>
              <a:t>V</a:t>
            </a:r>
            <a:r>
              <a:rPr lang="tr-TR" dirty="0" smtClean="0"/>
              <a:t>ar </a:t>
            </a:r>
            <a:r>
              <a:rPr lang="tr-TR" dirty="0"/>
              <a:t>olan özel ihtiyaç gruplarının (çocuklar, yaşlılar, </a:t>
            </a:r>
            <a:r>
              <a:rPr lang="tr-TR" dirty="0" smtClean="0"/>
              <a:t>engelliler, </a:t>
            </a:r>
            <a:r>
              <a:rPr lang="tr-TR" dirty="0"/>
              <a:t>yalnız yaşayanlar, </a:t>
            </a:r>
            <a:r>
              <a:rPr lang="tr-TR" dirty="0" smtClean="0"/>
              <a:t>yoksullar</a:t>
            </a:r>
            <a:r>
              <a:rPr lang="tr-TR" dirty="0"/>
              <a:t>, </a:t>
            </a:r>
            <a:r>
              <a:rPr lang="tr-TR" dirty="0" err="1"/>
              <a:t>barınaksızlar</a:t>
            </a:r>
            <a:r>
              <a:rPr lang="tr-TR" dirty="0"/>
              <a:t>, işsizler gibi korunmaya ve bakıma muhtaç insanlar) durumu daha da güçleşmektedir. </a:t>
            </a:r>
            <a:endParaRPr lang="tr-TR" dirty="0" smtClean="0"/>
          </a:p>
          <a:p>
            <a:r>
              <a:rPr lang="tr-TR" dirty="0"/>
              <a:t>A</a:t>
            </a:r>
            <a:r>
              <a:rPr lang="tr-TR" dirty="0" smtClean="0"/>
              <a:t>fet </a:t>
            </a:r>
            <a:r>
              <a:rPr lang="tr-TR" dirty="0"/>
              <a:t>toplumsal dengeyi ve </a:t>
            </a:r>
            <a:r>
              <a:rPr lang="tr-TR" dirty="0" smtClean="0"/>
              <a:t>bireyin </a:t>
            </a:r>
            <a:r>
              <a:rPr lang="tr-TR" dirty="0"/>
              <a:t>sosyal dengesi ile içsel dengesini bozmaktadır."</a:t>
            </a:r>
          </a:p>
        </p:txBody>
      </p:sp>
    </p:spTree>
    <p:extLst>
      <p:ext uri="{BB962C8B-B14F-4D97-AF65-F5344CB8AC3E}">
        <p14:creationId xmlns:p14="http://schemas.microsoft.com/office/powerpoint/2010/main" xmlns="" val="3445422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Afete Maruz Kalanlar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Birincil </a:t>
            </a:r>
            <a:r>
              <a:rPr lang="tr-TR" i="1" dirty="0"/>
              <a:t>mağdurlar</a:t>
            </a:r>
            <a:r>
              <a:rPr lang="tr-TR" dirty="0"/>
              <a:t>, afete doğrudan maruz kalan ve afeti yaşayan </a:t>
            </a:r>
            <a:r>
              <a:rPr lang="tr-TR" dirty="0" smtClean="0"/>
              <a:t>kişilerdir</a:t>
            </a:r>
            <a:r>
              <a:rPr lang="tr-TR" dirty="0"/>
              <a:t>.</a:t>
            </a:r>
          </a:p>
          <a:p>
            <a:r>
              <a:rPr lang="tr-TR" i="1" dirty="0" smtClean="0"/>
              <a:t>İkincil </a:t>
            </a:r>
            <a:r>
              <a:rPr lang="tr-TR" i="1" dirty="0"/>
              <a:t>mağdurlar</a:t>
            </a:r>
            <a:r>
              <a:rPr lang="tr-TR" dirty="0"/>
              <a:t>, afeti yaşayanların ailesi, akrabaları ya da </a:t>
            </a:r>
            <a:r>
              <a:rPr lang="tr-TR" dirty="0" smtClean="0"/>
              <a:t>arkadaşlarıdır</a:t>
            </a:r>
            <a:r>
              <a:rPr lang="tr-TR" dirty="0"/>
              <a:t>.</a:t>
            </a:r>
          </a:p>
          <a:p>
            <a:r>
              <a:rPr lang="tr-TR" i="1" dirty="0" smtClean="0"/>
              <a:t>Üçüncül </a:t>
            </a:r>
            <a:r>
              <a:rPr lang="tr-TR" i="1" dirty="0"/>
              <a:t>mağdurlar</a:t>
            </a:r>
            <a:r>
              <a:rPr lang="tr-TR" dirty="0"/>
              <a:t>, afetle mesleki ilişkisi olan afet çalışanlarıdır.</a:t>
            </a:r>
          </a:p>
          <a:p>
            <a:r>
              <a:rPr lang="tr-TR" i="1" dirty="0" err="1" smtClean="0"/>
              <a:t>Dördüncül</a:t>
            </a:r>
            <a:r>
              <a:rPr lang="tr-TR" i="1" dirty="0" smtClean="0"/>
              <a:t> </a:t>
            </a:r>
            <a:r>
              <a:rPr lang="tr-TR" i="1" dirty="0"/>
              <a:t>mağdurlar</a:t>
            </a:r>
            <a:r>
              <a:rPr lang="tr-TR" dirty="0"/>
              <a:t>, bir bütün olarak afette yer alan toplumu içermektedir. Bu gruba afete müdahale için katılan gönüllüler de </a:t>
            </a:r>
            <a:r>
              <a:rPr lang="tr-TR" dirty="0" smtClean="0"/>
              <a:t>girmektedir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65791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Birey ve Aileler Üzerindeki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Bazı yazar ve araştırmacılar da afetlere maruz kalan insanların </a:t>
            </a:r>
            <a:r>
              <a:rPr lang="tr-TR" dirty="0" smtClean="0"/>
              <a:t>tepkilerini </a:t>
            </a:r>
            <a:r>
              <a:rPr lang="tr-TR" dirty="0"/>
              <a:t>"</a:t>
            </a:r>
            <a:r>
              <a:rPr lang="tr-TR" dirty="0" err="1" smtClean="0"/>
              <a:t>sağkalım</a:t>
            </a:r>
            <a:r>
              <a:rPr lang="tr-TR" dirty="0" smtClean="0"/>
              <a:t> </a:t>
            </a:r>
            <a:r>
              <a:rPr lang="tr-TR" dirty="0"/>
              <a:t>sendromu" olarak adlandırmakta, gözlenen tepkileri ise beş kategoride toplamaktadırlar </a:t>
            </a:r>
            <a:r>
              <a:rPr lang="tr-TR" dirty="0" smtClean="0"/>
              <a:t>. Bunlar (</a:t>
            </a:r>
            <a:r>
              <a:rPr lang="tr-TR" dirty="0"/>
              <a:t>T</a:t>
            </a:r>
            <a:r>
              <a:rPr lang="tr-TR" dirty="0" smtClean="0"/>
              <a:t>uncay, 2004, s.13):</a:t>
            </a:r>
          </a:p>
          <a:p>
            <a:r>
              <a:rPr lang="tr-TR" dirty="0" smtClean="0"/>
              <a:t>Ölüm </a:t>
            </a:r>
            <a:r>
              <a:rPr lang="tr-TR" dirty="0" err="1"/>
              <a:t>anksiyetesi</a:t>
            </a:r>
            <a:endParaRPr lang="tr-TR" dirty="0"/>
          </a:p>
          <a:p>
            <a:r>
              <a:rPr lang="tr-TR" dirty="0" smtClean="0"/>
              <a:t>Yaşıyor </a:t>
            </a:r>
            <a:r>
              <a:rPr lang="tr-TR" dirty="0"/>
              <a:t>olmaktan suçlanma duygusu</a:t>
            </a:r>
          </a:p>
          <a:p>
            <a:r>
              <a:rPr lang="tr-TR" dirty="0" smtClean="0"/>
              <a:t>Uyuşma</a:t>
            </a:r>
            <a:r>
              <a:rPr lang="tr-TR" dirty="0"/>
              <a:t>, duyarsızlaşma</a:t>
            </a:r>
          </a:p>
          <a:p>
            <a:r>
              <a:rPr lang="tr-TR" dirty="0" smtClean="0"/>
              <a:t>İnsan </a:t>
            </a:r>
            <a:r>
              <a:rPr lang="tr-TR" dirty="0"/>
              <a:t>ilişkilerinde bozulma</a:t>
            </a:r>
          </a:p>
          <a:p>
            <a:r>
              <a:rPr lang="tr-TR" dirty="0" smtClean="0"/>
              <a:t>Dini </a:t>
            </a:r>
            <a:r>
              <a:rPr lang="tr-TR" dirty="0"/>
              <a:t>inançlar çerçevesinde afetin anlamına ilişkin bir bilişsel </a:t>
            </a:r>
            <a:r>
              <a:rPr lang="tr-TR" dirty="0" err="1" smtClean="0"/>
              <a:t>formülasyon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51385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Afet </a:t>
            </a:r>
            <a:r>
              <a:rPr lang="tr-TR" i="1" dirty="0"/>
              <a:t>öncesi hazırlık </a:t>
            </a:r>
            <a:r>
              <a:rPr lang="tr-TR" dirty="0" smtClean="0"/>
              <a:t>aşamasında insanlar </a:t>
            </a:r>
            <a:r>
              <a:rPr lang="tr-TR" dirty="0"/>
              <a:t>bir afet olasılığı ile yüzleşmenin endişelerini artırabileceği düşüncesi içinde olup, afet </a:t>
            </a:r>
            <a:r>
              <a:rPr lang="tr-TR" dirty="0" smtClean="0"/>
              <a:t>tehlikesini </a:t>
            </a:r>
            <a:r>
              <a:rPr lang="tr-TR" dirty="0"/>
              <a:t>yadsıyarak kendilerini rahatlatmaya çalışmaktadırlar. </a:t>
            </a:r>
          </a:p>
        </p:txBody>
      </p:sp>
    </p:spTree>
    <p:extLst>
      <p:ext uri="{BB962C8B-B14F-4D97-AF65-F5344CB8AC3E}">
        <p14:creationId xmlns:p14="http://schemas.microsoft.com/office/powerpoint/2010/main" xmlns="" val="83245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Afetin </a:t>
            </a:r>
            <a:r>
              <a:rPr lang="tr-TR" i="1" dirty="0"/>
              <a:t>gerçekleştiği </a:t>
            </a:r>
            <a:r>
              <a:rPr lang="tr-TR" dirty="0" smtClean="0"/>
              <a:t>aşamada afete </a:t>
            </a:r>
            <a:r>
              <a:rPr lang="tr-TR" dirty="0"/>
              <a:t>maruz kalan kimselerin stresi en üst düzeydedir. Şok, korku ve şaşkınlık bu aşamada sıklıkla görülmektedir. </a:t>
            </a:r>
          </a:p>
        </p:txBody>
      </p:sp>
    </p:spTree>
    <p:extLst>
      <p:ext uri="{BB962C8B-B14F-4D97-AF65-F5344CB8AC3E}">
        <p14:creationId xmlns:p14="http://schemas.microsoft.com/office/powerpoint/2010/main" xmlns="" val="783458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</a:t>
            </a:r>
            <a:r>
              <a:rPr lang="tr-TR" dirty="0" smtClean="0"/>
              <a:t>fet sonrası aşamada afetten </a:t>
            </a:r>
            <a:r>
              <a:rPr lang="tr-TR" dirty="0"/>
              <a:t>etkilenen </a:t>
            </a:r>
            <a:r>
              <a:rPr lang="tr-TR" dirty="0" smtClean="0"/>
              <a:t>insanlar </a:t>
            </a:r>
            <a:r>
              <a:rPr lang="tr-TR" dirty="0"/>
              <a:t>karşı karşıya </a:t>
            </a:r>
            <a:r>
              <a:rPr lang="tr-TR" dirty="0" smtClean="0"/>
              <a:t>oldukları durumu </a:t>
            </a:r>
            <a:r>
              <a:rPr lang="tr-TR" dirty="0"/>
              <a:t>yeniden gözden geçirmeye, başına gelenleri düşünmeye zaman bulduğunda başlar. Kişi, kurtulduğu için kendini şanslı </a:t>
            </a:r>
            <a:r>
              <a:rPr lang="tr-TR" dirty="0" smtClean="0"/>
              <a:t>hisseder.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36996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Afetin çalışanlar Üzerindeki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Afet çalışmasının sosyal hizmet uzmanları ve diğer profesyoneller </a:t>
            </a:r>
            <a:r>
              <a:rPr lang="tr-TR" dirty="0" smtClean="0"/>
              <a:t>üzerinde </a:t>
            </a:r>
            <a:r>
              <a:rPr lang="tr-TR" dirty="0"/>
              <a:t>iki türlü etkisi bulunduğunu söylemek mümkündür</a:t>
            </a:r>
            <a:r>
              <a:rPr lang="tr-TR" dirty="0" smtClean="0"/>
              <a:t>.</a:t>
            </a:r>
          </a:p>
          <a:p>
            <a:r>
              <a:rPr lang="tr-TR" dirty="0"/>
              <a:t>1) </a:t>
            </a:r>
            <a:r>
              <a:rPr lang="tr-TR" dirty="0" smtClean="0"/>
              <a:t>Afet </a:t>
            </a:r>
            <a:r>
              <a:rPr lang="tr-TR" dirty="0"/>
              <a:t>çalışmalarına katılan sosyal hizmet uzmanları mesleki </a:t>
            </a:r>
            <a:r>
              <a:rPr lang="tr-TR" dirty="0" smtClean="0"/>
              <a:t>uygulamaları </a:t>
            </a:r>
            <a:r>
              <a:rPr lang="tr-TR" dirty="0"/>
              <a:t>süresince önemli psikolojik sorunlar ve duygusal güçlüklerle karşılaşabilmektedirler. Çalışanların insanların kaybına, yıkıma tanıklık etmeleri neticesinde ortaya çıkan tepkiler genellikle stres ve duygusal sorunlar olmaktadır. Sık görülen tepkiler ya da </a:t>
            </a:r>
            <a:r>
              <a:rPr lang="tr-TR" dirty="0" smtClean="0"/>
              <a:t>rahatsızlıklar</a:t>
            </a:r>
            <a:r>
              <a:rPr lang="tr-TR" dirty="0"/>
              <a:t>; depresyon, acı, hüsran, güçsüzlük, korku, zihinsel karmaşa, </a:t>
            </a:r>
            <a:r>
              <a:rPr lang="tr-TR" dirty="0" err="1" smtClean="0"/>
              <a:t>anksiyete</a:t>
            </a:r>
            <a:r>
              <a:rPr lang="tr-TR" dirty="0"/>
              <a:t>, motivasyon güçlüğü, uyku ve yeme bozuklukları, fiziksel yorgunluk </a:t>
            </a:r>
            <a:r>
              <a:rPr lang="tr-TR" dirty="0" smtClean="0"/>
              <a:t>olarak sıralanmaktadır.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05938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502</Words>
  <Application>Microsoft Office PowerPoint</Application>
  <PresentationFormat>Özel</PresentationFormat>
  <Paragraphs>36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SHB335 Afetlerde Psikososyal Destek Hizmetleri Afetin Etkileri 2</vt:lpstr>
      <vt:lpstr>Slayt 2</vt:lpstr>
      <vt:lpstr>Afetin Sonuçları</vt:lpstr>
      <vt:lpstr>Afete Maruz Kalanlar</vt:lpstr>
      <vt:lpstr>Afetin Birey ve Aileler Üzerindeki Etkileri</vt:lpstr>
      <vt:lpstr>Slayt 6</vt:lpstr>
      <vt:lpstr>Slayt 7</vt:lpstr>
      <vt:lpstr>Slayt 8</vt:lpstr>
      <vt:lpstr>Afetin çalışanlar Üzerindeki Etkileri</vt:lpstr>
      <vt:lpstr>Slayt 10</vt:lpstr>
      <vt:lpstr>Afetin Toplumsal Düzeydeki Etkileri</vt:lpstr>
      <vt:lpstr>Kaynak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313 AFETLERDE SOSYAL HİZMET Afetin Etkileri</dc:title>
  <dc:creator>Melahat</dc:creator>
  <cp:lastModifiedBy>Author</cp:lastModifiedBy>
  <cp:revision>9</cp:revision>
  <dcterms:created xsi:type="dcterms:W3CDTF">2019-12-05T14:40:58Z</dcterms:created>
  <dcterms:modified xsi:type="dcterms:W3CDTF">2020-12-28T10:43:09Z</dcterms:modified>
</cp:coreProperties>
</file>