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8" d="100"/>
          <a:sy n="58" d="100"/>
        </p:scale>
        <p:origin x="-950"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84C01A-3765-4669-A870-39971D14ADEF}" type="datetimeFigureOut">
              <a:rPr lang="tr-TR" smtClean="0"/>
              <a:t>09.10.2018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1BE10F-24D6-4787-867F-A367A3E2A5FE}"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3E220F6E-E4D5-4BC7-82FF-F617A391015B}" type="slidenum">
              <a:rPr lang="tr-TR" smtClean="0">
                <a:latin typeface="Arial" pitchFamily="34" charset="0"/>
                <a:cs typeface="Arial" pitchFamily="34" charset="0"/>
              </a:rPr>
              <a:pPr/>
              <a:t>4</a:t>
            </a:fld>
            <a:endParaRPr lang="tr-TR" smtClean="0">
              <a:latin typeface="Arial" pitchFamily="34" charset="0"/>
              <a:cs typeface="Arial" pitchFamily="34" charset="0"/>
            </a:endParaRPr>
          </a:p>
        </p:txBody>
      </p:sp>
      <p:sp>
        <p:nvSpPr>
          <p:cNvPr id="83971" name="Rectangle 2"/>
          <p:cNvSpPr>
            <a:spLocks noRot="1" noChangeArrowheads="1" noTextEdit="1"/>
          </p:cNvSpPr>
          <p:nvPr>
            <p:ph type="sldImg"/>
          </p:nvPr>
        </p:nvSpPr>
        <p:spPr>
          <a:xfrm>
            <a:off x="1150938" y="692150"/>
            <a:ext cx="4556125" cy="3416300"/>
          </a:xfrm>
          <a:ln/>
        </p:spPr>
      </p:sp>
      <p:sp>
        <p:nvSpPr>
          <p:cNvPr id="83972" name="Rectangle 3"/>
          <p:cNvSpPr>
            <a:spLocks noGrp="1" noChangeArrowheads="1"/>
          </p:cNvSpPr>
          <p:nvPr>
            <p:ph type="body" idx="1"/>
          </p:nvPr>
        </p:nvSpPr>
        <p:spPr>
          <a:xfrm>
            <a:off x="914400" y="4343400"/>
            <a:ext cx="5029200" cy="4114800"/>
          </a:xfrm>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E06064B8-68DC-424B-A475-8D855D338397}" type="slidenum">
              <a:rPr lang="tr-TR" smtClean="0">
                <a:latin typeface="Arial" pitchFamily="34" charset="0"/>
                <a:cs typeface="Arial" pitchFamily="34" charset="0"/>
              </a:rPr>
              <a:pPr/>
              <a:t>14</a:t>
            </a:fld>
            <a:endParaRPr lang="tr-TR" smtClean="0">
              <a:latin typeface="Arial" pitchFamily="34" charset="0"/>
              <a:cs typeface="Arial" pitchFamily="34" charset="0"/>
            </a:endParaRPr>
          </a:p>
        </p:txBody>
      </p:sp>
      <p:sp>
        <p:nvSpPr>
          <p:cNvPr id="93187" name="Rectangle 2"/>
          <p:cNvSpPr>
            <a:spLocks noRot="1" noChangeArrowheads="1" noTextEdit="1"/>
          </p:cNvSpPr>
          <p:nvPr>
            <p:ph type="sldImg"/>
          </p:nvPr>
        </p:nvSpPr>
        <p:spPr>
          <a:xfrm>
            <a:off x="1150938" y="692150"/>
            <a:ext cx="4556125" cy="3416300"/>
          </a:xfrm>
          <a:ln/>
        </p:spPr>
      </p:sp>
      <p:sp>
        <p:nvSpPr>
          <p:cNvPr id="93188" name="Rectangle 3"/>
          <p:cNvSpPr>
            <a:spLocks noGrp="1" noChangeArrowheads="1"/>
          </p:cNvSpPr>
          <p:nvPr>
            <p:ph type="body" idx="1"/>
          </p:nvPr>
        </p:nvSpPr>
        <p:spPr>
          <a:xfrm>
            <a:off x="914400" y="4343400"/>
            <a:ext cx="5029200" cy="4114800"/>
          </a:xfrm>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DC8D33C2-96CF-4808-A6C2-E66CFD71E22C}" type="slidenum">
              <a:rPr lang="tr-TR" smtClean="0">
                <a:latin typeface="Arial" pitchFamily="34" charset="0"/>
                <a:cs typeface="Arial" pitchFamily="34" charset="0"/>
              </a:rPr>
              <a:pPr/>
              <a:t>15</a:t>
            </a:fld>
            <a:endParaRPr lang="tr-TR" smtClean="0">
              <a:latin typeface="Arial" pitchFamily="34" charset="0"/>
              <a:cs typeface="Arial" pitchFamily="34" charset="0"/>
            </a:endParaRPr>
          </a:p>
        </p:txBody>
      </p:sp>
      <p:sp>
        <p:nvSpPr>
          <p:cNvPr id="94211" name="Rectangle 2"/>
          <p:cNvSpPr>
            <a:spLocks noRot="1" noChangeArrowheads="1" noTextEdit="1"/>
          </p:cNvSpPr>
          <p:nvPr>
            <p:ph type="sldImg"/>
          </p:nvPr>
        </p:nvSpPr>
        <p:spPr>
          <a:xfrm>
            <a:off x="1150938" y="692150"/>
            <a:ext cx="4556125" cy="3416300"/>
          </a:xfrm>
          <a:ln/>
        </p:spPr>
      </p:sp>
      <p:sp>
        <p:nvSpPr>
          <p:cNvPr id="94212" name="Rectangle 3"/>
          <p:cNvSpPr>
            <a:spLocks noGrp="1" noChangeArrowheads="1"/>
          </p:cNvSpPr>
          <p:nvPr>
            <p:ph type="body" idx="1"/>
          </p:nvPr>
        </p:nvSpPr>
        <p:spPr>
          <a:xfrm>
            <a:off x="914400" y="4343400"/>
            <a:ext cx="5029200" cy="4114800"/>
          </a:xfrm>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3245D8C3-3363-4BBC-A044-BE251A69C4FA}" type="slidenum">
              <a:rPr lang="tr-TR" smtClean="0">
                <a:latin typeface="Arial" pitchFamily="34" charset="0"/>
                <a:cs typeface="Arial" pitchFamily="34" charset="0"/>
              </a:rPr>
              <a:pPr/>
              <a:t>6</a:t>
            </a:fld>
            <a:endParaRPr lang="tr-TR" smtClean="0">
              <a:latin typeface="Arial" pitchFamily="34" charset="0"/>
              <a:cs typeface="Arial" pitchFamily="34" charset="0"/>
            </a:endParaRPr>
          </a:p>
        </p:txBody>
      </p:sp>
      <p:sp>
        <p:nvSpPr>
          <p:cNvPr id="84995" name="Rectangle 2"/>
          <p:cNvSpPr>
            <a:spLocks noRot="1" noChangeArrowheads="1" noTextEdit="1"/>
          </p:cNvSpPr>
          <p:nvPr>
            <p:ph type="sldImg"/>
          </p:nvPr>
        </p:nvSpPr>
        <p:spPr>
          <a:xfrm>
            <a:off x="1150938" y="692150"/>
            <a:ext cx="4556125" cy="3416300"/>
          </a:xfrm>
          <a:ln/>
        </p:spPr>
      </p:sp>
      <p:sp>
        <p:nvSpPr>
          <p:cNvPr id="84996" name="Rectangle 3"/>
          <p:cNvSpPr>
            <a:spLocks noGrp="1" noChangeArrowheads="1"/>
          </p:cNvSpPr>
          <p:nvPr>
            <p:ph type="body" idx="1"/>
          </p:nvPr>
        </p:nvSpPr>
        <p:spPr>
          <a:xfrm>
            <a:off x="914400" y="4343400"/>
            <a:ext cx="5029200" cy="4114800"/>
          </a:xfrm>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1B601366-006E-4D3C-A6CB-0EED938A4445}" type="slidenum">
              <a:rPr lang="tr-TR" smtClean="0">
                <a:latin typeface="Arial" pitchFamily="34" charset="0"/>
                <a:cs typeface="Arial" pitchFamily="34" charset="0"/>
              </a:rPr>
              <a:pPr/>
              <a:t>7</a:t>
            </a:fld>
            <a:endParaRPr lang="tr-TR" smtClean="0">
              <a:latin typeface="Arial" pitchFamily="34" charset="0"/>
              <a:cs typeface="Arial" pitchFamily="34" charset="0"/>
            </a:endParaRPr>
          </a:p>
        </p:txBody>
      </p:sp>
      <p:sp>
        <p:nvSpPr>
          <p:cNvPr id="86019" name="Rectangle 2"/>
          <p:cNvSpPr>
            <a:spLocks noRot="1" noChangeArrowheads="1" noTextEdit="1"/>
          </p:cNvSpPr>
          <p:nvPr>
            <p:ph type="sldImg"/>
          </p:nvPr>
        </p:nvSpPr>
        <p:spPr>
          <a:xfrm>
            <a:off x="1150938" y="692150"/>
            <a:ext cx="4556125" cy="3416300"/>
          </a:xfrm>
          <a:ln/>
        </p:spPr>
      </p:sp>
      <p:sp>
        <p:nvSpPr>
          <p:cNvPr id="86020" name="Rectangle 3"/>
          <p:cNvSpPr>
            <a:spLocks noGrp="1" noChangeArrowheads="1"/>
          </p:cNvSpPr>
          <p:nvPr>
            <p:ph type="body" idx="1"/>
          </p:nvPr>
        </p:nvSpPr>
        <p:spPr>
          <a:xfrm>
            <a:off x="914400" y="4343400"/>
            <a:ext cx="5029200" cy="4114800"/>
          </a:xfrm>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78D625B6-E383-4AEF-B2C3-4FBEE3E874A5}" type="slidenum">
              <a:rPr lang="tr-TR" smtClean="0">
                <a:latin typeface="Arial" pitchFamily="34" charset="0"/>
                <a:cs typeface="Arial" pitchFamily="34" charset="0"/>
              </a:rPr>
              <a:pPr/>
              <a:t>8</a:t>
            </a:fld>
            <a:endParaRPr lang="tr-TR" smtClean="0">
              <a:latin typeface="Arial" pitchFamily="34" charset="0"/>
              <a:cs typeface="Arial" pitchFamily="34" charset="0"/>
            </a:endParaRPr>
          </a:p>
        </p:txBody>
      </p:sp>
      <p:sp>
        <p:nvSpPr>
          <p:cNvPr id="87043" name="Rectangle 2"/>
          <p:cNvSpPr>
            <a:spLocks noRot="1" noChangeArrowheads="1" noTextEdit="1"/>
          </p:cNvSpPr>
          <p:nvPr>
            <p:ph type="sldImg"/>
          </p:nvPr>
        </p:nvSpPr>
        <p:spPr>
          <a:xfrm>
            <a:off x="1150938" y="692150"/>
            <a:ext cx="4556125" cy="3416300"/>
          </a:xfrm>
          <a:ln/>
        </p:spPr>
      </p:sp>
      <p:sp>
        <p:nvSpPr>
          <p:cNvPr id="87044" name="Rectangle 3"/>
          <p:cNvSpPr>
            <a:spLocks noGrp="1" noChangeArrowheads="1"/>
          </p:cNvSpPr>
          <p:nvPr>
            <p:ph type="body" idx="1"/>
          </p:nvPr>
        </p:nvSpPr>
        <p:spPr>
          <a:xfrm>
            <a:off x="914400" y="4343400"/>
            <a:ext cx="5029200" cy="4114800"/>
          </a:xfrm>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63E21A51-407D-418F-9D01-FCC972DC4C53}" type="slidenum">
              <a:rPr lang="tr-TR" smtClean="0">
                <a:latin typeface="Arial" pitchFamily="34" charset="0"/>
                <a:cs typeface="Arial" pitchFamily="34" charset="0"/>
              </a:rPr>
              <a:pPr/>
              <a:t>9</a:t>
            </a:fld>
            <a:endParaRPr lang="tr-TR" smtClean="0">
              <a:latin typeface="Arial" pitchFamily="34" charset="0"/>
              <a:cs typeface="Arial" pitchFamily="34" charset="0"/>
            </a:endParaRPr>
          </a:p>
        </p:txBody>
      </p:sp>
      <p:sp>
        <p:nvSpPr>
          <p:cNvPr id="88067" name="Rectangle 2"/>
          <p:cNvSpPr>
            <a:spLocks noRot="1" noChangeArrowheads="1" noTextEdit="1"/>
          </p:cNvSpPr>
          <p:nvPr>
            <p:ph type="sldImg"/>
          </p:nvPr>
        </p:nvSpPr>
        <p:spPr>
          <a:xfrm>
            <a:off x="1150938" y="692150"/>
            <a:ext cx="4556125" cy="3416300"/>
          </a:xfrm>
          <a:ln/>
        </p:spPr>
      </p:sp>
      <p:sp>
        <p:nvSpPr>
          <p:cNvPr id="88068" name="Rectangle 3"/>
          <p:cNvSpPr>
            <a:spLocks noGrp="1" noChangeArrowheads="1"/>
          </p:cNvSpPr>
          <p:nvPr>
            <p:ph type="body" idx="1"/>
          </p:nvPr>
        </p:nvSpPr>
        <p:spPr>
          <a:xfrm>
            <a:off x="914400" y="4343400"/>
            <a:ext cx="5029200" cy="4114800"/>
          </a:xfrm>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8013FF8B-D9D6-493C-A53D-332487A958A2}" type="slidenum">
              <a:rPr lang="tr-TR" smtClean="0">
                <a:latin typeface="Arial" pitchFamily="34" charset="0"/>
                <a:cs typeface="Arial" pitchFamily="34" charset="0"/>
              </a:rPr>
              <a:pPr/>
              <a:t>10</a:t>
            </a:fld>
            <a:endParaRPr lang="tr-TR" smtClean="0">
              <a:latin typeface="Arial" pitchFamily="34" charset="0"/>
              <a:cs typeface="Arial" pitchFamily="34" charset="0"/>
            </a:endParaRPr>
          </a:p>
        </p:txBody>
      </p:sp>
      <p:sp>
        <p:nvSpPr>
          <p:cNvPr id="89091" name="Rectangle 2"/>
          <p:cNvSpPr>
            <a:spLocks noRot="1" noChangeArrowheads="1" noTextEdit="1"/>
          </p:cNvSpPr>
          <p:nvPr>
            <p:ph type="sldImg"/>
          </p:nvPr>
        </p:nvSpPr>
        <p:spPr>
          <a:xfrm>
            <a:off x="1150938" y="692150"/>
            <a:ext cx="4556125" cy="3416300"/>
          </a:xfrm>
          <a:ln/>
        </p:spPr>
      </p:sp>
      <p:sp>
        <p:nvSpPr>
          <p:cNvPr id="89092" name="Rectangle 3"/>
          <p:cNvSpPr>
            <a:spLocks noGrp="1" noChangeArrowheads="1"/>
          </p:cNvSpPr>
          <p:nvPr>
            <p:ph type="body" idx="1"/>
          </p:nvPr>
        </p:nvSpPr>
        <p:spPr>
          <a:xfrm>
            <a:off x="914400" y="4343400"/>
            <a:ext cx="5029200" cy="4114800"/>
          </a:xfrm>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D9E62049-0223-4C7F-B2F1-2888D4CE9C44}" type="slidenum">
              <a:rPr lang="tr-TR" smtClean="0">
                <a:latin typeface="Arial" pitchFamily="34" charset="0"/>
                <a:cs typeface="Arial" pitchFamily="34" charset="0"/>
              </a:rPr>
              <a:pPr/>
              <a:t>11</a:t>
            </a:fld>
            <a:endParaRPr lang="tr-TR" smtClean="0">
              <a:latin typeface="Arial" pitchFamily="34" charset="0"/>
              <a:cs typeface="Arial" pitchFamily="34" charset="0"/>
            </a:endParaRPr>
          </a:p>
        </p:txBody>
      </p:sp>
      <p:sp>
        <p:nvSpPr>
          <p:cNvPr id="90115" name="Rectangle 2"/>
          <p:cNvSpPr>
            <a:spLocks noRot="1" noChangeArrowheads="1" noTextEdit="1"/>
          </p:cNvSpPr>
          <p:nvPr>
            <p:ph type="sldImg"/>
          </p:nvPr>
        </p:nvSpPr>
        <p:spPr>
          <a:xfrm>
            <a:off x="1150938" y="692150"/>
            <a:ext cx="4556125" cy="3416300"/>
          </a:xfrm>
          <a:ln/>
        </p:spPr>
      </p:sp>
      <p:sp>
        <p:nvSpPr>
          <p:cNvPr id="90116" name="Rectangle 3"/>
          <p:cNvSpPr>
            <a:spLocks noGrp="1" noChangeArrowheads="1"/>
          </p:cNvSpPr>
          <p:nvPr>
            <p:ph type="body" idx="1"/>
          </p:nvPr>
        </p:nvSpPr>
        <p:spPr>
          <a:xfrm>
            <a:off x="914400" y="4343400"/>
            <a:ext cx="5029200" cy="4114800"/>
          </a:xfrm>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5A4976F5-0138-47B2-92F2-A78A25241DB0}" type="slidenum">
              <a:rPr lang="tr-TR" smtClean="0">
                <a:latin typeface="Arial" pitchFamily="34" charset="0"/>
                <a:cs typeface="Arial" pitchFamily="34" charset="0"/>
              </a:rPr>
              <a:pPr/>
              <a:t>12</a:t>
            </a:fld>
            <a:endParaRPr lang="tr-TR" smtClean="0">
              <a:latin typeface="Arial" pitchFamily="34" charset="0"/>
              <a:cs typeface="Arial" pitchFamily="34" charset="0"/>
            </a:endParaRPr>
          </a:p>
        </p:txBody>
      </p:sp>
      <p:sp>
        <p:nvSpPr>
          <p:cNvPr id="91139" name="Rectangle 2"/>
          <p:cNvSpPr>
            <a:spLocks noRot="1" noChangeArrowheads="1" noTextEdit="1"/>
          </p:cNvSpPr>
          <p:nvPr>
            <p:ph type="sldImg"/>
          </p:nvPr>
        </p:nvSpPr>
        <p:spPr>
          <a:xfrm>
            <a:off x="1150938" y="692150"/>
            <a:ext cx="4556125" cy="3416300"/>
          </a:xfrm>
          <a:ln/>
        </p:spPr>
      </p:sp>
      <p:sp>
        <p:nvSpPr>
          <p:cNvPr id="91140" name="Rectangle 3"/>
          <p:cNvSpPr>
            <a:spLocks noGrp="1" noChangeArrowheads="1"/>
          </p:cNvSpPr>
          <p:nvPr>
            <p:ph type="body" idx="1"/>
          </p:nvPr>
        </p:nvSpPr>
        <p:spPr>
          <a:xfrm>
            <a:off x="914400" y="4343400"/>
            <a:ext cx="5029200" cy="4114800"/>
          </a:xfrm>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3540B551-AA21-4E10-88C8-B22143F90C2E}" type="slidenum">
              <a:rPr lang="tr-TR" smtClean="0">
                <a:latin typeface="Arial" pitchFamily="34" charset="0"/>
                <a:cs typeface="Arial" pitchFamily="34" charset="0"/>
              </a:rPr>
              <a:pPr/>
              <a:t>13</a:t>
            </a:fld>
            <a:endParaRPr lang="tr-TR" smtClean="0">
              <a:latin typeface="Arial" pitchFamily="34" charset="0"/>
              <a:cs typeface="Arial" pitchFamily="34" charset="0"/>
            </a:endParaRPr>
          </a:p>
        </p:txBody>
      </p:sp>
      <p:sp>
        <p:nvSpPr>
          <p:cNvPr id="92163" name="Rectangle 2"/>
          <p:cNvSpPr>
            <a:spLocks noRot="1" noChangeArrowheads="1" noTextEdit="1"/>
          </p:cNvSpPr>
          <p:nvPr>
            <p:ph type="sldImg"/>
          </p:nvPr>
        </p:nvSpPr>
        <p:spPr>
          <a:xfrm>
            <a:off x="1150938" y="692150"/>
            <a:ext cx="4556125" cy="3416300"/>
          </a:xfrm>
          <a:ln/>
        </p:spPr>
      </p:sp>
      <p:sp>
        <p:nvSpPr>
          <p:cNvPr id="92164" name="Rectangle 3"/>
          <p:cNvSpPr>
            <a:spLocks noGrp="1" noChangeArrowheads="1"/>
          </p:cNvSpPr>
          <p:nvPr>
            <p:ph type="body" idx="1"/>
          </p:nvPr>
        </p:nvSpPr>
        <p:spPr>
          <a:xfrm>
            <a:off x="914400" y="4343400"/>
            <a:ext cx="5029200" cy="4114800"/>
          </a:xfrm>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CFD8C41A-5A65-4C14-9529-2A92CEC3F5D9}" type="datetimeFigureOut">
              <a:rPr lang="tr-TR" smtClean="0"/>
              <a:t>09.10.2018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69E37B5-88A4-450F-A8CB-73F804D528D5}"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FD8C41A-5A65-4C14-9529-2A92CEC3F5D9}" type="datetimeFigureOut">
              <a:rPr lang="tr-TR" smtClean="0"/>
              <a:t>09.10.2018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69E37B5-88A4-450F-A8CB-73F804D528D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FD8C41A-5A65-4C14-9529-2A92CEC3F5D9}" type="datetimeFigureOut">
              <a:rPr lang="tr-TR" smtClean="0"/>
              <a:t>09.10.2018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69E37B5-88A4-450F-A8CB-73F804D528D5}"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574675" y="304800"/>
            <a:ext cx="8001000" cy="1216025"/>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566738" y="1752600"/>
            <a:ext cx="8001000" cy="4267200"/>
          </a:xfrm>
        </p:spPr>
        <p:txBody>
          <a:bodyPr/>
          <a:lstStyle/>
          <a:p>
            <a:pPr lvl="0"/>
            <a:endParaRPr lang="tr-TR" noProof="0" smtClean="0"/>
          </a:p>
        </p:txBody>
      </p:sp>
      <p:sp>
        <p:nvSpPr>
          <p:cNvPr id="4" name="Rectangle 6"/>
          <p:cNvSpPr>
            <a:spLocks noGrp="1" noChangeArrowheads="1"/>
          </p:cNvSpPr>
          <p:nvPr>
            <p:ph type="dt" sz="half" idx="10"/>
          </p:nvPr>
        </p:nvSpPr>
        <p:spPr>
          <a:ln/>
        </p:spPr>
        <p:txBody>
          <a:bodyPr/>
          <a:lstStyle>
            <a:lvl1pPr>
              <a:defRPr/>
            </a:lvl1pPr>
          </a:lstStyle>
          <a:p>
            <a:pPr>
              <a:defRPr/>
            </a:pPr>
            <a:endParaRPr lang="tr-TR"/>
          </a:p>
        </p:txBody>
      </p:sp>
      <p:sp>
        <p:nvSpPr>
          <p:cNvPr id="5" name="Rectangle 7"/>
          <p:cNvSpPr>
            <a:spLocks noGrp="1" noChangeArrowheads="1"/>
          </p:cNvSpPr>
          <p:nvPr>
            <p:ph type="ftr" sz="quarter" idx="11"/>
          </p:nvPr>
        </p:nvSpPr>
        <p:spPr>
          <a:ln/>
        </p:spPr>
        <p:txBody>
          <a:bodyPr/>
          <a:lstStyle>
            <a:lvl1pPr>
              <a:defRPr/>
            </a:lvl1pPr>
          </a:lstStyle>
          <a:p>
            <a:pPr>
              <a:defRPr/>
            </a:pPr>
            <a:endParaRPr lang="tr-TR"/>
          </a:p>
        </p:txBody>
      </p:sp>
      <p:sp>
        <p:nvSpPr>
          <p:cNvPr id="6" name="Rectangle 8"/>
          <p:cNvSpPr>
            <a:spLocks noGrp="1" noChangeArrowheads="1"/>
          </p:cNvSpPr>
          <p:nvPr>
            <p:ph type="sldNum" sz="quarter" idx="12"/>
          </p:nvPr>
        </p:nvSpPr>
        <p:spPr>
          <a:ln/>
        </p:spPr>
        <p:txBody>
          <a:bodyPr/>
          <a:lstStyle>
            <a:lvl1pPr>
              <a:defRPr/>
            </a:lvl1pPr>
          </a:lstStyle>
          <a:p>
            <a:pPr>
              <a:defRPr/>
            </a:pPr>
            <a:fld id="{1748AA23-682A-4ABC-9268-BA322D491A19}"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FD8C41A-5A65-4C14-9529-2A92CEC3F5D9}" type="datetimeFigureOut">
              <a:rPr lang="tr-TR" smtClean="0"/>
              <a:t>09.10.2018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69E37B5-88A4-450F-A8CB-73F804D528D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CFD8C41A-5A65-4C14-9529-2A92CEC3F5D9}" type="datetimeFigureOut">
              <a:rPr lang="tr-TR" smtClean="0"/>
              <a:t>09.10.2018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69E37B5-88A4-450F-A8CB-73F804D528D5}"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CFD8C41A-5A65-4C14-9529-2A92CEC3F5D9}" type="datetimeFigureOut">
              <a:rPr lang="tr-TR" smtClean="0"/>
              <a:t>09.10.2018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69E37B5-88A4-450F-A8CB-73F804D528D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CFD8C41A-5A65-4C14-9529-2A92CEC3F5D9}" type="datetimeFigureOut">
              <a:rPr lang="tr-TR" smtClean="0"/>
              <a:t>09.10.2018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369E37B5-88A4-450F-A8CB-73F804D528D5}"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FD8C41A-5A65-4C14-9529-2A92CEC3F5D9}" type="datetimeFigureOut">
              <a:rPr lang="tr-TR" smtClean="0"/>
              <a:t>09.10.2018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369E37B5-88A4-450F-A8CB-73F804D528D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FD8C41A-5A65-4C14-9529-2A92CEC3F5D9}" type="datetimeFigureOut">
              <a:rPr lang="tr-TR" smtClean="0"/>
              <a:t>09.10.2018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369E37B5-88A4-450F-A8CB-73F804D528D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FD8C41A-5A65-4C14-9529-2A92CEC3F5D9}" type="datetimeFigureOut">
              <a:rPr lang="tr-TR" smtClean="0"/>
              <a:t>09.10.2018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69E37B5-88A4-450F-A8CB-73F804D528D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FD8C41A-5A65-4C14-9529-2A92CEC3F5D9}" type="datetimeFigureOut">
              <a:rPr lang="tr-TR" smtClean="0"/>
              <a:t>09.10.2018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69E37B5-88A4-450F-A8CB-73F804D528D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D8C41A-5A65-4C14-9529-2A92CEC3F5D9}" type="datetimeFigureOut">
              <a:rPr lang="tr-TR" smtClean="0"/>
              <a:t>09.10.2018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9E37B5-88A4-450F-A8CB-73F804D528D5}"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Başlık"/>
          <p:cNvSpPr>
            <a:spLocks noGrp="1"/>
          </p:cNvSpPr>
          <p:nvPr>
            <p:ph type="title"/>
          </p:nvPr>
        </p:nvSpPr>
        <p:spPr/>
        <p:txBody>
          <a:bodyPr/>
          <a:lstStyle/>
          <a:p>
            <a:endParaRPr lang="tr-TR" smtClean="0"/>
          </a:p>
        </p:txBody>
      </p:sp>
      <p:sp>
        <p:nvSpPr>
          <p:cNvPr id="23555" name="2 İçerik Yer Tutucusu"/>
          <p:cNvSpPr>
            <a:spLocks noGrp="1"/>
          </p:cNvSpPr>
          <p:nvPr>
            <p:ph idx="1"/>
          </p:nvPr>
        </p:nvSpPr>
        <p:spPr/>
        <p:txBody>
          <a:bodyPr/>
          <a:lstStyle/>
          <a:p>
            <a:endParaRPr lang="tr-TR" smtClean="0"/>
          </a:p>
          <a:p>
            <a:endParaRPr lang="tr-TR" smtClean="0"/>
          </a:p>
          <a:p>
            <a:pPr>
              <a:buFont typeface="Wingdings" pitchFamily="2" charset="2"/>
              <a:buNone/>
            </a:pPr>
            <a:r>
              <a:rPr lang="tr-TR" sz="2400" b="1" smtClean="0"/>
              <a:t>       3. Toprağın İnorganik Bileşenleri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tr-TR" sz="2400" b="1" smtClean="0"/>
              <a:t>3.2.Mineraller</a:t>
            </a:r>
          </a:p>
        </p:txBody>
      </p:sp>
      <p:sp>
        <p:nvSpPr>
          <p:cNvPr id="32771" name="Rectangle 3"/>
          <p:cNvSpPr>
            <a:spLocks noGrp="1" noChangeArrowheads="1"/>
          </p:cNvSpPr>
          <p:nvPr>
            <p:ph type="body" idx="1"/>
          </p:nvPr>
        </p:nvSpPr>
        <p:spPr>
          <a:xfrm>
            <a:off x="785813" y="3286125"/>
            <a:ext cx="7531100" cy="2663825"/>
          </a:xfrm>
          <a:ln>
            <a:solidFill>
              <a:schemeClr val="tx2"/>
            </a:solidFill>
          </a:ln>
        </p:spPr>
        <p:txBody>
          <a:bodyPr/>
          <a:lstStyle/>
          <a:p>
            <a:pPr marL="609600" indent="-609600" eaLnBrk="1" hangingPunct="1">
              <a:buFontTx/>
              <a:buAutoNum type="arabicPeriod"/>
            </a:pPr>
            <a:r>
              <a:rPr lang="tr-TR" sz="1800" b="1" smtClean="0"/>
              <a:t>Oksit ve hidroksit mineraller</a:t>
            </a:r>
            <a:r>
              <a:rPr lang="tr-TR" sz="1800" smtClean="0"/>
              <a:t>: Oksijenin silisyum ve demir ile birleşmesi (hematit/Fe2O3 oksit, limonit (Fe2O3.3H2O hidroksit)</a:t>
            </a:r>
          </a:p>
          <a:p>
            <a:pPr marL="609600" indent="-609600" eaLnBrk="1" hangingPunct="1">
              <a:buFontTx/>
              <a:buAutoNum type="arabicPeriod"/>
            </a:pPr>
            <a:r>
              <a:rPr lang="tr-TR" sz="1800" b="1" smtClean="0"/>
              <a:t>Karbonat mineraller</a:t>
            </a:r>
            <a:r>
              <a:rPr lang="tr-TR" sz="1800" smtClean="0"/>
              <a:t>: Ca ve Mg gibi bazik bileşiklerin karbonik asit (H2CO3) ile birleşmesi</a:t>
            </a:r>
          </a:p>
          <a:p>
            <a:pPr marL="609600" indent="-609600" eaLnBrk="1" hangingPunct="1">
              <a:buFontTx/>
              <a:buAutoNum type="arabicPeriod"/>
            </a:pPr>
            <a:r>
              <a:rPr lang="tr-TR" sz="1800" b="1" smtClean="0"/>
              <a:t>Silikat mineralleri</a:t>
            </a:r>
            <a:r>
              <a:rPr lang="tr-TR" sz="1800" smtClean="0"/>
              <a:t>: Na, K, Ca, Mg, fe ve Al’un silis asitlerle (H4SiO4) birleşmesi </a:t>
            </a:r>
          </a:p>
        </p:txBody>
      </p:sp>
      <p:sp>
        <p:nvSpPr>
          <p:cNvPr id="32772" name="3 Dikdörtgen"/>
          <p:cNvSpPr>
            <a:spLocks noChangeArrowheads="1"/>
          </p:cNvSpPr>
          <p:nvPr/>
        </p:nvSpPr>
        <p:spPr bwMode="auto">
          <a:xfrm>
            <a:off x="785813" y="1643063"/>
            <a:ext cx="7572375" cy="1477962"/>
          </a:xfrm>
          <a:prstGeom prst="rect">
            <a:avLst/>
          </a:prstGeom>
          <a:noFill/>
          <a:ln w="9525">
            <a:solidFill>
              <a:schemeClr val="tx2"/>
            </a:solidFill>
            <a:miter lim="800000"/>
            <a:headEnd/>
            <a:tailEnd/>
          </a:ln>
        </p:spPr>
        <p:txBody>
          <a:bodyPr>
            <a:spAutoFit/>
          </a:bodyPr>
          <a:lstStyle/>
          <a:p>
            <a:pPr marL="571500" indent="-571500" algn="l"/>
            <a:r>
              <a:rPr lang="tr-TR" b="1"/>
              <a:t>Mineral nedir?</a:t>
            </a:r>
          </a:p>
          <a:p>
            <a:pPr marL="571500" indent="-571500"/>
            <a:r>
              <a:rPr lang="tr-TR"/>
              <a:t>-doğal bir inorganik madde</a:t>
            </a:r>
          </a:p>
          <a:p>
            <a:pPr marL="571500" indent="-571500"/>
            <a:r>
              <a:rPr lang="tr-TR"/>
              <a:t>-Kimyasal bileşimi belirli</a:t>
            </a:r>
          </a:p>
          <a:p>
            <a:pPr marL="571500" indent="-571500">
              <a:buFontTx/>
              <a:buChar char="-"/>
            </a:pPr>
            <a:r>
              <a:rPr lang="tr-TR"/>
              <a:t>Kristal şekli, dilinim, sertlik, renk çizgileri, özgül ağırlık, çözünürlük</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395288" y="333375"/>
            <a:ext cx="7772400" cy="1143000"/>
          </a:xfrm>
        </p:spPr>
        <p:txBody>
          <a:bodyPr/>
          <a:lstStyle/>
          <a:p>
            <a:pPr eaLnBrk="1" hangingPunct="1"/>
            <a:r>
              <a:rPr lang="tr-TR" sz="1800" b="1" smtClean="0"/>
              <a:t>3.2.1.Toprakta en fazla bulunan primer ve sekonder mineraller</a:t>
            </a:r>
          </a:p>
        </p:txBody>
      </p:sp>
      <p:graphicFrame>
        <p:nvGraphicFramePr>
          <p:cNvPr id="311299" name="Group 3"/>
          <p:cNvGraphicFramePr>
            <a:graphicFrameLocks noGrp="1"/>
          </p:cNvGraphicFramePr>
          <p:nvPr/>
        </p:nvGraphicFramePr>
        <p:xfrm>
          <a:off x="1331913" y="2420938"/>
          <a:ext cx="5904656" cy="3657600"/>
        </p:xfrm>
        <a:graphic>
          <a:graphicData uri="http://schemas.openxmlformats.org/drawingml/2006/table">
            <a:tbl>
              <a:tblPr/>
              <a:tblGrid>
                <a:gridCol w="2995416"/>
                <a:gridCol w="2909240"/>
              </a:tblGrid>
              <a:tr h="331237">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1" i="0" u="none" strike="noStrike" cap="none" normalizeH="0" baseline="0" dirty="0" err="1" smtClean="0">
                          <a:ln>
                            <a:noFill/>
                          </a:ln>
                          <a:solidFill>
                            <a:schemeClr val="tx1"/>
                          </a:solidFill>
                          <a:effectLst/>
                          <a:latin typeface="Verdana" pitchFamily="34" charset="0"/>
                          <a:cs typeface="Times New Roman" pitchFamily="18" charset="0"/>
                        </a:rPr>
                        <a:t>Primer</a:t>
                      </a:r>
                      <a:endParaRPr kumimoji="0" lang="tr-TR"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1" i="0" u="none" strike="noStrike" cap="none" normalizeH="0" baseline="0" smtClean="0">
                          <a:ln>
                            <a:noFill/>
                          </a:ln>
                          <a:solidFill>
                            <a:schemeClr val="tx1"/>
                          </a:solidFill>
                          <a:effectLst/>
                          <a:latin typeface="Verdana" pitchFamily="34" charset="0"/>
                          <a:cs typeface="Times New Roman" pitchFamily="18" charset="0"/>
                        </a:rPr>
                        <a:t>Sekonder</a:t>
                      </a:r>
                      <a:endParaRPr kumimoji="0" lang="tr-TR"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1237">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dirty="0" smtClean="0">
                          <a:ln>
                            <a:noFill/>
                          </a:ln>
                          <a:solidFill>
                            <a:schemeClr val="tx1"/>
                          </a:solidFill>
                          <a:effectLst/>
                          <a:latin typeface="Verdana" pitchFamily="34" charset="0"/>
                          <a:cs typeface="Times New Roman" pitchFamily="18" charset="0"/>
                        </a:rPr>
                        <a:t>Kuvars</a:t>
                      </a:r>
                      <a:endParaRPr kumimoji="0" lang="tr-TR"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cs typeface="Times New Roman" pitchFamily="18" charset="0"/>
                        </a:rPr>
                        <a:t>Kalsit</a:t>
                      </a:r>
                      <a:endParaRPr kumimoji="0" lang="tr-TR"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1237">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dirty="0" err="1" smtClean="0">
                          <a:ln>
                            <a:noFill/>
                          </a:ln>
                          <a:solidFill>
                            <a:schemeClr val="tx1"/>
                          </a:solidFill>
                          <a:effectLst/>
                          <a:latin typeface="Verdana" pitchFamily="34" charset="0"/>
                          <a:cs typeface="Times New Roman" pitchFamily="18" charset="0"/>
                        </a:rPr>
                        <a:t>Ortoklas</a:t>
                      </a:r>
                      <a:endParaRPr kumimoji="0" lang="tr-TR"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cs typeface="Times New Roman" pitchFamily="18" charset="0"/>
                        </a:rPr>
                        <a:t>Dolomit</a:t>
                      </a:r>
                      <a:endParaRPr kumimoji="0" lang="tr-TR"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1237">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dirty="0" err="1" smtClean="0">
                          <a:ln>
                            <a:noFill/>
                          </a:ln>
                          <a:solidFill>
                            <a:schemeClr val="tx1"/>
                          </a:solidFill>
                          <a:effectLst/>
                          <a:latin typeface="Verdana" pitchFamily="34" charset="0"/>
                          <a:cs typeface="Times New Roman" pitchFamily="18" charset="0"/>
                        </a:rPr>
                        <a:t>Muskovit</a:t>
                      </a:r>
                      <a:endParaRPr kumimoji="0" lang="tr-TR"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cs typeface="Times New Roman" pitchFamily="18" charset="0"/>
                        </a:rPr>
                        <a:t>Jips</a:t>
                      </a:r>
                      <a:endParaRPr kumimoji="0" lang="tr-TR"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1237">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dirty="0" err="1" smtClean="0">
                          <a:ln>
                            <a:noFill/>
                          </a:ln>
                          <a:solidFill>
                            <a:schemeClr val="tx1"/>
                          </a:solidFill>
                          <a:effectLst/>
                          <a:latin typeface="Verdana" pitchFamily="34" charset="0"/>
                          <a:cs typeface="Times New Roman" pitchFamily="18" charset="0"/>
                        </a:rPr>
                        <a:t>Biotit</a:t>
                      </a:r>
                      <a:endParaRPr kumimoji="0" lang="tr-TR"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cs typeface="Times New Roman" pitchFamily="18" charset="0"/>
                        </a:rPr>
                        <a:t>Apatit</a:t>
                      </a:r>
                      <a:endParaRPr kumimoji="0" lang="tr-TR"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1237">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dirty="0" err="1" smtClean="0">
                          <a:ln>
                            <a:noFill/>
                          </a:ln>
                          <a:solidFill>
                            <a:schemeClr val="tx1"/>
                          </a:solidFill>
                          <a:effectLst/>
                          <a:latin typeface="Verdana" pitchFamily="34" charset="0"/>
                          <a:cs typeface="Times New Roman" pitchFamily="18" charset="0"/>
                        </a:rPr>
                        <a:t>Hornblend</a:t>
                      </a:r>
                      <a:endParaRPr kumimoji="0" lang="tr-TR"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dirty="0" smtClean="0">
                          <a:ln>
                            <a:noFill/>
                          </a:ln>
                          <a:solidFill>
                            <a:schemeClr val="tx1"/>
                          </a:solidFill>
                          <a:effectLst/>
                          <a:latin typeface="Verdana" pitchFamily="34" charset="0"/>
                          <a:cs typeface="Times New Roman" pitchFamily="18" charset="0"/>
                        </a:rPr>
                        <a:t>Limonit</a:t>
                      </a:r>
                      <a:endParaRPr kumimoji="0" lang="tr-TR"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1237">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cs typeface="Times New Roman" pitchFamily="18" charset="0"/>
                        </a:rPr>
                        <a:t>Olivin</a:t>
                      </a:r>
                      <a:endParaRPr kumimoji="0" lang="tr-TR"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dirty="0" smtClean="0">
                          <a:ln>
                            <a:noFill/>
                          </a:ln>
                          <a:solidFill>
                            <a:schemeClr val="tx1"/>
                          </a:solidFill>
                          <a:effectLst/>
                          <a:latin typeface="Verdana" pitchFamily="34" charset="0"/>
                          <a:cs typeface="Times New Roman" pitchFamily="18" charset="0"/>
                        </a:rPr>
                        <a:t>Hematit</a:t>
                      </a:r>
                      <a:endParaRPr kumimoji="0" lang="tr-TR"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1237">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cs typeface="Times New Roman" pitchFamily="18" charset="0"/>
                        </a:rPr>
                        <a:t>Zirkon</a:t>
                      </a:r>
                      <a:endParaRPr kumimoji="0" lang="tr-TR"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dirty="0" err="1" smtClean="0">
                          <a:ln>
                            <a:noFill/>
                          </a:ln>
                          <a:solidFill>
                            <a:schemeClr val="tx1"/>
                          </a:solidFill>
                          <a:effectLst/>
                          <a:latin typeface="Verdana" pitchFamily="34" charset="0"/>
                          <a:cs typeface="Times New Roman" pitchFamily="18" charset="0"/>
                        </a:rPr>
                        <a:t>Gibsit</a:t>
                      </a:r>
                      <a:endParaRPr kumimoji="0" lang="tr-TR"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1237">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cs typeface="Times New Roman" pitchFamily="18" charset="0"/>
                        </a:rPr>
                        <a:t>Plajioklas</a:t>
                      </a:r>
                      <a:endParaRPr kumimoji="0" lang="tr-TR"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dirty="0" err="1" smtClean="0">
                          <a:ln>
                            <a:noFill/>
                          </a:ln>
                          <a:solidFill>
                            <a:schemeClr val="tx1"/>
                          </a:solidFill>
                          <a:effectLst/>
                          <a:latin typeface="Verdana" pitchFamily="34" charset="0"/>
                          <a:cs typeface="Times New Roman" pitchFamily="18" charset="0"/>
                        </a:rPr>
                        <a:t>Oplal</a:t>
                      </a:r>
                      <a:endParaRPr kumimoji="0" lang="tr-TR"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1237">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cs typeface="Times New Roman" pitchFamily="18" charset="0"/>
                        </a:rPr>
                        <a:t>Augit</a:t>
                      </a:r>
                      <a:endParaRPr kumimoji="0" lang="tr-TR"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itchFamily="2" charset="2"/>
                        <a:buNone/>
                        <a:tabLst/>
                      </a:pPr>
                      <a:r>
                        <a:rPr kumimoji="0" lang="tr-TR" sz="1800" b="0" i="0" u="none" strike="noStrike" cap="none" normalizeH="0" baseline="0" dirty="0" smtClean="0">
                          <a:ln>
                            <a:noFill/>
                          </a:ln>
                          <a:solidFill>
                            <a:schemeClr val="tx1"/>
                          </a:solidFill>
                          <a:effectLst/>
                          <a:latin typeface="Verdana" pitchFamily="34" charset="0"/>
                          <a:cs typeface="Times New Roman" pitchFamily="18" charset="0"/>
                        </a:rPr>
                        <a:t>Kil</a:t>
                      </a:r>
                      <a:endParaRPr kumimoji="0" lang="tr-TR"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3830" name="Rectangle 38"/>
          <p:cNvSpPr>
            <a:spLocks noChangeArrowheads="1"/>
          </p:cNvSpPr>
          <p:nvPr/>
        </p:nvSpPr>
        <p:spPr bwMode="auto">
          <a:xfrm>
            <a:off x="0" y="4953000"/>
            <a:ext cx="9144000" cy="0"/>
          </a:xfrm>
          <a:prstGeom prst="rect">
            <a:avLst/>
          </a:prstGeom>
          <a:noFill/>
          <a:ln w="12700">
            <a:noFill/>
            <a:miter lim="800000"/>
            <a:headEnd/>
            <a:tailEnd/>
          </a:ln>
        </p:spPr>
        <p:txBody>
          <a:bodyPr wrap="none" anchor="ctr">
            <a:spAutoFit/>
          </a:bodyPr>
          <a:lstStyle/>
          <a:p>
            <a:pPr algn="l"/>
            <a:endParaRPr lang="tr-TR">
              <a:latin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pPr eaLnBrk="1" hangingPunct="1">
              <a:defRPr/>
            </a:pPr>
            <a:r>
              <a:rPr lang="tr-TR" sz="2400" b="1" dirty="0" smtClean="0">
                <a:latin typeface="+mn-lt"/>
              </a:rPr>
              <a:t>3.2.2.Mikalar</a:t>
            </a:r>
          </a:p>
        </p:txBody>
      </p:sp>
      <p:sp>
        <p:nvSpPr>
          <p:cNvPr id="114691" name="Rectangle 3"/>
          <p:cNvSpPr>
            <a:spLocks noGrp="1" noChangeArrowheads="1"/>
          </p:cNvSpPr>
          <p:nvPr>
            <p:ph type="body" idx="1"/>
          </p:nvPr>
        </p:nvSpPr>
        <p:spPr/>
        <p:txBody>
          <a:bodyPr/>
          <a:lstStyle/>
          <a:p>
            <a:pPr marL="609600" indent="-609600" eaLnBrk="1" hangingPunct="1">
              <a:defRPr/>
            </a:pPr>
            <a:r>
              <a:rPr lang="tr-TR" sz="1800" dirty="0" smtClean="0"/>
              <a:t>K, Mg, </a:t>
            </a:r>
            <a:r>
              <a:rPr lang="tr-TR" sz="1800" dirty="0" err="1" smtClean="0"/>
              <a:t>Na</a:t>
            </a:r>
            <a:r>
              <a:rPr lang="tr-TR" sz="1800" dirty="0" smtClean="0"/>
              <a:t> ve </a:t>
            </a:r>
            <a:r>
              <a:rPr lang="tr-TR" sz="1800" dirty="0" err="1" smtClean="0"/>
              <a:t>Li</a:t>
            </a:r>
            <a:r>
              <a:rPr lang="tr-TR" sz="1800" dirty="0" smtClean="0"/>
              <a:t> un silikatları</a:t>
            </a:r>
          </a:p>
          <a:p>
            <a:pPr marL="609600" indent="-609600" eaLnBrk="1" hangingPunct="1">
              <a:defRPr/>
            </a:pPr>
            <a:r>
              <a:rPr lang="tr-TR" sz="1800" dirty="0" smtClean="0"/>
              <a:t>Levha şekilli</a:t>
            </a:r>
          </a:p>
          <a:p>
            <a:pPr marL="609600" indent="-609600" eaLnBrk="1" hangingPunct="1">
              <a:buFontTx/>
              <a:buAutoNum type="arabicPeriod"/>
              <a:defRPr/>
            </a:pPr>
            <a:r>
              <a:rPr lang="tr-TR" sz="1800" dirty="0" err="1" smtClean="0"/>
              <a:t>Muskovit</a:t>
            </a:r>
            <a:r>
              <a:rPr lang="tr-TR" sz="1800" dirty="0" smtClean="0"/>
              <a:t>= beyaz renkli (K –Al silikat), dayanıklı</a:t>
            </a:r>
          </a:p>
          <a:p>
            <a:pPr marL="609600" indent="-609600" eaLnBrk="1" hangingPunct="1">
              <a:buFontTx/>
              <a:buAutoNum type="arabicPeriod"/>
              <a:defRPr/>
            </a:pPr>
            <a:r>
              <a:rPr lang="tr-TR" sz="1800" dirty="0" err="1" smtClean="0"/>
              <a:t>Biotit</a:t>
            </a:r>
            <a:r>
              <a:rPr lang="tr-TR" sz="1800" dirty="0" smtClean="0"/>
              <a:t>= siyah renkli (</a:t>
            </a:r>
            <a:r>
              <a:rPr lang="tr-TR" sz="1800" dirty="0" err="1" smtClean="0"/>
              <a:t>Fe</a:t>
            </a:r>
            <a:r>
              <a:rPr lang="tr-TR" sz="1800" dirty="0" smtClean="0"/>
              <a:t> ve Mg-Al silikat) kolay ayrışabilir</a:t>
            </a:r>
          </a:p>
          <a:p>
            <a:pPr marL="609600" indent="-609600" eaLnBrk="1" hangingPunct="1">
              <a:buFont typeface="Wingdings" pitchFamily="2" charset="2"/>
              <a:buNone/>
              <a:defRPr/>
            </a:pPr>
            <a:r>
              <a:rPr lang="tr-TR" sz="1800" dirty="0" smtClean="0"/>
              <a:t>Püskürük kayalarda var</a:t>
            </a:r>
          </a:p>
          <a:p>
            <a:pPr marL="342900" indent="-342900" eaLnBrk="1" hangingPunct="1">
              <a:buFont typeface="Wingdings" pitchFamily="2" charset="2"/>
              <a:buNone/>
              <a:defRPr/>
            </a:pPr>
            <a:r>
              <a:rPr lang="tr-TR" sz="2400" b="1" dirty="0" smtClean="0"/>
              <a:t>3.2.3.Kuvars</a:t>
            </a:r>
          </a:p>
          <a:p>
            <a:pPr marL="342900" indent="-342900" eaLnBrk="1" hangingPunct="1">
              <a:defRPr/>
            </a:pPr>
            <a:r>
              <a:rPr lang="tr-TR" sz="1800" dirty="0" smtClean="0"/>
              <a:t>SiO2 </a:t>
            </a:r>
          </a:p>
          <a:p>
            <a:pPr marL="342900" indent="-342900" eaLnBrk="1" hangingPunct="1">
              <a:defRPr/>
            </a:pPr>
            <a:r>
              <a:rPr lang="tr-TR" sz="1800" dirty="0" smtClean="0"/>
              <a:t>En fazla bulunan mineral</a:t>
            </a:r>
          </a:p>
          <a:p>
            <a:pPr marL="342900" indent="-342900" eaLnBrk="1" hangingPunct="1">
              <a:defRPr/>
            </a:pPr>
            <a:r>
              <a:rPr lang="tr-TR" sz="1800" dirty="0" smtClean="0"/>
              <a:t>Sert, çeliği çizer, HF hariç aside dayanıklı</a:t>
            </a:r>
          </a:p>
          <a:p>
            <a:pPr marL="342900" indent="-342900" eaLnBrk="1" hangingPunct="1">
              <a:defRPr/>
            </a:pPr>
            <a:r>
              <a:rPr lang="tr-TR" sz="1800" dirty="0" smtClean="0"/>
              <a:t>Kırmızı-sarı </a:t>
            </a:r>
            <a:r>
              <a:rPr lang="tr-TR" sz="1800" dirty="0" err="1" smtClean="0"/>
              <a:t>demiroksitlerden</a:t>
            </a:r>
            <a:r>
              <a:rPr lang="tr-TR" sz="1800" dirty="0" smtClean="0"/>
              <a:t> ibaret manto ile kaplı kum taneleri</a:t>
            </a:r>
          </a:p>
          <a:p>
            <a:pPr marL="609600" indent="-609600" eaLnBrk="1" hangingPunct="1">
              <a:buFontTx/>
              <a:buNone/>
              <a:defRPr/>
            </a:pPr>
            <a:endParaRPr lang="tr-TR"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tr-TR" sz="2400" b="1" smtClean="0"/>
              <a:t>3.2.4.Demir oksitler</a:t>
            </a:r>
          </a:p>
        </p:txBody>
      </p:sp>
      <p:sp>
        <p:nvSpPr>
          <p:cNvPr id="35843" name="Rectangle 3"/>
          <p:cNvSpPr>
            <a:spLocks noGrp="1" noChangeArrowheads="1"/>
          </p:cNvSpPr>
          <p:nvPr>
            <p:ph type="body" idx="1"/>
          </p:nvPr>
        </p:nvSpPr>
        <p:spPr/>
        <p:txBody>
          <a:bodyPr/>
          <a:lstStyle/>
          <a:p>
            <a:pPr marL="609600" indent="-609600" eaLnBrk="1" hangingPunct="1">
              <a:buFontTx/>
              <a:buAutoNum type="arabicPeriod"/>
            </a:pPr>
            <a:r>
              <a:rPr lang="tr-TR" sz="1800" smtClean="0"/>
              <a:t>Magnetit (iri taneler halinde)</a:t>
            </a:r>
          </a:p>
          <a:p>
            <a:pPr marL="609600" indent="-609600" eaLnBrk="1" hangingPunct="1">
              <a:buFontTx/>
              <a:buAutoNum type="arabicPeriod"/>
            </a:pPr>
            <a:r>
              <a:rPr lang="tr-TR" sz="1800" smtClean="0"/>
              <a:t>Hematit (Fe2O3)</a:t>
            </a:r>
          </a:p>
          <a:p>
            <a:pPr marL="609600" indent="-609600" eaLnBrk="1" hangingPunct="1">
              <a:buFontTx/>
              <a:buAutoNum type="arabicPeriod"/>
            </a:pPr>
            <a:r>
              <a:rPr lang="tr-TR" sz="1800" smtClean="0"/>
              <a:t>Götit</a:t>
            </a:r>
          </a:p>
          <a:p>
            <a:pPr marL="609600" indent="-609600" eaLnBrk="1" hangingPunct="1">
              <a:buFontTx/>
              <a:buAutoNum type="arabicPeriod"/>
            </a:pPr>
            <a:r>
              <a:rPr lang="tr-TR" sz="1800" smtClean="0"/>
              <a:t>Limonit (H2Fe2O4).H2O</a:t>
            </a:r>
          </a:p>
          <a:p>
            <a:pPr marL="609600" indent="-609600" eaLnBrk="1" hangingPunct="1">
              <a:buFontTx/>
              <a:buNone/>
            </a:pPr>
            <a:r>
              <a:rPr lang="tr-TR" sz="1800" smtClean="0"/>
              <a:t>Yumuşak ve ağırdır</a:t>
            </a:r>
          </a:p>
          <a:p>
            <a:pPr marL="609600" indent="-609600" eaLnBrk="1" hangingPunct="1">
              <a:buFontTx/>
              <a:buNone/>
            </a:pPr>
            <a:r>
              <a:rPr lang="tr-TR" sz="2400" b="1" smtClean="0"/>
              <a:t>3.2.5.Karbonatlar</a:t>
            </a:r>
          </a:p>
          <a:p>
            <a:pPr marL="609600" indent="-609600" eaLnBrk="1" hangingPunct="1">
              <a:buFontTx/>
              <a:buAutoNum type="arabicPeriod"/>
            </a:pPr>
            <a:r>
              <a:rPr lang="tr-TR" sz="1800" smtClean="0"/>
              <a:t>Kalsit (mermerin ana yapı maddesi)</a:t>
            </a:r>
          </a:p>
          <a:p>
            <a:pPr marL="609600" indent="-609600" eaLnBrk="1" hangingPunct="1">
              <a:buFontTx/>
              <a:buAutoNum type="arabicPeriod"/>
            </a:pPr>
            <a:r>
              <a:rPr lang="tr-TR" sz="1800" smtClean="0"/>
              <a:t>Magnezit </a:t>
            </a:r>
          </a:p>
          <a:p>
            <a:pPr marL="609600" indent="-609600" eaLnBrk="1" hangingPunct="1">
              <a:buFontTx/>
              <a:buAutoNum type="arabicPeriod"/>
            </a:pPr>
            <a:r>
              <a:rPr lang="tr-TR" sz="1800" smtClean="0"/>
              <a:t>Dolomit</a:t>
            </a:r>
          </a:p>
          <a:p>
            <a:pPr marL="609600" indent="-609600" eaLnBrk="1" hangingPunct="1">
              <a:buFontTx/>
              <a:buAutoNum type="arabicPeriod"/>
            </a:pPr>
            <a:r>
              <a:rPr lang="tr-TR" sz="1800" smtClean="0"/>
              <a:t>Siderit</a:t>
            </a:r>
          </a:p>
          <a:p>
            <a:pPr marL="609600" indent="-609600" eaLnBrk="1" hangingPunct="1">
              <a:buFontTx/>
              <a:buNone/>
            </a:pPr>
            <a:r>
              <a:rPr lang="tr-TR" sz="1800" smtClean="0"/>
              <a:t>Kireç taşlarının ana yapı maddeleri</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tr-TR" sz="2400" b="1" smtClean="0"/>
              <a:t>3.2.6.Fosfatlar</a:t>
            </a:r>
          </a:p>
        </p:txBody>
      </p:sp>
      <p:sp>
        <p:nvSpPr>
          <p:cNvPr id="36867" name="Rectangle 3"/>
          <p:cNvSpPr>
            <a:spLocks noGrp="1" noChangeArrowheads="1"/>
          </p:cNvSpPr>
          <p:nvPr>
            <p:ph type="body" idx="1"/>
          </p:nvPr>
        </p:nvSpPr>
        <p:spPr>
          <a:xfrm>
            <a:off x="539750" y="1557338"/>
            <a:ext cx="8027988" cy="4462462"/>
          </a:xfrm>
        </p:spPr>
        <p:txBody>
          <a:bodyPr/>
          <a:lstStyle/>
          <a:p>
            <a:pPr marL="342900" indent="-342900" eaLnBrk="1" hangingPunct="1"/>
            <a:r>
              <a:rPr lang="tr-TR" sz="1800" smtClean="0"/>
              <a:t>Apatit (3Ca3(PO4)2.CaF2</a:t>
            </a:r>
          </a:p>
          <a:p>
            <a:pPr marL="342900" indent="-342900" eaLnBrk="1" hangingPunct="1"/>
            <a:r>
              <a:rPr lang="tr-TR" sz="1800" smtClean="0"/>
              <a:t>Strengit (Fe)</a:t>
            </a:r>
          </a:p>
          <a:p>
            <a:pPr marL="342900" indent="-342900" eaLnBrk="1" hangingPunct="1"/>
            <a:r>
              <a:rPr lang="tr-TR" sz="1800" smtClean="0"/>
              <a:t>Miktarları az</a:t>
            </a:r>
          </a:p>
          <a:p>
            <a:pPr marL="342900" indent="-342900" eaLnBrk="1" hangingPunct="1"/>
            <a:r>
              <a:rPr lang="tr-TR" sz="1800" smtClean="0"/>
              <a:t>Püskürük kayalar</a:t>
            </a:r>
          </a:p>
          <a:p>
            <a:pPr marL="342900" indent="-342900" eaLnBrk="1" hangingPunct="1"/>
            <a:r>
              <a:rPr lang="tr-TR" sz="1800" smtClean="0"/>
              <a:t>Humid bölgelerin asit toprakları</a:t>
            </a:r>
          </a:p>
          <a:p>
            <a:pPr marL="342900" indent="-342900" eaLnBrk="1" hangingPunct="1"/>
            <a:r>
              <a:rPr lang="tr-TR" sz="1800" smtClean="0"/>
              <a:t>Fe, Al, organik fosfatlar</a:t>
            </a:r>
          </a:p>
          <a:p>
            <a:pPr marL="342900" indent="-342900" eaLnBrk="1" hangingPunct="1"/>
            <a:r>
              <a:rPr lang="tr-TR" sz="2400" b="1" smtClean="0"/>
              <a:t>3.2.7.Feldispatlar</a:t>
            </a:r>
          </a:p>
          <a:p>
            <a:pPr marL="342900" indent="-342900" eaLnBrk="1" hangingPunct="1"/>
            <a:r>
              <a:rPr lang="tr-TR" sz="1800" smtClean="0"/>
              <a:t>Na, Ca ve Mg alumino silikatlar (susuz)</a:t>
            </a:r>
          </a:p>
          <a:p>
            <a:pPr marL="342900" indent="-342900" eaLnBrk="1" hangingPunct="1"/>
            <a:r>
              <a:rPr lang="tr-TR" sz="1800" smtClean="0"/>
              <a:t>Püskürük ve tortul kayada % 60</a:t>
            </a:r>
          </a:p>
          <a:p>
            <a:pPr marL="342900" indent="-342900" eaLnBrk="1" hangingPunct="1"/>
            <a:r>
              <a:rPr lang="tr-TR" sz="1800" smtClean="0"/>
              <a:t>Sert, beyaz, sarı, pembe, kırmızı renklerde</a:t>
            </a:r>
          </a:p>
          <a:p>
            <a:pPr marL="342900" indent="-342900" eaLnBrk="1" hangingPunct="1"/>
            <a:r>
              <a:rPr lang="tr-TR" sz="1800" smtClean="0"/>
              <a:t>Ortoklas (K) çok yaygın</a:t>
            </a:r>
          </a:p>
          <a:p>
            <a:pPr marL="342900" indent="-342900" eaLnBrk="1" hangingPunct="1"/>
            <a:endParaRPr lang="tr-TR" sz="2400" b="1" smtClean="0"/>
          </a:p>
          <a:p>
            <a:pPr marL="342900" indent="-342900" eaLnBrk="1" hangingPunct="1"/>
            <a:endParaRPr lang="tr-TR" sz="2400" smtClean="0"/>
          </a:p>
          <a:p>
            <a:pPr marL="342900" indent="-342900" eaLnBrk="1" hangingPunct="1"/>
            <a:endParaRPr lang="tr-TR"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tr-TR" sz="2400" b="1" smtClean="0"/>
              <a:t>3.2.8.Amfibol-piroksenler</a:t>
            </a:r>
          </a:p>
        </p:txBody>
      </p:sp>
      <p:sp>
        <p:nvSpPr>
          <p:cNvPr id="37891" name="Rectangle 3"/>
          <p:cNvSpPr>
            <a:spLocks noGrp="1" noChangeArrowheads="1"/>
          </p:cNvSpPr>
          <p:nvPr>
            <p:ph type="body" idx="1"/>
          </p:nvPr>
        </p:nvSpPr>
        <p:spPr>
          <a:xfrm>
            <a:off x="500063" y="1571625"/>
            <a:ext cx="8067675" cy="4448175"/>
          </a:xfrm>
        </p:spPr>
        <p:txBody>
          <a:bodyPr/>
          <a:lstStyle/>
          <a:p>
            <a:pPr marL="342900" indent="-342900" eaLnBrk="1" hangingPunct="1">
              <a:buFont typeface="Wingdings" pitchFamily="2" charset="2"/>
              <a:buNone/>
            </a:pPr>
            <a:r>
              <a:rPr lang="tr-TR" sz="1800" smtClean="0"/>
              <a:t>-Ca, mg, Na alumino silikatlar</a:t>
            </a:r>
          </a:p>
          <a:p>
            <a:pPr marL="342900" indent="-342900" eaLnBrk="1" hangingPunct="1">
              <a:buFont typeface="Wingdings" pitchFamily="2" charset="2"/>
              <a:buNone/>
            </a:pPr>
            <a:r>
              <a:rPr lang="tr-TR" sz="1800" smtClean="0"/>
              <a:t>-Hornblend: metamorfik ve püskürük</a:t>
            </a:r>
          </a:p>
          <a:p>
            <a:pPr marL="342900" indent="-342900" eaLnBrk="1" hangingPunct="1">
              <a:buFont typeface="Wingdings" pitchFamily="2" charset="2"/>
              <a:buNone/>
            </a:pPr>
            <a:r>
              <a:rPr lang="tr-TR" sz="1800" smtClean="0"/>
              <a:t>-Bulunduğu kayalar: granit, siyenit, gnays</a:t>
            </a:r>
          </a:p>
          <a:p>
            <a:pPr marL="342900" indent="-342900" eaLnBrk="1" hangingPunct="1">
              <a:buFont typeface="Wingdings" pitchFamily="2" charset="2"/>
              <a:buNone/>
            </a:pPr>
            <a:r>
              <a:rPr lang="tr-TR" sz="1800" smtClean="0"/>
              <a:t>-Cilalı, parlak görünümlü</a:t>
            </a:r>
          </a:p>
          <a:p>
            <a:pPr marL="342900" indent="-342900" eaLnBrk="1" hangingPunct="1">
              <a:buFont typeface="Wingdings" pitchFamily="2" charset="2"/>
              <a:buNone/>
            </a:pPr>
            <a:r>
              <a:rPr lang="tr-TR" sz="1800" smtClean="0"/>
              <a:t>-Koyu yeşil ve siyah</a:t>
            </a:r>
          </a:p>
          <a:p>
            <a:pPr marL="342900" indent="-342900" eaLnBrk="1" hangingPunct="1">
              <a:buFont typeface="Wingdings" pitchFamily="2" charset="2"/>
              <a:buNone/>
            </a:pPr>
            <a:r>
              <a:rPr lang="tr-TR" sz="1800" smtClean="0"/>
              <a:t>-Püskürük kayalarda % 17</a:t>
            </a:r>
          </a:p>
          <a:p>
            <a:pPr marL="342900" indent="-342900" eaLnBrk="1" hangingPunct="1">
              <a:buFont typeface="Wingdings" pitchFamily="2" charset="2"/>
              <a:buNone/>
            </a:pPr>
            <a:r>
              <a:rPr lang="tr-TR" sz="1800" smtClean="0"/>
              <a:t>-Kil oluşumunda önemli</a:t>
            </a:r>
          </a:p>
          <a:p>
            <a:pPr marL="342900" indent="-342900" eaLnBrk="1" hangingPunct="1">
              <a:buFont typeface="Wingdings" pitchFamily="2" charset="2"/>
              <a:buNone/>
            </a:pPr>
            <a:r>
              <a:rPr lang="tr-TR" sz="2400" b="1" smtClean="0"/>
              <a:t>3.2.9. Pirit-jips</a:t>
            </a:r>
          </a:p>
          <a:p>
            <a:pPr marL="342900" indent="-342900" eaLnBrk="1" hangingPunct="1">
              <a:lnSpc>
                <a:spcPct val="90000"/>
              </a:lnSpc>
              <a:buFont typeface="Wingdings" pitchFamily="2" charset="2"/>
              <a:buNone/>
            </a:pPr>
            <a:r>
              <a:rPr lang="tr-TR" sz="1800" smtClean="0"/>
              <a:t>-PİRİT:       Fe ve S (Bitkiler için kükürt ve Fe kaynağı)</a:t>
            </a:r>
          </a:p>
          <a:p>
            <a:pPr marL="342900" indent="-342900" eaLnBrk="1" hangingPunct="1">
              <a:lnSpc>
                <a:spcPct val="90000"/>
              </a:lnSpc>
              <a:buFont typeface="Wingdings" pitchFamily="2" charset="2"/>
              <a:buNone/>
            </a:pPr>
            <a:r>
              <a:rPr lang="tr-TR" sz="1800" smtClean="0"/>
              <a:t>-JİPS:CaSO4.2H2O</a:t>
            </a:r>
          </a:p>
          <a:p>
            <a:pPr marL="342900" indent="-342900" eaLnBrk="1" hangingPunct="1">
              <a:lnSpc>
                <a:spcPct val="90000"/>
              </a:lnSpc>
              <a:buFont typeface="Wingdings" pitchFamily="2" charset="2"/>
              <a:buNone/>
            </a:pPr>
            <a:r>
              <a:rPr lang="tr-TR" sz="1800" smtClean="0"/>
              <a:t>		Arid bölge topraklarında</a:t>
            </a:r>
          </a:p>
          <a:p>
            <a:pPr marL="342900" indent="-342900" eaLnBrk="1" hangingPunct="1">
              <a:lnSpc>
                <a:spcPct val="90000"/>
              </a:lnSpc>
              <a:buFont typeface="Wingdings" pitchFamily="2" charset="2"/>
              <a:buNone/>
            </a:pPr>
            <a:r>
              <a:rPr lang="tr-TR" sz="1800" smtClean="0"/>
              <a:t>			Susuz jips- Anhidrit</a:t>
            </a:r>
          </a:p>
          <a:p>
            <a:pPr marL="342900" indent="-342900" eaLnBrk="1" hangingPunct="1">
              <a:lnSpc>
                <a:spcPct val="90000"/>
              </a:lnSpc>
              <a:buFont typeface="Wingdings" pitchFamily="2" charset="2"/>
              <a:buNone/>
            </a:pPr>
            <a:r>
              <a:rPr lang="tr-TR" sz="1800" smtClean="0"/>
              <a:t>				Alkali toprak ıslahı</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4675" y="836613"/>
            <a:ext cx="8001000" cy="684212"/>
          </a:xfrm>
        </p:spPr>
        <p:txBody>
          <a:bodyPr/>
          <a:lstStyle/>
          <a:p>
            <a:pPr>
              <a:defRPr/>
            </a:pPr>
            <a:r>
              <a:rPr lang="tr-TR" sz="2400" b="1" dirty="0" smtClean="0">
                <a:solidFill>
                  <a:schemeClr val="tx1"/>
                </a:solidFill>
                <a:latin typeface="+mn-lt"/>
                <a:ea typeface="+mn-ea"/>
                <a:cs typeface="+mn-cs"/>
              </a:rPr>
              <a:t/>
            </a:r>
            <a:br>
              <a:rPr lang="tr-TR" sz="2400" b="1" dirty="0" smtClean="0">
                <a:solidFill>
                  <a:schemeClr val="tx1"/>
                </a:solidFill>
                <a:latin typeface="+mn-lt"/>
                <a:ea typeface="+mn-ea"/>
                <a:cs typeface="+mn-cs"/>
              </a:rPr>
            </a:br>
            <a:r>
              <a:rPr lang="tr-TR" sz="2400" b="1" dirty="0" smtClean="0">
                <a:solidFill>
                  <a:schemeClr val="tx1"/>
                </a:solidFill>
                <a:latin typeface="+mn-lt"/>
                <a:ea typeface="+mn-ea"/>
                <a:cs typeface="+mn-cs"/>
              </a:rPr>
              <a:t/>
            </a:r>
            <a:br>
              <a:rPr lang="tr-TR" sz="2400" b="1" dirty="0" smtClean="0">
                <a:solidFill>
                  <a:schemeClr val="tx1"/>
                </a:solidFill>
                <a:latin typeface="+mn-lt"/>
                <a:ea typeface="+mn-ea"/>
                <a:cs typeface="+mn-cs"/>
              </a:rPr>
            </a:br>
            <a:r>
              <a:rPr lang="tr-TR" sz="2400" b="1" dirty="0" smtClean="0">
                <a:solidFill>
                  <a:schemeClr val="tx1"/>
                </a:solidFill>
                <a:latin typeface="+mn-lt"/>
                <a:ea typeface="+mn-ea"/>
                <a:cs typeface="+mn-cs"/>
              </a:rPr>
              <a:t/>
            </a:r>
            <a:br>
              <a:rPr lang="tr-TR" sz="2400" b="1" dirty="0" smtClean="0">
                <a:solidFill>
                  <a:schemeClr val="tx1"/>
                </a:solidFill>
                <a:latin typeface="+mn-lt"/>
                <a:ea typeface="+mn-ea"/>
                <a:cs typeface="+mn-cs"/>
              </a:rPr>
            </a:br>
            <a:r>
              <a:rPr lang="tr-TR" sz="2400" b="1" dirty="0" smtClean="0">
                <a:solidFill>
                  <a:schemeClr val="tx1"/>
                </a:solidFill>
                <a:latin typeface="+mn-lt"/>
                <a:ea typeface="+mn-ea"/>
                <a:cs typeface="+mn-cs"/>
              </a:rPr>
              <a:t/>
            </a:r>
            <a:br>
              <a:rPr lang="tr-TR" sz="2400" b="1" dirty="0" smtClean="0">
                <a:solidFill>
                  <a:schemeClr val="tx1"/>
                </a:solidFill>
                <a:latin typeface="+mn-lt"/>
                <a:ea typeface="+mn-ea"/>
                <a:cs typeface="+mn-cs"/>
              </a:rPr>
            </a:br>
            <a:r>
              <a:rPr lang="tr-TR" sz="2400" b="1" dirty="0" smtClean="0">
                <a:solidFill>
                  <a:schemeClr val="tx1"/>
                </a:solidFill>
                <a:latin typeface="+mn-lt"/>
                <a:ea typeface="+mn-ea"/>
                <a:cs typeface="+mn-cs"/>
              </a:rPr>
              <a:t>3.2.10. </a:t>
            </a:r>
            <a:r>
              <a:rPr lang="tr-TR" sz="2400" b="1" dirty="0" err="1" smtClean="0">
                <a:solidFill>
                  <a:schemeClr val="tx1"/>
                </a:solidFill>
                <a:latin typeface="+mn-lt"/>
                <a:ea typeface="+mn-ea"/>
                <a:cs typeface="+mn-cs"/>
              </a:rPr>
              <a:t>Fe</a:t>
            </a:r>
            <a:r>
              <a:rPr lang="tr-TR" sz="2400" b="1" dirty="0" smtClean="0">
                <a:solidFill>
                  <a:schemeClr val="tx1"/>
                </a:solidFill>
                <a:latin typeface="+mn-lt"/>
                <a:ea typeface="+mn-ea"/>
                <a:cs typeface="+mn-cs"/>
              </a:rPr>
              <a:t> ve Al oksitler</a:t>
            </a:r>
            <a:endParaRPr lang="tr-TR" dirty="0"/>
          </a:p>
        </p:txBody>
      </p:sp>
      <p:sp>
        <p:nvSpPr>
          <p:cNvPr id="38915" name="2 İçerik Yer Tutucusu"/>
          <p:cNvSpPr>
            <a:spLocks noGrp="1"/>
          </p:cNvSpPr>
          <p:nvPr>
            <p:ph idx="1"/>
          </p:nvPr>
        </p:nvSpPr>
        <p:spPr>
          <a:xfrm>
            <a:off x="468313" y="1268413"/>
            <a:ext cx="8099425" cy="4751387"/>
          </a:xfrm>
        </p:spPr>
        <p:txBody>
          <a:bodyPr/>
          <a:lstStyle/>
          <a:p>
            <a:pPr>
              <a:defRPr/>
            </a:pPr>
            <a:endParaRPr lang="tr-TR" sz="1800" dirty="0" smtClean="0"/>
          </a:p>
          <a:p>
            <a:pPr>
              <a:defRPr/>
            </a:pPr>
            <a:r>
              <a:rPr lang="en-US" sz="1800" dirty="0" smtClean="0"/>
              <a:t>Fe </a:t>
            </a:r>
            <a:r>
              <a:rPr lang="tr-TR" sz="1800" dirty="0" smtClean="0"/>
              <a:t>oksitler</a:t>
            </a:r>
            <a:r>
              <a:rPr lang="en-US" sz="1800" dirty="0" smtClean="0"/>
              <a:t> (go</a:t>
            </a:r>
            <a:r>
              <a:rPr lang="tr-TR" sz="1800" dirty="0" err="1" smtClean="0"/>
              <a:t>tit</a:t>
            </a:r>
            <a:r>
              <a:rPr lang="tr-TR" sz="1800" dirty="0" smtClean="0"/>
              <a:t> ve hematit</a:t>
            </a:r>
            <a:r>
              <a:rPr lang="en-US" sz="1800" dirty="0" smtClean="0"/>
              <a:t>)</a:t>
            </a:r>
          </a:p>
          <a:p>
            <a:pPr>
              <a:defRPr/>
            </a:pPr>
            <a:r>
              <a:rPr lang="tr-TR" sz="1800" dirty="0" smtClean="0"/>
              <a:t>Al oksitler (</a:t>
            </a:r>
            <a:r>
              <a:rPr lang="tr-TR" sz="1800" dirty="0" err="1" smtClean="0"/>
              <a:t>gibsit</a:t>
            </a:r>
            <a:r>
              <a:rPr lang="tr-TR" sz="1800" dirty="0" smtClean="0"/>
              <a:t>)</a:t>
            </a:r>
          </a:p>
          <a:p>
            <a:pPr>
              <a:buFont typeface="Wingdings" pitchFamily="2" charset="2"/>
              <a:buNone/>
              <a:defRPr/>
            </a:pPr>
            <a:r>
              <a:rPr lang="en-US" sz="1800" dirty="0" smtClean="0"/>
              <a:t>• Fe </a:t>
            </a:r>
            <a:r>
              <a:rPr lang="tr-TR" sz="1800" dirty="0" smtClean="0"/>
              <a:t>ve</a:t>
            </a:r>
            <a:r>
              <a:rPr lang="en-US" sz="1800" dirty="0" smtClean="0"/>
              <a:t> Al </a:t>
            </a:r>
            <a:r>
              <a:rPr lang="tr-TR" sz="1800" dirty="0" smtClean="0"/>
              <a:t>içeren </a:t>
            </a:r>
            <a:r>
              <a:rPr lang="tr-TR" sz="1800" dirty="0" err="1" smtClean="0"/>
              <a:t>primer</a:t>
            </a:r>
            <a:r>
              <a:rPr lang="tr-TR" sz="1800" dirty="0" smtClean="0"/>
              <a:t> </a:t>
            </a:r>
            <a:r>
              <a:rPr lang="tr-TR" sz="1800" dirty="0" err="1" smtClean="0"/>
              <a:t>minerallern</a:t>
            </a:r>
            <a:r>
              <a:rPr lang="tr-TR" sz="1800" dirty="0" smtClean="0"/>
              <a:t> ayrışması ile</a:t>
            </a:r>
          </a:p>
          <a:p>
            <a:pPr>
              <a:buFont typeface="Wingdings" pitchFamily="2" charset="2"/>
              <a:buNone/>
              <a:defRPr/>
            </a:pPr>
            <a:r>
              <a:rPr lang="tr-TR" sz="1800" dirty="0" smtClean="0"/>
              <a:t>• çok aktif yüzeyler</a:t>
            </a:r>
          </a:p>
          <a:p>
            <a:pPr>
              <a:buFont typeface="Wingdings" pitchFamily="2" charset="2"/>
              <a:buNone/>
              <a:defRPr/>
            </a:pPr>
            <a:r>
              <a:rPr lang="tr-TR" sz="1800" dirty="0" smtClean="0"/>
              <a:t>•Tropik bölgelerde daha etkin</a:t>
            </a:r>
          </a:p>
          <a:p>
            <a:pPr>
              <a:buFont typeface="Wingdings" pitchFamily="2" charset="2"/>
              <a:buNone/>
              <a:defRPr/>
            </a:pPr>
            <a:endParaRPr lang="tr-TR" sz="1800" dirty="0" smtClean="0"/>
          </a:p>
          <a:p>
            <a:pPr>
              <a:buFont typeface="Wingdings" pitchFamily="2" charset="2"/>
              <a:buNone/>
              <a:defRPr/>
            </a:pPr>
            <a:r>
              <a:rPr lang="tr-TR" sz="2400" b="1" dirty="0" smtClean="0"/>
              <a:t>3.2.11. Kil mineralleri</a:t>
            </a:r>
          </a:p>
          <a:p>
            <a:pPr marL="342900" indent="-342900" eaLnBrk="1" hangingPunct="1">
              <a:defRPr/>
            </a:pPr>
            <a:r>
              <a:rPr lang="tr-TR" sz="1800" dirty="0" err="1" smtClean="0"/>
              <a:t>Feldispat</a:t>
            </a:r>
            <a:r>
              <a:rPr lang="tr-TR" sz="1800" dirty="0" smtClean="0"/>
              <a:t>, mika ve diğer silikat ayrışması ile oluşan </a:t>
            </a:r>
          </a:p>
          <a:p>
            <a:pPr marL="342900" indent="-342900" eaLnBrk="1" hangingPunct="1">
              <a:defRPr/>
            </a:pPr>
            <a:r>
              <a:rPr lang="tr-TR" sz="1800" dirty="0" err="1" smtClean="0"/>
              <a:t>Hidro</a:t>
            </a:r>
            <a:r>
              <a:rPr lang="tr-TR" sz="1800" dirty="0" smtClean="0"/>
              <a:t> </a:t>
            </a:r>
            <a:r>
              <a:rPr lang="tr-TR" sz="1800" dirty="0" err="1" smtClean="0"/>
              <a:t>aluminyum</a:t>
            </a:r>
            <a:r>
              <a:rPr lang="tr-TR" sz="1800" dirty="0" smtClean="0"/>
              <a:t> ve demir silikat</a:t>
            </a:r>
          </a:p>
          <a:p>
            <a:pPr marL="342900" indent="-342900" eaLnBrk="1" hangingPunct="1">
              <a:defRPr/>
            </a:pPr>
            <a:r>
              <a:rPr lang="tr-TR" sz="1800" dirty="0" err="1" smtClean="0"/>
              <a:t>Sekonder</a:t>
            </a:r>
            <a:r>
              <a:rPr lang="tr-TR" sz="1800" dirty="0" smtClean="0"/>
              <a:t> mineraller </a:t>
            </a:r>
            <a:r>
              <a:rPr lang="tr-TR" sz="1800" dirty="0" err="1" smtClean="0"/>
              <a:t>Na</a:t>
            </a:r>
            <a:r>
              <a:rPr lang="tr-TR" sz="1800" dirty="0" smtClean="0"/>
              <a:t>, K, </a:t>
            </a:r>
            <a:r>
              <a:rPr lang="tr-TR" sz="1800" dirty="0" err="1" smtClean="0"/>
              <a:t>Ca</a:t>
            </a:r>
            <a:r>
              <a:rPr lang="tr-TR" sz="1800" dirty="0" smtClean="0"/>
              <a:t>, </a:t>
            </a:r>
            <a:r>
              <a:rPr lang="tr-TR" sz="1800" dirty="0" err="1" smtClean="0"/>
              <a:t>Mg’u</a:t>
            </a:r>
            <a:r>
              <a:rPr lang="tr-TR" sz="1800" dirty="0" smtClean="0"/>
              <a:t> yıkanmaya karşı korur</a:t>
            </a:r>
          </a:p>
          <a:p>
            <a:pPr marL="342900" indent="-342900" eaLnBrk="1" hangingPunct="1">
              <a:defRPr/>
            </a:pPr>
            <a:r>
              <a:rPr lang="tr-TR" sz="1800" dirty="0" smtClean="0"/>
              <a:t>Kuvvetli </a:t>
            </a:r>
            <a:r>
              <a:rPr lang="tr-TR" sz="1800" dirty="0" err="1" smtClean="0"/>
              <a:t>adhezyon</a:t>
            </a:r>
            <a:r>
              <a:rPr lang="tr-TR" sz="1800" dirty="0" smtClean="0"/>
              <a:t> ve Su tutma kapasitesi</a:t>
            </a:r>
          </a:p>
          <a:p>
            <a:pPr>
              <a:buFont typeface="Wingdings" pitchFamily="2" charset="2"/>
              <a:buNone/>
              <a:defRPr/>
            </a:pPr>
            <a:endParaRPr lang="tr-TR" sz="18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tr-TR" sz="2400" b="1" smtClean="0"/>
              <a:t>3.2.12. Ana materyalin toprak oluşumuna etkisi</a:t>
            </a:r>
          </a:p>
        </p:txBody>
      </p:sp>
      <p:sp>
        <p:nvSpPr>
          <p:cNvPr id="39939" name="Rectangle 3"/>
          <p:cNvSpPr>
            <a:spLocks noGrp="1" noChangeArrowheads="1"/>
          </p:cNvSpPr>
          <p:nvPr>
            <p:ph type="body" idx="1"/>
          </p:nvPr>
        </p:nvSpPr>
        <p:spPr/>
        <p:txBody>
          <a:bodyPr/>
          <a:lstStyle/>
          <a:p>
            <a:pPr eaLnBrk="1" hangingPunct="1">
              <a:lnSpc>
                <a:spcPct val="90000"/>
              </a:lnSpc>
            </a:pPr>
            <a:r>
              <a:rPr lang="tr-TR" sz="1800" smtClean="0"/>
              <a:t>Bazı ana kayaların (kumtaşı, kuvarsit, gnays gibi) ayrışması sonucu bol miktarda kum açığa çıkar. Böyle ana kaya üzerinde kumlu topraklar oluşur.</a:t>
            </a:r>
          </a:p>
          <a:p>
            <a:pPr eaLnBrk="1" hangingPunct="1">
              <a:lnSpc>
                <a:spcPct val="90000"/>
              </a:lnSpc>
              <a:buFont typeface="Wingdings" pitchFamily="2" charset="2"/>
              <a:buNone/>
            </a:pPr>
            <a:r>
              <a:rPr lang="tr-TR" sz="1800" smtClean="0"/>
              <a:t> </a:t>
            </a:r>
          </a:p>
          <a:p>
            <a:pPr eaLnBrk="1" hangingPunct="1">
              <a:lnSpc>
                <a:spcPct val="90000"/>
              </a:lnSpc>
            </a:pPr>
            <a:r>
              <a:rPr lang="tr-TR" sz="1800" smtClean="0"/>
              <a:t>Killi-kireçli ana kayalar üzerinde ise koyu renkli ve geçirimsiz topraklar oluşur. Türkiye’deki ovalarda genellikle bu topraklar yaygındır. </a:t>
            </a:r>
          </a:p>
          <a:p>
            <a:pPr eaLnBrk="1" hangingPunct="1">
              <a:lnSpc>
                <a:spcPct val="90000"/>
              </a:lnSpc>
              <a:buFont typeface="Wingdings" pitchFamily="2" charset="2"/>
              <a:buNone/>
            </a:pPr>
            <a:endParaRPr lang="tr-TR" sz="1800" smtClean="0"/>
          </a:p>
          <a:p>
            <a:pPr eaLnBrk="1" hangingPunct="1">
              <a:lnSpc>
                <a:spcPct val="90000"/>
              </a:lnSpc>
            </a:pPr>
            <a:r>
              <a:rPr lang="tr-TR" sz="1800" smtClean="0"/>
              <a:t>Kireç taşı üzerinde CaCO3 in ayrışması sonucu kızıl renkli topraklar (terra—rossa) oluşur. Bu topraklar kireçli arazideki çukurluklarda ve çatlaklarında meydana gelmektedir. </a:t>
            </a:r>
          </a:p>
          <a:p>
            <a:pPr eaLnBrk="1" hangingPunct="1">
              <a:lnSpc>
                <a:spcPct val="90000"/>
              </a:lnSpc>
              <a:buFont typeface="Wingdings" pitchFamily="2" charset="2"/>
              <a:buNone/>
            </a:pPr>
            <a:endParaRPr lang="tr-TR" sz="1800" smtClean="0"/>
          </a:p>
          <a:p>
            <a:pPr eaLnBrk="1" hangingPunct="1">
              <a:lnSpc>
                <a:spcPct val="90000"/>
              </a:lnSpc>
            </a:pPr>
            <a:r>
              <a:rPr lang="tr-TR" sz="1800" smtClean="0"/>
              <a:t>Sert ye siyah renkli bir volkanik taş olan bazaltın üzerinde koyu renkli ye bitki besin maddesi yönünden zengin topraklar meydana gelmektedir </a:t>
            </a:r>
          </a:p>
          <a:p>
            <a:pPr eaLnBrk="1" hangingPunct="1">
              <a:lnSpc>
                <a:spcPct val="90000"/>
              </a:lnSpc>
            </a:pPr>
            <a:endParaRPr lang="tr-TR" sz="21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pPr eaLnBrk="1" hangingPunct="1">
              <a:defRPr/>
            </a:pPr>
            <a:r>
              <a:rPr lang="tr-TR" sz="2400" b="1" dirty="0" smtClean="0">
                <a:latin typeface="+mn-lt"/>
              </a:rPr>
              <a:t>3.1.Kayaçlar </a:t>
            </a:r>
            <a:endParaRPr lang="tr-TR" b="1" dirty="0" smtClean="0">
              <a:latin typeface="+mn-lt"/>
            </a:endParaRPr>
          </a:p>
        </p:txBody>
      </p:sp>
      <p:sp>
        <p:nvSpPr>
          <p:cNvPr id="24579" name="Rectangle 3"/>
          <p:cNvSpPr>
            <a:spLocks noGrp="1" noChangeArrowheads="1"/>
          </p:cNvSpPr>
          <p:nvPr>
            <p:ph type="body" idx="1"/>
          </p:nvPr>
        </p:nvSpPr>
        <p:spPr>
          <a:ln>
            <a:solidFill>
              <a:schemeClr val="tx2"/>
            </a:solidFill>
          </a:ln>
        </p:spPr>
        <p:txBody>
          <a:bodyPr/>
          <a:lstStyle/>
          <a:p>
            <a:pPr marL="571500" indent="-571500" eaLnBrk="1" hangingPunct="1">
              <a:buFont typeface="Wingdings" pitchFamily="2" charset="2"/>
              <a:buNone/>
            </a:pPr>
            <a:r>
              <a:rPr lang="tr-TR" sz="1800" smtClean="0"/>
              <a:t>İnorganik ana materyal:</a:t>
            </a:r>
          </a:p>
          <a:p>
            <a:pPr marL="571500" indent="-571500" eaLnBrk="1" hangingPunct="1">
              <a:buFontTx/>
              <a:buNone/>
            </a:pPr>
            <a:r>
              <a:rPr lang="tr-TR" sz="1800" smtClean="0"/>
              <a:t>püskürük, metamorfik, tortul kayalar</a:t>
            </a:r>
          </a:p>
          <a:p>
            <a:pPr marL="571500" indent="-571500" eaLnBrk="1" hangingPunct="1">
              <a:buFontTx/>
              <a:buNone/>
            </a:pPr>
            <a:endParaRPr lang="tr-TR" sz="1800" smtClean="0"/>
          </a:p>
          <a:p>
            <a:pPr marL="571500" indent="-571500" eaLnBrk="1" hangingPunct="1">
              <a:buFontTx/>
              <a:buNone/>
            </a:pPr>
            <a:endParaRPr lang="tr-TR" sz="1800" smtClean="0"/>
          </a:p>
          <a:p>
            <a:pPr marL="571500" indent="-571500" eaLnBrk="1" hangingPunct="1">
              <a:buFontTx/>
              <a:buNone/>
            </a:pPr>
            <a:endParaRPr lang="tr-TR" sz="1800" smtClean="0"/>
          </a:p>
          <a:p>
            <a:pPr marL="571500" indent="-571500" eaLnBrk="1" hangingPunct="1">
              <a:buFontTx/>
              <a:buNone/>
            </a:pPr>
            <a:endParaRPr lang="tr-TR" sz="1800" smtClean="0"/>
          </a:p>
          <a:p>
            <a:pPr marL="571500" indent="-571500" eaLnBrk="1" hangingPunct="1">
              <a:buFontTx/>
              <a:buNone/>
            </a:pPr>
            <a:r>
              <a:rPr lang="tr-TR" sz="1800" smtClean="0"/>
              <a:t>                  </a:t>
            </a:r>
          </a:p>
        </p:txBody>
      </p:sp>
      <p:sp>
        <p:nvSpPr>
          <p:cNvPr id="4" name="Rectangle 3"/>
          <p:cNvSpPr txBox="1">
            <a:spLocks noChangeArrowheads="1"/>
          </p:cNvSpPr>
          <p:nvPr/>
        </p:nvSpPr>
        <p:spPr bwMode="auto">
          <a:xfrm>
            <a:off x="928688" y="2714625"/>
            <a:ext cx="7758112" cy="3111500"/>
          </a:xfrm>
          <a:prstGeom prst="rect">
            <a:avLst/>
          </a:prstGeom>
          <a:noFill/>
          <a:ln w="9525">
            <a:noFill/>
            <a:miter lim="800000"/>
            <a:headEnd/>
            <a:tailEnd/>
          </a:ln>
        </p:spPr>
        <p:txBody>
          <a:bodyPr/>
          <a:lstStyle/>
          <a:p>
            <a:pPr marL="609600" indent="-609600" algn="l">
              <a:lnSpc>
                <a:spcPct val="90000"/>
              </a:lnSpc>
              <a:spcBef>
                <a:spcPct val="20000"/>
              </a:spcBef>
              <a:buClr>
                <a:schemeClr val="accent2"/>
              </a:buClr>
              <a:buFont typeface="Wingdings" pitchFamily="2" charset="2"/>
              <a:buNone/>
              <a:defRPr/>
            </a:pPr>
            <a:r>
              <a:rPr lang="tr-TR" kern="0" dirty="0">
                <a:latin typeface="+mn-lt"/>
                <a:cs typeface="+mn-cs"/>
              </a:rPr>
              <a:t> Püskürük </a:t>
            </a:r>
            <a:r>
              <a:rPr lang="tr-TR" kern="0" dirty="0" err="1">
                <a:latin typeface="+mn-lt"/>
                <a:cs typeface="+mn-cs"/>
              </a:rPr>
              <a:t>Mağmanın</a:t>
            </a:r>
            <a:r>
              <a:rPr lang="tr-TR" kern="0" dirty="0">
                <a:latin typeface="+mn-lt"/>
                <a:cs typeface="+mn-cs"/>
              </a:rPr>
              <a:t> soğuması ile</a:t>
            </a:r>
          </a:p>
          <a:p>
            <a:pPr marL="609600" indent="-609600" algn="l">
              <a:lnSpc>
                <a:spcPct val="90000"/>
              </a:lnSpc>
              <a:spcBef>
                <a:spcPct val="20000"/>
              </a:spcBef>
              <a:buClr>
                <a:schemeClr val="accent2"/>
              </a:buClr>
              <a:buFont typeface="Wingdings" pitchFamily="2" charset="2"/>
              <a:buChar char="o"/>
              <a:defRPr/>
            </a:pPr>
            <a:r>
              <a:rPr lang="tr-TR" kern="0" dirty="0" err="1">
                <a:latin typeface="+mn-lt"/>
                <a:cs typeface="+mn-cs"/>
              </a:rPr>
              <a:t>Fe</a:t>
            </a:r>
            <a:r>
              <a:rPr lang="tr-TR" kern="0" dirty="0">
                <a:latin typeface="+mn-lt"/>
                <a:cs typeface="+mn-cs"/>
              </a:rPr>
              <a:t> ve Mg içerenler bazik kayalar (koyu)</a:t>
            </a:r>
          </a:p>
          <a:p>
            <a:pPr marL="609600" indent="-609600" algn="l">
              <a:lnSpc>
                <a:spcPct val="90000"/>
              </a:lnSpc>
              <a:spcBef>
                <a:spcPct val="20000"/>
              </a:spcBef>
              <a:buClr>
                <a:schemeClr val="accent2"/>
              </a:buClr>
              <a:buFont typeface="Wingdings" pitchFamily="2" charset="2"/>
              <a:buChar char="o"/>
              <a:defRPr/>
            </a:pPr>
            <a:r>
              <a:rPr lang="tr-TR" kern="0" dirty="0">
                <a:latin typeface="+mn-lt"/>
                <a:cs typeface="+mn-cs"/>
              </a:rPr>
              <a:t>Si içerenler asit kayalar (açık)</a:t>
            </a:r>
          </a:p>
          <a:p>
            <a:pPr marL="609600" indent="-609600" algn="l">
              <a:lnSpc>
                <a:spcPct val="90000"/>
              </a:lnSpc>
              <a:spcBef>
                <a:spcPct val="20000"/>
              </a:spcBef>
              <a:buClr>
                <a:schemeClr val="accent2"/>
              </a:buClr>
              <a:defRPr/>
            </a:pPr>
            <a:endParaRPr lang="tr-TR" kern="0" dirty="0">
              <a:latin typeface="+mn-lt"/>
              <a:cs typeface="+mn-cs"/>
            </a:endParaRPr>
          </a:p>
          <a:p>
            <a:pPr marL="609600" indent="-609600" algn="l">
              <a:lnSpc>
                <a:spcPct val="90000"/>
              </a:lnSpc>
              <a:spcBef>
                <a:spcPct val="20000"/>
              </a:spcBef>
              <a:buClr>
                <a:schemeClr val="accent2"/>
              </a:buClr>
              <a:buFontTx/>
              <a:buAutoNum type="arabicPeriod"/>
              <a:defRPr/>
            </a:pPr>
            <a:r>
              <a:rPr lang="tr-TR" kern="0" dirty="0">
                <a:latin typeface="+mn-lt"/>
                <a:cs typeface="+mn-cs"/>
              </a:rPr>
              <a:t>İç püskürük (iri kristalli-yavaş soğuma)</a:t>
            </a:r>
          </a:p>
          <a:p>
            <a:pPr marL="609600" indent="-609600" algn="l">
              <a:lnSpc>
                <a:spcPct val="90000"/>
              </a:lnSpc>
              <a:spcBef>
                <a:spcPct val="20000"/>
              </a:spcBef>
              <a:buClr>
                <a:schemeClr val="accent2"/>
              </a:buClr>
              <a:buFontTx/>
              <a:buAutoNum type="arabicPeriod"/>
              <a:defRPr/>
            </a:pPr>
            <a:r>
              <a:rPr lang="tr-TR" kern="0" dirty="0">
                <a:latin typeface="+mn-lt"/>
                <a:cs typeface="+mn-cs"/>
              </a:rPr>
              <a:t>Dış püskürük (yüzeye yakın-çabuk soğuma)</a:t>
            </a:r>
          </a:p>
          <a:p>
            <a:pPr marL="609600" indent="-609600" algn="l">
              <a:lnSpc>
                <a:spcPct val="90000"/>
              </a:lnSpc>
              <a:spcBef>
                <a:spcPct val="20000"/>
              </a:spcBef>
              <a:buClr>
                <a:schemeClr val="accent2"/>
              </a:buClr>
              <a:defRPr/>
            </a:pPr>
            <a:endParaRPr lang="tr-TR" sz="3000" kern="0" dirty="0">
              <a:latin typeface="+mn-lt"/>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pPr eaLnBrk="1" hangingPunct="1">
              <a:defRPr/>
            </a:pPr>
            <a:r>
              <a:rPr lang="tr-TR" sz="1700" dirty="0" smtClean="0">
                <a:latin typeface="+mn-lt"/>
              </a:rPr>
              <a:t>Yer kabuğunun derinliklerinde, içinde çeşitli maddeler ve gazlar barındıran ergimiş yüksek sıcaklıktaki magma, yer kabuğunun zayıf direnç alanlarından yeryüzüne çıkma eğilimi gösterir. Magmanın yeryüzüne çıkması ya da yeryüzüne yakın yerlere kadar sokulmasıyla </a:t>
            </a:r>
            <a:r>
              <a:rPr lang="tr-TR" sz="1700" dirty="0" smtClean="0">
                <a:solidFill>
                  <a:srgbClr val="DB0303"/>
                </a:solidFill>
                <a:latin typeface="+mn-lt"/>
              </a:rPr>
              <a:t>püskürük kayalar</a:t>
            </a:r>
            <a:r>
              <a:rPr lang="tr-TR" sz="1700" dirty="0" smtClean="0">
                <a:latin typeface="+mn-lt"/>
              </a:rPr>
              <a:t> oluşur</a:t>
            </a:r>
            <a:endParaRPr lang="tr-TR" sz="3400" dirty="0" smtClean="0">
              <a:latin typeface="+mn-lt"/>
            </a:endParaRPr>
          </a:p>
        </p:txBody>
      </p:sp>
      <p:sp>
        <p:nvSpPr>
          <p:cNvPr id="25603" name="Rectangle 3"/>
          <p:cNvSpPr>
            <a:spLocks noGrp="1" noChangeArrowheads="1"/>
          </p:cNvSpPr>
          <p:nvPr>
            <p:ph type="body" idx="1"/>
          </p:nvPr>
        </p:nvSpPr>
        <p:spPr/>
        <p:txBody>
          <a:bodyPr/>
          <a:lstStyle/>
          <a:p>
            <a:pPr marL="342900" indent="-342900" eaLnBrk="1" hangingPunct="1"/>
            <a:endParaRPr lang="tr-TR" smtClean="0"/>
          </a:p>
        </p:txBody>
      </p:sp>
      <p:pic>
        <p:nvPicPr>
          <p:cNvPr id="25604" name="Picture 4" descr="kayac"/>
          <p:cNvPicPr>
            <a:picLocks noChangeAspect="1" noChangeArrowheads="1"/>
          </p:cNvPicPr>
          <p:nvPr/>
        </p:nvPicPr>
        <p:blipFill>
          <a:blip r:embed="rId2" cstate="print"/>
          <a:srcRect/>
          <a:stretch>
            <a:fillRect/>
          </a:stretch>
        </p:blipFill>
        <p:spPr bwMode="auto">
          <a:xfrm>
            <a:off x="971550" y="1844675"/>
            <a:ext cx="6696075" cy="3608388"/>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a:xfrm>
            <a:off x="827088" y="1773238"/>
            <a:ext cx="7858125" cy="3906837"/>
          </a:xfrm>
        </p:spPr>
        <p:txBody>
          <a:bodyPr/>
          <a:lstStyle/>
          <a:p>
            <a:pPr marL="609600" indent="-609600" algn="ctr" eaLnBrk="1" hangingPunct="1">
              <a:buFont typeface="Wingdings" pitchFamily="2" charset="2"/>
              <a:buNone/>
            </a:pPr>
            <a:r>
              <a:rPr lang="tr-TR" sz="2400" smtClean="0">
                <a:cs typeface="Times New Roman" pitchFamily="18" charset="0"/>
              </a:rPr>
              <a:t>Toprak oluşumunda etken fiziksel, kimyasal ve biyolojik etmenlerin etkisi ile</a:t>
            </a:r>
            <a:r>
              <a:rPr lang="tr-TR" sz="2400" smtClean="0"/>
              <a:t> </a:t>
            </a:r>
            <a:br>
              <a:rPr lang="tr-TR" sz="2400" smtClean="0"/>
            </a:br>
            <a:endParaRPr lang="tr-TR" sz="2400" smtClean="0"/>
          </a:p>
          <a:p>
            <a:pPr marL="609600" indent="-609600" algn="ctr" eaLnBrk="1" hangingPunct="1">
              <a:buFont typeface="Wingdings" pitchFamily="2" charset="2"/>
              <a:buNone/>
            </a:pPr>
            <a:endParaRPr lang="tr-TR" sz="2400" smtClean="0"/>
          </a:p>
          <a:p>
            <a:pPr marL="609600" indent="-609600" algn="ctr" eaLnBrk="1" hangingPunct="1">
              <a:buFont typeface="Wingdings" pitchFamily="2" charset="2"/>
              <a:buNone/>
            </a:pPr>
            <a:r>
              <a:rPr lang="tr-TR" sz="2800" b="1" smtClean="0"/>
              <a:t>Aşınma- Ayrışma- Birleşme</a:t>
            </a:r>
          </a:p>
          <a:p>
            <a:pPr marL="609600" indent="-609600" algn="ctr" eaLnBrk="1" hangingPunct="1">
              <a:buFont typeface="Wingdings" pitchFamily="2" charset="2"/>
              <a:buNone/>
            </a:pPr>
            <a:endParaRPr lang="tr-TR" sz="2400" smtClean="0"/>
          </a:p>
          <a:p>
            <a:pPr marL="609600" indent="-609600" algn="ctr" eaLnBrk="1" hangingPunct="1">
              <a:buFont typeface="Wingdings" pitchFamily="2" charset="2"/>
              <a:buNone/>
            </a:pPr>
            <a:r>
              <a:rPr lang="tr-TR" sz="2400" smtClean="0"/>
              <a:t>olayları sonucu toprak oluşur.</a:t>
            </a:r>
          </a:p>
          <a:p>
            <a:pPr marL="609600" indent="-609600" eaLnBrk="1" hangingPunct="1">
              <a:buFont typeface="Wingdings" pitchFamily="2" charset="2"/>
              <a:buNone/>
            </a:pPr>
            <a:endParaRPr lang="tr-TR" sz="24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endParaRPr lang="tr-TR" smtClean="0"/>
          </a:p>
        </p:txBody>
      </p:sp>
      <p:pic>
        <p:nvPicPr>
          <p:cNvPr id="27651" name="Picture 4"/>
          <p:cNvPicPr>
            <a:picLocks noChangeAspect="1" noChangeArrowheads="1"/>
          </p:cNvPicPr>
          <p:nvPr>
            <p:ph type="body" idx="1"/>
          </p:nvPr>
        </p:nvPicPr>
        <p:blipFill>
          <a:blip r:embed="rId2" cstate="print"/>
          <a:srcRect/>
          <a:stretch>
            <a:fillRect/>
          </a:stretch>
        </p:blipFill>
        <p:spPr>
          <a:xfrm>
            <a:off x="468313" y="765175"/>
            <a:ext cx="7488237" cy="5395913"/>
          </a:xfrm>
          <a:noFill/>
        </p:spPr>
      </p:pic>
      <p:sp>
        <p:nvSpPr>
          <p:cNvPr id="27652" name="5 Metin kutusu"/>
          <p:cNvSpPr txBox="1">
            <a:spLocks noChangeArrowheads="1"/>
          </p:cNvSpPr>
          <p:nvPr/>
        </p:nvSpPr>
        <p:spPr bwMode="auto">
          <a:xfrm>
            <a:off x="1042988" y="3284538"/>
            <a:ext cx="1368425" cy="523875"/>
          </a:xfrm>
          <a:prstGeom prst="rect">
            <a:avLst/>
          </a:prstGeom>
          <a:solidFill>
            <a:schemeClr val="bg2"/>
          </a:solidFill>
          <a:ln w="9525">
            <a:noFill/>
            <a:miter lim="800000"/>
            <a:headEnd/>
            <a:tailEnd/>
          </a:ln>
        </p:spPr>
        <p:txBody>
          <a:bodyPr>
            <a:spAutoFit/>
          </a:bodyPr>
          <a:lstStyle/>
          <a:p>
            <a:r>
              <a:rPr lang="tr-TR" sz="1400"/>
              <a:t>Kayacın</a:t>
            </a:r>
          </a:p>
          <a:p>
            <a:r>
              <a:rPr lang="tr-TR" sz="1400"/>
              <a:t>parçalanması</a:t>
            </a:r>
          </a:p>
        </p:txBody>
      </p:sp>
      <p:sp>
        <p:nvSpPr>
          <p:cNvPr id="7" name="6 Metin kutusu"/>
          <p:cNvSpPr txBox="1"/>
          <p:nvPr/>
        </p:nvSpPr>
        <p:spPr>
          <a:xfrm>
            <a:off x="1143000" y="4429125"/>
            <a:ext cx="1249363" cy="368300"/>
          </a:xfrm>
          <a:prstGeom prst="rect">
            <a:avLst/>
          </a:prstGeom>
          <a:solidFill>
            <a:schemeClr val="bg1">
              <a:lumMod val="85000"/>
            </a:schemeClr>
          </a:solidFill>
          <a:ln>
            <a:solidFill>
              <a:srgbClr val="FFFF00"/>
            </a:solidFill>
          </a:ln>
        </p:spPr>
        <p:txBody>
          <a:bodyPr wrap="none">
            <a:spAutoFit/>
          </a:bodyPr>
          <a:lstStyle/>
          <a:p>
            <a:pPr>
              <a:defRPr/>
            </a:pPr>
            <a:r>
              <a:rPr lang="tr-TR" dirty="0">
                <a:cs typeface="Arial" charset="0"/>
              </a:rPr>
              <a:t>Ana kaya</a:t>
            </a:r>
          </a:p>
        </p:txBody>
      </p:sp>
      <p:sp>
        <p:nvSpPr>
          <p:cNvPr id="27654" name="7 Metin kutusu"/>
          <p:cNvSpPr txBox="1">
            <a:spLocks noChangeArrowheads="1"/>
          </p:cNvSpPr>
          <p:nvPr/>
        </p:nvSpPr>
        <p:spPr bwMode="auto">
          <a:xfrm>
            <a:off x="2555875" y="981075"/>
            <a:ext cx="1295400" cy="523875"/>
          </a:xfrm>
          <a:prstGeom prst="rect">
            <a:avLst/>
          </a:prstGeom>
          <a:solidFill>
            <a:schemeClr val="bg2"/>
          </a:solidFill>
          <a:ln w="9525">
            <a:solidFill>
              <a:srgbClr val="FFFF00"/>
            </a:solidFill>
            <a:miter lim="800000"/>
            <a:headEnd/>
            <a:tailEnd/>
          </a:ln>
        </p:spPr>
        <p:txBody>
          <a:bodyPr>
            <a:spAutoFit/>
          </a:bodyPr>
          <a:lstStyle/>
          <a:p>
            <a:r>
              <a:rPr lang="tr-TR" sz="1400"/>
              <a:t>Organik madde</a:t>
            </a:r>
          </a:p>
        </p:txBody>
      </p:sp>
      <p:sp>
        <p:nvSpPr>
          <p:cNvPr id="9" name="8 Metin kutusu"/>
          <p:cNvSpPr txBox="1"/>
          <p:nvPr/>
        </p:nvSpPr>
        <p:spPr>
          <a:xfrm>
            <a:off x="2771775" y="4149725"/>
            <a:ext cx="1217613" cy="646113"/>
          </a:xfrm>
          <a:prstGeom prst="rect">
            <a:avLst/>
          </a:prstGeom>
          <a:solidFill>
            <a:schemeClr val="bg1">
              <a:lumMod val="85000"/>
            </a:schemeClr>
          </a:solidFill>
          <a:ln>
            <a:solidFill>
              <a:srgbClr val="FFFF00"/>
            </a:solidFill>
          </a:ln>
        </p:spPr>
        <p:txBody>
          <a:bodyPr>
            <a:spAutoFit/>
          </a:bodyPr>
          <a:lstStyle/>
          <a:p>
            <a:pPr>
              <a:defRPr/>
            </a:pPr>
            <a:r>
              <a:rPr lang="tr-TR" dirty="0">
                <a:cs typeface="Arial" charset="0"/>
              </a:rPr>
              <a:t>Ana kaya</a:t>
            </a:r>
          </a:p>
        </p:txBody>
      </p:sp>
      <p:sp>
        <p:nvSpPr>
          <p:cNvPr id="11" name="10 Metin kutusu"/>
          <p:cNvSpPr txBox="1"/>
          <p:nvPr/>
        </p:nvSpPr>
        <p:spPr>
          <a:xfrm>
            <a:off x="4067175" y="4365625"/>
            <a:ext cx="1249363" cy="368300"/>
          </a:xfrm>
          <a:prstGeom prst="rect">
            <a:avLst/>
          </a:prstGeom>
          <a:solidFill>
            <a:schemeClr val="bg1">
              <a:lumMod val="85000"/>
            </a:schemeClr>
          </a:solidFill>
          <a:ln>
            <a:solidFill>
              <a:srgbClr val="FFFF00"/>
            </a:solidFill>
          </a:ln>
        </p:spPr>
        <p:txBody>
          <a:bodyPr wrap="none">
            <a:spAutoFit/>
          </a:bodyPr>
          <a:lstStyle/>
          <a:p>
            <a:pPr>
              <a:defRPr/>
            </a:pPr>
            <a:r>
              <a:rPr lang="tr-TR" dirty="0">
                <a:cs typeface="Arial" charset="0"/>
              </a:rPr>
              <a:t>Ana kaya</a:t>
            </a:r>
          </a:p>
        </p:txBody>
      </p:sp>
      <p:sp>
        <p:nvSpPr>
          <p:cNvPr id="12" name="11 Metin kutusu"/>
          <p:cNvSpPr txBox="1"/>
          <p:nvPr/>
        </p:nvSpPr>
        <p:spPr>
          <a:xfrm>
            <a:off x="5724525" y="4365625"/>
            <a:ext cx="1249363" cy="368300"/>
          </a:xfrm>
          <a:prstGeom prst="rect">
            <a:avLst/>
          </a:prstGeom>
          <a:solidFill>
            <a:schemeClr val="bg1">
              <a:lumMod val="85000"/>
            </a:schemeClr>
          </a:solidFill>
          <a:ln>
            <a:solidFill>
              <a:srgbClr val="FFFF00"/>
            </a:solidFill>
          </a:ln>
        </p:spPr>
        <p:txBody>
          <a:bodyPr wrap="none">
            <a:spAutoFit/>
          </a:bodyPr>
          <a:lstStyle/>
          <a:p>
            <a:pPr>
              <a:defRPr/>
            </a:pPr>
            <a:r>
              <a:rPr lang="tr-TR" dirty="0">
                <a:cs typeface="Arial" charset="0"/>
              </a:rPr>
              <a:t>Ana kaya</a:t>
            </a:r>
          </a:p>
        </p:txBody>
      </p:sp>
      <p:sp>
        <p:nvSpPr>
          <p:cNvPr id="10" name="9 Metin kutusu"/>
          <p:cNvSpPr txBox="1"/>
          <p:nvPr/>
        </p:nvSpPr>
        <p:spPr>
          <a:xfrm>
            <a:off x="2771775" y="3357563"/>
            <a:ext cx="1217613" cy="646112"/>
          </a:xfrm>
          <a:prstGeom prst="rect">
            <a:avLst/>
          </a:prstGeom>
          <a:solidFill>
            <a:schemeClr val="bg1">
              <a:lumMod val="85000"/>
            </a:schemeClr>
          </a:solidFill>
          <a:ln>
            <a:solidFill>
              <a:srgbClr val="FFFF00"/>
            </a:solidFill>
          </a:ln>
        </p:spPr>
        <p:txBody>
          <a:bodyPr>
            <a:spAutoFit/>
          </a:bodyPr>
          <a:lstStyle/>
          <a:p>
            <a:pPr>
              <a:defRPr/>
            </a:pPr>
            <a:r>
              <a:rPr lang="tr-TR" dirty="0">
                <a:cs typeface="Arial" charset="0"/>
              </a:rPr>
              <a:t>Ana materyal</a:t>
            </a:r>
          </a:p>
        </p:txBody>
      </p:sp>
      <p:sp>
        <p:nvSpPr>
          <p:cNvPr id="13" name="12 Metin kutusu"/>
          <p:cNvSpPr txBox="1"/>
          <p:nvPr/>
        </p:nvSpPr>
        <p:spPr>
          <a:xfrm>
            <a:off x="4211638" y="3429000"/>
            <a:ext cx="1217612" cy="276225"/>
          </a:xfrm>
          <a:prstGeom prst="rect">
            <a:avLst/>
          </a:prstGeom>
          <a:solidFill>
            <a:schemeClr val="bg1">
              <a:lumMod val="85000"/>
            </a:schemeClr>
          </a:solidFill>
          <a:ln>
            <a:solidFill>
              <a:srgbClr val="FFFF00"/>
            </a:solidFill>
          </a:ln>
        </p:spPr>
        <p:txBody>
          <a:bodyPr>
            <a:spAutoFit/>
          </a:bodyPr>
          <a:lstStyle/>
          <a:p>
            <a:pPr>
              <a:defRPr/>
            </a:pPr>
            <a:r>
              <a:rPr lang="tr-TR" sz="1200" dirty="0">
                <a:cs typeface="Arial" charset="0"/>
              </a:rPr>
              <a:t>Ana materyal</a:t>
            </a:r>
          </a:p>
        </p:txBody>
      </p:sp>
      <p:sp>
        <p:nvSpPr>
          <p:cNvPr id="14" name="13 Metin kutusu"/>
          <p:cNvSpPr txBox="1"/>
          <p:nvPr/>
        </p:nvSpPr>
        <p:spPr>
          <a:xfrm>
            <a:off x="5795963" y="3429000"/>
            <a:ext cx="1217612" cy="276225"/>
          </a:xfrm>
          <a:prstGeom prst="rect">
            <a:avLst/>
          </a:prstGeom>
          <a:solidFill>
            <a:schemeClr val="bg1">
              <a:lumMod val="85000"/>
            </a:schemeClr>
          </a:solidFill>
          <a:ln>
            <a:solidFill>
              <a:srgbClr val="FFFF00"/>
            </a:solidFill>
          </a:ln>
        </p:spPr>
        <p:txBody>
          <a:bodyPr>
            <a:spAutoFit/>
          </a:bodyPr>
          <a:lstStyle/>
          <a:p>
            <a:pPr>
              <a:defRPr/>
            </a:pPr>
            <a:r>
              <a:rPr lang="tr-TR" sz="1200" dirty="0">
                <a:cs typeface="Arial" charset="0"/>
              </a:rPr>
              <a:t>Ana materyal</a:t>
            </a:r>
          </a:p>
        </p:txBody>
      </p:sp>
      <p:sp>
        <p:nvSpPr>
          <p:cNvPr id="15" name="14 Metin kutusu"/>
          <p:cNvSpPr txBox="1"/>
          <p:nvPr/>
        </p:nvSpPr>
        <p:spPr>
          <a:xfrm>
            <a:off x="5795963" y="981075"/>
            <a:ext cx="1217612" cy="461963"/>
          </a:xfrm>
          <a:prstGeom prst="rect">
            <a:avLst/>
          </a:prstGeom>
          <a:solidFill>
            <a:schemeClr val="bg1">
              <a:lumMod val="85000"/>
            </a:schemeClr>
          </a:solidFill>
          <a:ln>
            <a:solidFill>
              <a:srgbClr val="FFFF00"/>
            </a:solidFill>
          </a:ln>
        </p:spPr>
        <p:txBody>
          <a:bodyPr>
            <a:spAutoFit/>
          </a:bodyPr>
          <a:lstStyle/>
          <a:p>
            <a:pPr>
              <a:defRPr/>
            </a:pPr>
            <a:r>
              <a:rPr lang="tr-TR" sz="1200" dirty="0">
                <a:cs typeface="Arial" charset="0"/>
              </a:rPr>
              <a:t>Organik madde</a:t>
            </a:r>
          </a:p>
        </p:txBody>
      </p:sp>
      <p:sp>
        <p:nvSpPr>
          <p:cNvPr id="16" name="15 Metin kutusu"/>
          <p:cNvSpPr txBox="1"/>
          <p:nvPr/>
        </p:nvSpPr>
        <p:spPr>
          <a:xfrm>
            <a:off x="3924300" y="908050"/>
            <a:ext cx="1584325" cy="431800"/>
          </a:xfrm>
          <a:prstGeom prst="rect">
            <a:avLst/>
          </a:prstGeom>
          <a:solidFill>
            <a:schemeClr val="bg1">
              <a:lumMod val="85000"/>
            </a:schemeClr>
          </a:solidFill>
          <a:ln>
            <a:solidFill>
              <a:srgbClr val="FFFF00"/>
            </a:solidFill>
          </a:ln>
        </p:spPr>
        <p:txBody>
          <a:bodyPr>
            <a:spAutoFit/>
          </a:bodyPr>
          <a:lstStyle/>
          <a:p>
            <a:pPr>
              <a:defRPr/>
            </a:pPr>
            <a:r>
              <a:rPr lang="tr-TR" sz="1100" dirty="0">
                <a:cs typeface="Arial" charset="0"/>
              </a:rPr>
              <a:t>Mineral parçacıklar ve organik madde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14313" y="304800"/>
            <a:ext cx="8361362" cy="1216025"/>
          </a:xfrm>
        </p:spPr>
        <p:txBody>
          <a:bodyPr/>
          <a:lstStyle/>
          <a:p>
            <a:pPr eaLnBrk="1" hangingPunct="1"/>
            <a:r>
              <a:rPr lang="tr-TR" sz="2000" b="1" smtClean="0"/>
              <a:t>       Püskürük kayalar: ergimiş magmanın soğuması ile</a:t>
            </a:r>
          </a:p>
        </p:txBody>
      </p:sp>
      <p:graphicFrame>
        <p:nvGraphicFramePr>
          <p:cNvPr id="336899" name="Group 3"/>
          <p:cNvGraphicFramePr>
            <a:graphicFrameLocks noGrp="1"/>
          </p:cNvGraphicFramePr>
          <p:nvPr>
            <p:ph idx="1"/>
          </p:nvPr>
        </p:nvGraphicFramePr>
        <p:xfrm>
          <a:off x="1042988" y="2133600"/>
          <a:ext cx="6840762" cy="3435633"/>
        </p:xfrm>
        <a:graphic>
          <a:graphicData uri="http://schemas.openxmlformats.org/drawingml/2006/table">
            <a:tbl>
              <a:tblPr/>
              <a:tblGrid>
                <a:gridCol w="3420381"/>
                <a:gridCol w="3420381"/>
              </a:tblGrid>
              <a:tr h="1094787">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1800" b="1" i="0" u="none" strike="noStrike" cap="none" normalizeH="0" baseline="0" dirty="0" smtClean="0">
                          <a:ln>
                            <a:noFill/>
                          </a:ln>
                          <a:solidFill>
                            <a:schemeClr val="tx1"/>
                          </a:solidFill>
                          <a:effectLst/>
                          <a:latin typeface="Verdana" pitchFamily="34" charset="0"/>
                          <a:cs typeface="Arial" charset="0"/>
                        </a:rPr>
                        <a:t>Granit</a:t>
                      </a:r>
                      <a:r>
                        <a:rPr kumimoji="0" lang="tr-TR" sz="1800" b="0" i="0" u="none" strike="noStrike" cap="none" normalizeH="0" baseline="0" dirty="0" smtClean="0">
                          <a:ln>
                            <a:noFill/>
                          </a:ln>
                          <a:solidFill>
                            <a:schemeClr val="tx1"/>
                          </a:solidFill>
                          <a:effectLst/>
                          <a:latin typeface="Verdana" pitchFamily="34" charset="0"/>
                          <a:cs typeface="Arial" charset="0"/>
                        </a:rPr>
                        <a:t>: açık renkli, iri ve orta büyüklükte mineral kristaller, iç püskürük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cs typeface="Arial" charset="0"/>
                        </a:rPr>
                        <a:t>Kuvars ve feldispatlar, az miktarda mika, amfibol ve demir oksitler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74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1800" b="1" i="0" u="none" strike="noStrike" cap="none" normalizeH="0" baseline="0" dirty="0" err="1" smtClean="0">
                          <a:ln>
                            <a:noFill/>
                          </a:ln>
                          <a:solidFill>
                            <a:schemeClr val="tx1"/>
                          </a:solidFill>
                          <a:effectLst/>
                          <a:latin typeface="Verdana" pitchFamily="34" charset="0"/>
                          <a:cs typeface="Arial" charset="0"/>
                        </a:rPr>
                        <a:t>Diorit</a:t>
                      </a:r>
                      <a:r>
                        <a:rPr kumimoji="0" lang="tr-TR" sz="1800" b="0" i="0" u="none" strike="noStrike" cap="none" normalizeH="0" baseline="0" dirty="0" smtClean="0">
                          <a:ln>
                            <a:noFill/>
                          </a:ln>
                          <a:solidFill>
                            <a:schemeClr val="tx1"/>
                          </a:solidFill>
                          <a:effectLst/>
                          <a:latin typeface="Verdana" pitchFamily="34" charset="0"/>
                          <a:cs typeface="Arial" charset="0"/>
                        </a:rPr>
                        <a:t>: gri ve koyu gri renkli, iri ve orta büyüklükte mineraller, dış püskürük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1800" b="0" i="0" u="none" strike="noStrike" cap="none" normalizeH="0" baseline="0" dirty="0" smtClean="0">
                          <a:ln>
                            <a:noFill/>
                          </a:ln>
                          <a:solidFill>
                            <a:schemeClr val="tx1"/>
                          </a:solidFill>
                          <a:effectLst/>
                          <a:latin typeface="Verdana" pitchFamily="34" charset="0"/>
                          <a:cs typeface="Arial" charset="0"/>
                        </a:rPr>
                        <a:t>Kuvars az veya yok, fazla miktarda </a:t>
                      </a:r>
                      <a:r>
                        <a:rPr kumimoji="0" lang="tr-TR" sz="1800" b="0" i="0" u="none" strike="noStrike" cap="none" normalizeH="0" baseline="0" dirty="0" err="1" smtClean="0">
                          <a:ln>
                            <a:noFill/>
                          </a:ln>
                          <a:solidFill>
                            <a:schemeClr val="tx1"/>
                          </a:solidFill>
                          <a:effectLst/>
                          <a:latin typeface="Verdana" pitchFamily="34" charset="0"/>
                          <a:cs typeface="Arial" charset="0"/>
                        </a:rPr>
                        <a:t>feldispat</a:t>
                      </a:r>
                      <a:r>
                        <a:rPr kumimoji="0" lang="tr-TR" sz="1800" b="0" i="0" u="none" strike="noStrike" cap="none" normalizeH="0" baseline="0" dirty="0" smtClean="0">
                          <a:ln>
                            <a:noFill/>
                          </a:ln>
                          <a:solidFill>
                            <a:schemeClr val="tx1"/>
                          </a:solidFill>
                          <a:effectLst/>
                          <a:latin typeface="Verdana" pitchFamily="34" charset="0"/>
                          <a:cs typeface="Arial" charset="0"/>
                        </a:rPr>
                        <a:t> ve amfibol ile az miktarda mika ve demir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52126">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1800" b="1" i="0" u="none" strike="noStrike" cap="none" normalizeH="0" baseline="0" smtClean="0">
                          <a:ln>
                            <a:noFill/>
                          </a:ln>
                          <a:solidFill>
                            <a:schemeClr val="tx1"/>
                          </a:solidFill>
                          <a:effectLst/>
                          <a:latin typeface="Verdana" pitchFamily="34" charset="0"/>
                          <a:cs typeface="Arial" charset="0"/>
                        </a:rPr>
                        <a:t>Bazalt</a:t>
                      </a:r>
                      <a:r>
                        <a:rPr kumimoji="0" lang="tr-TR" sz="1800" b="0" i="0" u="none" strike="noStrike" cap="none" normalizeH="0" baseline="0" smtClean="0">
                          <a:ln>
                            <a:noFill/>
                          </a:ln>
                          <a:solidFill>
                            <a:schemeClr val="tx1"/>
                          </a:solidFill>
                          <a:effectLst/>
                          <a:latin typeface="Verdana" pitchFamily="34" charset="0"/>
                          <a:cs typeface="Arial" charset="0"/>
                        </a:rPr>
                        <a:t>: koyu gri ve siyah renkli, ince taneli, dış püskürük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1800" b="0" i="0" u="none" strike="noStrike" cap="none" normalizeH="0" baseline="0" dirty="0" smtClean="0">
                          <a:ln>
                            <a:noFill/>
                          </a:ln>
                          <a:solidFill>
                            <a:schemeClr val="tx1"/>
                          </a:solidFill>
                          <a:effectLst/>
                          <a:latin typeface="Verdana" pitchFamily="34" charset="0"/>
                          <a:cs typeface="Arial" charset="0"/>
                        </a:rPr>
                        <a:t>Kuvars yok, </a:t>
                      </a:r>
                      <a:r>
                        <a:rPr kumimoji="0" lang="tr-TR" sz="1800" b="0" i="0" u="none" strike="noStrike" cap="none" normalizeH="0" baseline="0" dirty="0" err="1" smtClean="0">
                          <a:ln>
                            <a:noFill/>
                          </a:ln>
                          <a:solidFill>
                            <a:schemeClr val="tx1"/>
                          </a:solidFill>
                          <a:effectLst/>
                          <a:latin typeface="Verdana" pitchFamily="34" charset="0"/>
                          <a:cs typeface="Arial" charset="0"/>
                        </a:rPr>
                        <a:t>feldispat</a:t>
                      </a:r>
                      <a:r>
                        <a:rPr kumimoji="0" lang="tr-TR" sz="1800" b="0" i="0" u="none" strike="noStrike" cap="none" normalizeH="0" baseline="0" dirty="0" smtClean="0">
                          <a:ln>
                            <a:noFill/>
                          </a:ln>
                          <a:solidFill>
                            <a:schemeClr val="tx1"/>
                          </a:solidFill>
                          <a:effectLst/>
                          <a:latin typeface="Verdana" pitchFamily="34" charset="0"/>
                          <a:cs typeface="Arial" charset="0"/>
                        </a:rPr>
                        <a:t> ve </a:t>
                      </a:r>
                      <a:r>
                        <a:rPr kumimoji="0" lang="tr-TR" sz="1800" b="0" i="0" u="none" strike="noStrike" cap="none" normalizeH="0" baseline="0" dirty="0" err="1" smtClean="0">
                          <a:ln>
                            <a:noFill/>
                          </a:ln>
                          <a:solidFill>
                            <a:schemeClr val="tx1"/>
                          </a:solidFill>
                          <a:effectLst/>
                          <a:latin typeface="Verdana" pitchFamily="34" charset="0"/>
                          <a:cs typeface="Arial" charset="0"/>
                        </a:rPr>
                        <a:t>prioksen</a:t>
                      </a:r>
                      <a:r>
                        <a:rPr kumimoji="0" lang="tr-TR" sz="1800" b="0" i="0" u="none" strike="noStrike" cap="none" normalizeH="0" baseline="0" dirty="0" smtClean="0">
                          <a:ln>
                            <a:noFill/>
                          </a:ln>
                          <a:solidFill>
                            <a:schemeClr val="tx1"/>
                          </a:solidFill>
                          <a:effectLst/>
                          <a:latin typeface="Verdana" pitchFamily="34" charset="0"/>
                          <a:cs typeface="Arial" charset="0"/>
                        </a:rPr>
                        <a:t>, az miktarda demir oksit ve </a:t>
                      </a:r>
                      <a:r>
                        <a:rPr kumimoji="0" lang="tr-TR" sz="1800" b="0" i="0" u="none" strike="noStrike" cap="none" normalizeH="0" baseline="0" dirty="0" err="1" smtClean="0">
                          <a:ln>
                            <a:noFill/>
                          </a:ln>
                          <a:solidFill>
                            <a:schemeClr val="tx1"/>
                          </a:solidFill>
                          <a:effectLst/>
                          <a:latin typeface="Verdana" pitchFamily="34" charset="0"/>
                          <a:cs typeface="Arial" charset="0"/>
                        </a:rPr>
                        <a:t>biotit</a:t>
                      </a:r>
                      <a:endParaRPr kumimoji="0" lang="tr-TR" sz="1800" b="0" i="0" u="none" strike="noStrike" cap="none" normalizeH="0" baseline="0" dirty="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tr-TR" sz="2400" b="1" smtClean="0"/>
              <a:t>Tortul kayaçlar</a:t>
            </a:r>
          </a:p>
        </p:txBody>
      </p:sp>
      <p:sp>
        <p:nvSpPr>
          <p:cNvPr id="29699" name="Rectangle 3"/>
          <p:cNvSpPr>
            <a:spLocks noGrp="1" noChangeArrowheads="1"/>
          </p:cNvSpPr>
          <p:nvPr>
            <p:ph type="body" idx="1"/>
          </p:nvPr>
        </p:nvSpPr>
        <p:spPr/>
        <p:txBody>
          <a:bodyPr/>
          <a:lstStyle/>
          <a:p>
            <a:pPr marL="342900" indent="-342900" eaLnBrk="1" hangingPunct="1">
              <a:lnSpc>
                <a:spcPct val="90000"/>
              </a:lnSpc>
            </a:pPr>
            <a:r>
              <a:rPr lang="tr-TR" sz="2100" smtClean="0"/>
              <a:t>Mineral materyalin sular içinde çökelmesi ve</a:t>
            </a:r>
          </a:p>
          <a:p>
            <a:pPr marL="342900" indent="-342900" eaLnBrk="1" hangingPunct="1">
              <a:lnSpc>
                <a:spcPct val="90000"/>
              </a:lnSpc>
            </a:pPr>
            <a:r>
              <a:rPr lang="tr-TR" sz="2100" smtClean="0"/>
              <a:t>Basınç etkisiyle pekişmesi</a:t>
            </a:r>
          </a:p>
          <a:p>
            <a:pPr marL="342900" indent="-342900" eaLnBrk="1" hangingPunct="1">
              <a:lnSpc>
                <a:spcPct val="90000"/>
              </a:lnSpc>
            </a:pPr>
            <a:r>
              <a:rPr lang="tr-TR" sz="2100" smtClean="0"/>
              <a:t>Aşınma ve ayrışma, taşınma, birikim ve taşlaşma</a:t>
            </a:r>
          </a:p>
          <a:p>
            <a:pPr marL="342900" indent="-342900" eaLnBrk="1" hangingPunct="1">
              <a:lnSpc>
                <a:spcPct val="90000"/>
              </a:lnSpc>
            </a:pPr>
            <a:r>
              <a:rPr lang="tr-TR" sz="2100" smtClean="0"/>
              <a:t>Özellikleri: tabakalı oluşum, fosillidirler, renkli, aşınma ve su dalgası izleri taşırlar.</a:t>
            </a:r>
          </a:p>
          <a:p>
            <a:pPr marL="342900" indent="-342900" eaLnBrk="1" hangingPunct="1"/>
            <a:r>
              <a:rPr lang="tr-TR" sz="1800" smtClean="0"/>
              <a:t>Konglomera: tane boyu 20cm-2 mm</a:t>
            </a:r>
          </a:p>
          <a:p>
            <a:pPr marL="342900" indent="-342900" eaLnBrk="1" hangingPunct="1">
              <a:buFont typeface="Wingdings" pitchFamily="2" charset="2"/>
              <a:buNone/>
            </a:pPr>
            <a:r>
              <a:rPr lang="tr-TR" sz="1800" smtClean="0"/>
              <a:t>Kuvars, gnays, granitin silisli, kalkerli, killi, demirli çimentolayıcı maddelerle bağlanmasıyla,</a:t>
            </a:r>
          </a:p>
          <a:p>
            <a:pPr marL="342900" indent="-342900" eaLnBrk="1" hangingPunct="1">
              <a:buFont typeface="Wingdings" pitchFamily="2" charset="2"/>
              <a:buNone/>
            </a:pPr>
            <a:r>
              <a:rPr lang="tr-TR" sz="1800" smtClean="0"/>
              <a:t>Kum taşı: kuvarsın silisli minerallerle çimentolanmasıyla oluşur.</a:t>
            </a:r>
          </a:p>
          <a:p>
            <a:pPr marL="342900" indent="-342900" eaLnBrk="1" hangingPunct="1">
              <a:buFont typeface="Wingdings" pitchFamily="2" charset="2"/>
              <a:buNone/>
            </a:pPr>
            <a:endParaRPr lang="tr-TR" sz="21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tr-TR" sz="2400" smtClean="0"/>
              <a:t>Tortul kayalar: ayrışma ürünlerinin pekişmesiyle</a:t>
            </a:r>
          </a:p>
        </p:txBody>
      </p:sp>
      <p:graphicFrame>
        <p:nvGraphicFramePr>
          <p:cNvPr id="340995" name="Group 3"/>
          <p:cNvGraphicFramePr>
            <a:graphicFrameLocks noGrp="1"/>
          </p:cNvGraphicFramePr>
          <p:nvPr>
            <p:ph idx="1"/>
          </p:nvPr>
        </p:nvGraphicFramePr>
        <p:xfrm>
          <a:off x="785813" y="1785938"/>
          <a:ext cx="7772400" cy="3228988"/>
        </p:xfrm>
        <a:graphic>
          <a:graphicData uri="http://schemas.openxmlformats.org/drawingml/2006/table">
            <a:tbl>
              <a:tblPr/>
              <a:tblGrid>
                <a:gridCol w="3886200"/>
                <a:gridCol w="3886200"/>
              </a:tblGrid>
              <a:tr h="107157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1800" b="1" i="0" u="none" strike="noStrike" cap="none" normalizeH="0" baseline="0" dirty="0" smtClean="0">
                          <a:ln>
                            <a:noFill/>
                          </a:ln>
                          <a:solidFill>
                            <a:schemeClr val="tx1"/>
                          </a:solidFill>
                          <a:effectLst/>
                          <a:latin typeface="Verdana" pitchFamily="34" charset="0"/>
                          <a:cs typeface="Arial" charset="0"/>
                        </a:rPr>
                        <a:t>Kum taşları</a:t>
                      </a:r>
                      <a:r>
                        <a:rPr kumimoji="0" lang="tr-TR" sz="1800" b="0" i="0" u="none" strike="noStrike" cap="none" normalizeH="0" baseline="0" dirty="0" smtClean="0">
                          <a:ln>
                            <a:noFill/>
                          </a:ln>
                          <a:solidFill>
                            <a:schemeClr val="tx1"/>
                          </a:solidFill>
                          <a:effectLst/>
                          <a:latin typeface="Verdana" pitchFamily="34" charset="0"/>
                          <a:cs typeface="Arial" charset="0"/>
                        </a:rPr>
                        <a:t>: griden kırmızıya kadar değişen renk, granül ve </a:t>
                      </a:r>
                      <a:r>
                        <a:rPr kumimoji="0" lang="tr-TR" sz="1800" b="0" i="0" u="none" strike="noStrike" cap="none" normalizeH="0" baseline="0" dirty="0" err="1" smtClean="0">
                          <a:ln>
                            <a:noFill/>
                          </a:ln>
                          <a:solidFill>
                            <a:schemeClr val="tx1"/>
                          </a:solidFill>
                          <a:effectLst/>
                          <a:latin typeface="Verdana" pitchFamily="34" charset="0"/>
                          <a:cs typeface="Arial" charset="0"/>
                        </a:rPr>
                        <a:t>poroz</a:t>
                      </a:r>
                      <a:r>
                        <a:rPr kumimoji="0" lang="tr-TR" sz="1800" b="0" i="0" u="none" strike="noStrike" cap="none" normalizeH="0" baseline="0" dirty="0" smtClean="0">
                          <a:ln>
                            <a:noFill/>
                          </a:ln>
                          <a:solidFill>
                            <a:schemeClr val="tx1"/>
                          </a:solidFill>
                          <a:effectLst/>
                          <a:latin typeface="Verdana" pitchFamily="34" charset="0"/>
                          <a:cs typeface="Arial" charset="0"/>
                        </a:rPr>
                        <a:t> strüktür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1800" b="0" i="0" u="none" strike="noStrike" cap="none" normalizeH="0" baseline="0" smtClean="0">
                          <a:ln>
                            <a:noFill/>
                          </a:ln>
                          <a:solidFill>
                            <a:schemeClr val="tx1"/>
                          </a:solidFill>
                          <a:effectLst/>
                          <a:latin typeface="Verdana" pitchFamily="34" charset="0"/>
                          <a:cs typeface="Arial" charset="0"/>
                        </a:rPr>
                        <a:t>Esas olarak kuvars, bir miktar CaCO3, FeO ve kil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8581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1800" b="1" i="0" u="none" strike="noStrike" cap="none" normalizeH="0" baseline="0" dirty="0" err="1" smtClean="0">
                          <a:ln>
                            <a:noFill/>
                          </a:ln>
                          <a:solidFill>
                            <a:schemeClr val="tx1"/>
                          </a:solidFill>
                          <a:effectLst/>
                          <a:latin typeface="Verdana" pitchFamily="34" charset="0"/>
                          <a:cs typeface="Arial" charset="0"/>
                        </a:rPr>
                        <a:t>Şeyl</a:t>
                      </a:r>
                      <a:r>
                        <a:rPr kumimoji="0" lang="tr-TR" sz="1800" b="0" i="0" u="none" strike="noStrike" cap="none" normalizeH="0" baseline="0" dirty="0" smtClean="0">
                          <a:ln>
                            <a:noFill/>
                          </a:ln>
                          <a:solidFill>
                            <a:schemeClr val="tx1"/>
                          </a:solidFill>
                          <a:effectLst/>
                          <a:latin typeface="Verdana" pitchFamily="34" charset="0"/>
                          <a:cs typeface="Arial" charset="0"/>
                        </a:rPr>
                        <a:t>: açıktan koyuya çeşitli renklerde, ince levhalı yapılı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1800" b="0" i="0" u="none" strike="noStrike" cap="none" normalizeH="0" baseline="0" dirty="0" smtClean="0">
                          <a:ln>
                            <a:noFill/>
                          </a:ln>
                          <a:solidFill>
                            <a:schemeClr val="tx1"/>
                          </a:solidFill>
                          <a:effectLst/>
                          <a:latin typeface="Verdana" pitchFamily="34" charset="0"/>
                          <a:cs typeface="Arial" charset="0"/>
                        </a:rPr>
                        <a:t>Kil ve bir miktar organik madde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1800" b="1" i="0" u="none" strike="noStrike" cap="none" normalizeH="0" baseline="0" smtClean="0">
                          <a:ln>
                            <a:noFill/>
                          </a:ln>
                          <a:solidFill>
                            <a:schemeClr val="tx1"/>
                          </a:solidFill>
                          <a:effectLst/>
                          <a:latin typeface="Verdana" pitchFamily="34" charset="0"/>
                          <a:cs typeface="Arial" charset="0"/>
                        </a:rPr>
                        <a:t>Kireç taşları</a:t>
                      </a:r>
                      <a:r>
                        <a:rPr kumimoji="0" lang="tr-TR" sz="1800" b="0" i="0" u="none" strike="noStrike" cap="none" normalizeH="0" baseline="0" smtClean="0">
                          <a:ln>
                            <a:noFill/>
                          </a:ln>
                          <a:solidFill>
                            <a:schemeClr val="tx1"/>
                          </a:solidFill>
                          <a:effectLst/>
                          <a:latin typeface="Verdana" pitchFamily="34" charset="0"/>
                          <a:cs typeface="Arial" charset="0"/>
                        </a:rPr>
                        <a:t>: açık gri ve sarı renkli, ince taneli ve sıkı yapılı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1800" b="0" i="0" u="none" strike="noStrike" cap="none" normalizeH="0" baseline="0" dirty="0" smtClean="0">
                          <a:ln>
                            <a:noFill/>
                          </a:ln>
                          <a:solidFill>
                            <a:schemeClr val="tx1"/>
                          </a:solidFill>
                          <a:effectLst/>
                          <a:latin typeface="Verdana" pitchFamily="34" charset="0"/>
                          <a:cs typeface="Arial" charset="0"/>
                        </a:rPr>
                        <a:t>Kalsit, dolomit ile az miktarda </a:t>
                      </a:r>
                      <a:r>
                        <a:rPr kumimoji="0" lang="tr-TR" sz="1800" b="0" i="0" u="none" strike="noStrike" cap="none" normalizeH="0" baseline="0" dirty="0" err="1" smtClean="0">
                          <a:ln>
                            <a:noFill/>
                          </a:ln>
                          <a:solidFill>
                            <a:schemeClr val="tx1"/>
                          </a:solidFill>
                          <a:effectLst/>
                          <a:latin typeface="Verdana" pitchFamily="34" charset="0"/>
                          <a:cs typeface="Arial" charset="0"/>
                        </a:rPr>
                        <a:t>FeO</a:t>
                      </a:r>
                      <a:r>
                        <a:rPr kumimoji="0" lang="tr-TR" sz="1800" b="0" i="0" u="none" strike="noStrike" cap="none" normalizeH="0" baseline="0" dirty="0" smtClean="0">
                          <a:ln>
                            <a:noFill/>
                          </a:ln>
                          <a:solidFill>
                            <a:schemeClr val="tx1"/>
                          </a:solidFill>
                          <a:effectLst/>
                          <a:latin typeface="Verdana" pitchFamily="34" charset="0"/>
                          <a:cs typeface="Arial" charset="0"/>
                        </a:rPr>
                        <a:t>, kil, fosfat, 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42938" y="571500"/>
            <a:ext cx="7772400" cy="785813"/>
          </a:xfrm>
        </p:spPr>
        <p:txBody>
          <a:bodyPr/>
          <a:lstStyle/>
          <a:p>
            <a:pPr eaLnBrk="1" hangingPunct="1"/>
            <a:r>
              <a:rPr lang="tr-TR" sz="2100" smtClean="0"/>
              <a:t>Metamorfik kayalar: sıcaklık ve basınç altında değişime uğrayarak</a:t>
            </a:r>
          </a:p>
        </p:txBody>
      </p:sp>
      <p:graphicFrame>
        <p:nvGraphicFramePr>
          <p:cNvPr id="347139" name="Group 3"/>
          <p:cNvGraphicFramePr>
            <a:graphicFrameLocks noGrp="1"/>
          </p:cNvGraphicFramePr>
          <p:nvPr>
            <p:ph idx="1"/>
          </p:nvPr>
        </p:nvGraphicFramePr>
        <p:xfrm>
          <a:off x="1258888" y="1773238"/>
          <a:ext cx="6939112" cy="3718560"/>
        </p:xfrm>
        <a:graphic>
          <a:graphicData uri="http://schemas.openxmlformats.org/drawingml/2006/table">
            <a:tbl>
              <a:tblPr/>
              <a:tblGrid>
                <a:gridCol w="3469556"/>
                <a:gridCol w="3469556"/>
              </a:tblGrid>
              <a:tr h="64207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1" i="0" u="none" strike="noStrike" cap="none" normalizeH="0" baseline="0" dirty="0" smtClean="0">
                          <a:ln>
                            <a:noFill/>
                          </a:ln>
                          <a:solidFill>
                            <a:schemeClr val="tx1"/>
                          </a:solidFill>
                          <a:effectLst/>
                          <a:latin typeface="Verdana" pitchFamily="34" charset="0"/>
                          <a:cs typeface="Arial" charset="0"/>
                        </a:rPr>
                        <a:t>Gnays</a:t>
                      </a:r>
                      <a:r>
                        <a:rPr kumimoji="0" lang="tr-TR" sz="2000" b="0" i="0" u="none" strike="noStrike" cap="none" normalizeH="0" baseline="0" dirty="0" smtClean="0">
                          <a:ln>
                            <a:noFill/>
                          </a:ln>
                          <a:solidFill>
                            <a:schemeClr val="tx1"/>
                          </a:solidFill>
                          <a:effectLst/>
                          <a:latin typeface="Verdana" pitchFamily="34" charset="0"/>
                          <a:cs typeface="Arial" charset="0"/>
                        </a:rPr>
                        <a:t>: açık ve koyu renkli, yapraklı tektür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smtClean="0">
                          <a:ln>
                            <a:noFill/>
                          </a:ln>
                          <a:solidFill>
                            <a:schemeClr val="tx1"/>
                          </a:solidFill>
                          <a:effectLst/>
                          <a:latin typeface="Verdana" pitchFamily="34" charset="0"/>
                          <a:cs typeface="Arial" charset="0"/>
                        </a:rPr>
                        <a:t>Granitlerden oluşur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53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1" i="0" u="none" strike="noStrike" cap="none" normalizeH="0" baseline="0" dirty="0" smtClean="0">
                          <a:ln>
                            <a:noFill/>
                          </a:ln>
                          <a:solidFill>
                            <a:schemeClr val="tx1"/>
                          </a:solidFill>
                          <a:effectLst/>
                          <a:latin typeface="Verdana" pitchFamily="34" charset="0"/>
                          <a:cs typeface="Arial" charset="0"/>
                        </a:rPr>
                        <a:t>Şist</a:t>
                      </a:r>
                      <a:r>
                        <a:rPr kumimoji="0" lang="tr-TR" sz="2000" b="0" i="0" u="none" strike="noStrike" cap="none" normalizeH="0" baseline="0" dirty="0" smtClean="0">
                          <a:ln>
                            <a:noFill/>
                          </a:ln>
                          <a:solidFill>
                            <a:schemeClr val="tx1"/>
                          </a:solidFill>
                          <a:effectLst/>
                          <a:latin typeface="Verdana" pitchFamily="34" charset="0"/>
                          <a:cs typeface="Arial" charset="0"/>
                        </a:rPr>
                        <a:t>: yapraklı strüktür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smtClean="0">
                          <a:ln>
                            <a:noFill/>
                          </a:ln>
                          <a:solidFill>
                            <a:schemeClr val="tx1"/>
                          </a:solidFill>
                          <a:effectLst/>
                          <a:latin typeface="Verdana" pitchFamily="34" charset="0"/>
                          <a:cs typeface="Arial" charset="0"/>
                        </a:rPr>
                        <a:t>Bazalt ve şeylerden oluşur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09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1" i="0" u="none" strike="noStrike" cap="none" normalizeH="0" baseline="0" dirty="0" smtClean="0">
                          <a:ln>
                            <a:noFill/>
                          </a:ln>
                          <a:solidFill>
                            <a:schemeClr val="tx1"/>
                          </a:solidFill>
                          <a:effectLst/>
                          <a:latin typeface="Verdana" pitchFamily="34" charset="0"/>
                          <a:cs typeface="Arial" charset="0"/>
                        </a:rPr>
                        <a:t>Kuvarsit: </a:t>
                      </a:r>
                      <a:r>
                        <a:rPr kumimoji="0" lang="tr-TR" sz="2000" b="0" i="0" u="none" strike="noStrike" cap="none" normalizeH="0" baseline="0" dirty="0" smtClean="0">
                          <a:ln>
                            <a:noFill/>
                          </a:ln>
                          <a:solidFill>
                            <a:schemeClr val="tx1"/>
                          </a:solidFill>
                          <a:effectLst/>
                          <a:latin typeface="Verdana" pitchFamily="34" charset="0"/>
                          <a:cs typeface="Arial" charset="0"/>
                        </a:rPr>
                        <a:t>açıktan koyuya değişen renk, sıkı yapılı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smtClean="0">
                          <a:ln>
                            <a:noFill/>
                          </a:ln>
                          <a:solidFill>
                            <a:schemeClr val="tx1"/>
                          </a:solidFill>
                          <a:effectLst/>
                          <a:latin typeface="Verdana" pitchFamily="34" charset="0"/>
                          <a:cs typeface="Arial" charset="0"/>
                        </a:rPr>
                        <a:t>Kum taşlarından oluşur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5239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1" i="0" u="none" strike="noStrike" cap="none" normalizeH="0" baseline="0" dirty="0" smtClean="0">
                          <a:ln>
                            <a:noFill/>
                          </a:ln>
                          <a:solidFill>
                            <a:schemeClr val="tx1"/>
                          </a:solidFill>
                          <a:effectLst/>
                          <a:latin typeface="Verdana" pitchFamily="34" charset="0"/>
                          <a:cs typeface="Arial" charset="0"/>
                        </a:rPr>
                        <a:t>Mermer</a:t>
                      </a:r>
                      <a:r>
                        <a:rPr kumimoji="0" lang="tr-TR" sz="2000" b="0" i="0" u="none" strike="noStrike" cap="none" normalizeH="0" baseline="0" dirty="0" smtClean="0">
                          <a:ln>
                            <a:noFill/>
                          </a:ln>
                          <a:solidFill>
                            <a:schemeClr val="tx1"/>
                          </a:solidFill>
                          <a:effectLst/>
                          <a:latin typeface="Verdana" pitchFamily="34" charset="0"/>
                          <a:cs typeface="Arial" charset="0"/>
                        </a:rPr>
                        <a:t>: beyazdan kırmızıya, yeşil veya siyah, sıkı yapılı, ince ve kaba </a:t>
                      </a:r>
                      <a:r>
                        <a:rPr kumimoji="0" lang="tr-TR" sz="2000" b="0" i="0" u="none" strike="noStrike" cap="none" normalizeH="0" baseline="0" dirty="0" err="1" smtClean="0">
                          <a:ln>
                            <a:noFill/>
                          </a:ln>
                          <a:solidFill>
                            <a:schemeClr val="tx1"/>
                          </a:solidFill>
                          <a:effectLst/>
                          <a:latin typeface="Verdana" pitchFamily="34" charset="0"/>
                          <a:cs typeface="Arial" charset="0"/>
                        </a:rPr>
                        <a:t>tekstür</a:t>
                      </a:r>
                      <a:endParaRPr kumimoji="0" lang="tr-TR" sz="2000" b="0" i="0" u="none" strike="noStrike" cap="none" normalizeH="0" baseline="0" dirty="0" smtClean="0">
                        <a:ln>
                          <a:noFill/>
                        </a:ln>
                        <a:solidFill>
                          <a:schemeClr val="tx1"/>
                        </a:solidFill>
                        <a:effectLst/>
                        <a:latin typeface="Verdan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tr-TR" sz="2000" b="0" i="0" u="none" strike="noStrike" cap="none" normalizeH="0" baseline="0" dirty="0" smtClean="0">
                          <a:ln>
                            <a:noFill/>
                          </a:ln>
                          <a:solidFill>
                            <a:schemeClr val="tx1"/>
                          </a:solidFill>
                          <a:effectLst/>
                          <a:latin typeface="Verdana" pitchFamily="34" charset="0"/>
                          <a:cs typeface="Arial" charset="0"/>
                        </a:rPr>
                        <a:t>Kireç taşlarından oluşur, kalsit ve dolomitten ibaret olup az miktarda </a:t>
                      </a:r>
                      <a:r>
                        <a:rPr kumimoji="0" lang="tr-TR" sz="2000" b="0" i="0" u="none" strike="noStrike" cap="none" normalizeH="0" baseline="0" dirty="0" err="1" smtClean="0">
                          <a:ln>
                            <a:noFill/>
                          </a:ln>
                          <a:solidFill>
                            <a:schemeClr val="tx1"/>
                          </a:solidFill>
                          <a:effectLst/>
                          <a:latin typeface="Verdana" pitchFamily="34" charset="0"/>
                          <a:cs typeface="Arial" charset="0"/>
                        </a:rPr>
                        <a:t>FeO</a:t>
                      </a:r>
                      <a:endParaRPr kumimoji="0" lang="tr-TR" sz="2000" b="0" i="0" u="none" strike="noStrike" cap="none" normalizeH="0" baseline="0" dirty="0" smtClean="0">
                        <a:ln>
                          <a:noFill/>
                        </a:ln>
                        <a:solidFill>
                          <a:schemeClr val="tx1"/>
                        </a:solidFill>
                        <a:effectLst/>
                        <a:latin typeface="Verdana"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931</Words>
  <Application>Microsoft Office PowerPoint</Application>
  <PresentationFormat>Ekran Gösterisi (4:3)</PresentationFormat>
  <Paragraphs>177</Paragraphs>
  <Slides>17</Slides>
  <Notes>11</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Ofis Teması</vt:lpstr>
      <vt:lpstr>Slayt 1</vt:lpstr>
      <vt:lpstr>3.1.Kayaçlar </vt:lpstr>
      <vt:lpstr>Yer kabuğunun derinliklerinde, içinde çeşitli maddeler ve gazlar barındıran ergimiş yüksek sıcaklıktaki magma, yer kabuğunun zayıf direnç alanlarından yeryüzüne çıkma eğilimi gösterir. Magmanın yeryüzüne çıkması ya da yeryüzüne yakın yerlere kadar sokulmasıyla püskürük kayalar oluşur</vt:lpstr>
      <vt:lpstr>Slayt 4</vt:lpstr>
      <vt:lpstr>Slayt 5</vt:lpstr>
      <vt:lpstr>       Püskürük kayalar: ergimiş magmanın soğuması ile</vt:lpstr>
      <vt:lpstr>Tortul kayaçlar</vt:lpstr>
      <vt:lpstr>Tortul kayalar: ayrışma ürünlerinin pekişmesiyle</vt:lpstr>
      <vt:lpstr>Metamorfik kayalar: sıcaklık ve basınç altında değişime uğrayarak</vt:lpstr>
      <vt:lpstr>3.2.Mineraller</vt:lpstr>
      <vt:lpstr>3.2.1.Toprakta en fazla bulunan primer ve sekonder mineraller</vt:lpstr>
      <vt:lpstr>3.2.2.Mikalar</vt:lpstr>
      <vt:lpstr>3.2.4.Demir oksitler</vt:lpstr>
      <vt:lpstr>3.2.6.Fosfatlar</vt:lpstr>
      <vt:lpstr>3.2.8.Amfibol-piroksenler</vt:lpstr>
      <vt:lpstr>    3.2.10. Fe ve Al oksitler</vt:lpstr>
      <vt:lpstr>3.2.12. Ana materyalin toprak oluşumuna etkisi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sonay</dc:creator>
  <cp:lastModifiedBy>sonay</cp:lastModifiedBy>
  <cp:revision>1</cp:revision>
  <dcterms:created xsi:type="dcterms:W3CDTF">2018-10-09T12:13:30Z</dcterms:created>
  <dcterms:modified xsi:type="dcterms:W3CDTF">2018-10-09T12:13:54Z</dcterms:modified>
</cp:coreProperties>
</file>