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9" r:id="rId2"/>
    <p:sldId id="309" r:id="rId3"/>
    <p:sldId id="310" r:id="rId4"/>
    <p:sldId id="311" r:id="rId5"/>
    <p:sldId id="312" r:id="rId6"/>
    <p:sldId id="313" r:id="rId7"/>
    <p:sldId id="314" r:id="rId8"/>
    <p:sldId id="315" r:id="rId9"/>
    <p:sldId id="316" r:id="rId10"/>
    <p:sldId id="317" r:id="rId11"/>
    <p:sldId id="318" r:id="rId12"/>
    <p:sldId id="319" r:id="rId13"/>
    <p:sldId id="320" r:id="rId14"/>
    <p:sldId id="321" r:id="rId15"/>
    <p:sldId id="378" r:id="rId16"/>
    <p:sldId id="322" r:id="rId17"/>
    <p:sldId id="334" r:id="rId18"/>
    <p:sldId id="335" r:id="rId19"/>
    <p:sldId id="370" r:id="rId20"/>
    <p:sldId id="399" r:id="rId21"/>
    <p:sldId id="400" r:id="rId22"/>
    <p:sldId id="401" r:id="rId23"/>
    <p:sldId id="402" r:id="rId24"/>
    <p:sldId id="403" r:id="rId25"/>
  </p:sldIdLst>
  <p:sldSz cx="9144000" cy="6858000" type="screen4x3"/>
  <p:notesSz cx="7099300" cy="102346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" charset="0"/>
        <a:ea typeface="ＭＳ Ｐゴシック" charset="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" charset="0"/>
        <a:ea typeface="ＭＳ Ｐゴシック" charset="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" charset="0"/>
        <a:ea typeface="ＭＳ Ｐゴシック" charset="0"/>
        <a:cs typeface="+mn-cs"/>
      </a:defRPr>
    </a:lvl5pPr>
    <a:lvl6pPr marL="2286000" algn="l" defTabSz="457200" rtl="0" eaLnBrk="1" latinLnBrk="0" hangingPunct="1">
      <a:defRPr sz="2400" kern="1200">
        <a:solidFill>
          <a:schemeClr val="bg1"/>
        </a:solidFill>
        <a:latin typeface="Times" charset="0"/>
        <a:ea typeface="ＭＳ Ｐゴシック" charset="0"/>
        <a:cs typeface="+mn-cs"/>
      </a:defRPr>
    </a:lvl6pPr>
    <a:lvl7pPr marL="2743200" algn="l" defTabSz="457200" rtl="0" eaLnBrk="1" latinLnBrk="0" hangingPunct="1">
      <a:defRPr sz="2400" kern="1200">
        <a:solidFill>
          <a:schemeClr val="bg1"/>
        </a:solidFill>
        <a:latin typeface="Times" charset="0"/>
        <a:ea typeface="ＭＳ Ｐゴシック" charset="0"/>
        <a:cs typeface="+mn-cs"/>
      </a:defRPr>
    </a:lvl7pPr>
    <a:lvl8pPr marL="3200400" algn="l" defTabSz="457200" rtl="0" eaLnBrk="1" latinLnBrk="0" hangingPunct="1">
      <a:defRPr sz="2400" kern="1200">
        <a:solidFill>
          <a:schemeClr val="bg1"/>
        </a:solidFill>
        <a:latin typeface="Times" charset="0"/>
        <a:ea typeface="ＭＳ Ｐゴシック" charset="0"/>
        <a:cs typeface="+mn-cs"/>
      </a:defRPr>
    </a:lvl8pPr>
    <a:lvl9pPr marL="3657600" algn="l" defTabSz="457200" rtl="0" eaLnBrk="1" latinLnBrk="0" hangingPunct="1">
      <a:defRPr sz="2400" kern="1200">
        <a:solidFill>
          <a:schemeClr val="bg1"/>
        </a:solidFill>
        <a:latin typeface="Times" charset="0"/>
        <a:ea typeface="ＭＳ Ｐゴシック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BBCD"/>
    <a:srgbClr val="48C9CD"/>
    <a:srgbClr val="2AC1D5"/>
    <a:srgbClr val="66CCFF"/>
    <a:srgbClr val="660066"/>
    <a:srgbClr val="CC0099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 autoAdjust="0"/>
    <p:restoredTop sz="94685" autoAdjust="0"/>
  </p:normalViewPr>
  <p:slideViewPr>
    <p:cSldViewPr>
      <p:cViewPr>
        <p:scale>
          <a:sx n="75" d="100"/>
          <a:sy n="75" d="100"/>
        </p:scale>
        <p:origin x="-1936" y="-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1632" y="-120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handoutMaster" Target="handoutMasters/handout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 smtClean="0">
                <a:latin typeface="Times" pitchFamily="-44" charset="0"/>
                <a:ea typeface="+mn-ea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4D51DCF3-3135-D349-9165-20027DD538A2}" type="datetimeFigureOut">
              <a:rPr lang="tr-TR"/>
              <a:pPr/>
              <a:t>03/11/13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 smtClean="0">
                <a:latin typeface="Times" pitchFamily="-44" charset="0"/>
                <a:ea typeface="+mn-ea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52CC10E3-66A1-0C4A-9E80-3A0C9E0DDCDB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86652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>
              <a:defRPr sz="1300">
                <a:solidFill>
                  <a:schemeClr val="tx1"/>
                </a:solidFill>
                <a:latin typeface="Times" pitchFamily="-4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chemeClr val="tx1"/>
                </a:solidFill>
                <a:latin typeface="Times" pitchFamily="-4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2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4925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0925"/>
            <a:ext cx="5207000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>
              <a:defRPr sz="1300">
                <a:solidFill>
                  <a:schemeClr val="tx1"/>
                </a:solidFill>
                <a:latin typeface="Times" pitchFamily="-4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chemeClr val="tx1"/>
                </a:solidFill>
              </a:defRPr>
            </a:lvl1pPr>
          </a:lstStyle>
          <a:p>
            <a:fld id="{084CB859-14C2-2448-A133-FAEE7699DC8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4899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44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44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44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44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44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fld id="{886796FB-F357-0A42-A33B-8563FD461C98}" type="slidenum">
              <a:rPr lang="en-US" sz="1300">
                <a:solidFill>
                  <a:schemeClr val="tx1"/>
                </a:solidFill>
              </a:rPr>
              <a:pPr/>
              <a:t>1</a:t>
            </a:fld>
            <a:endParaRPr lang="en-US" sz="1300">
              <a:solidFill>
                <a:schemeClr val="tx1"/>
              </a:solidFill>
            </a:endParaRPr>
          </a:p>
        </p:txBody>
      </p:sp>
      <p:sp>
        <p:nvSpPr>
          <p:cNvPr id="4915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tr-TR">
              <a:latin typeface="Times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fld id="{CBB740C1-5B2E-BE49-B07A-05ED2EA92C91}" type="slidenum">
              <a:rPr lang="en-US" sz="1300">
                <a:solidFill>
                  <a:schemeClr val="tx1"/>
                </a:solidFill>
              </a:rPr>
              <a:pPr/>
              <a:t>10</a:t>
            </a:fld>
            <a:endParaRPr lang="en-US" sz="1300">
              <a:solidFill>
                <a:schemeClr val="tx1"/>
              </a:solidFill>
            </a:endParaRPr>
          </a:p>
        </p:txBody>
      </p:sp>
      <p:sp>
        <p:nvSpPr>
          <p:cNvPr id="5837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" charset="0"/>
              </a:rPr>
              <a:t>06_13_polymerase1.jpg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fld id="{48B940B7-7770-0048-9F90-87D729DB2E5D}" type="slidenum">
              <a:rPr lang="en-US" sz="1300">
                <a:solidFill>
                  <a:schemeClr val="tx1"/>
                </a:solidFill>
              </a:rPr>
              <a:pPr/>
              <a:t>11</a:t>
            </a:fld>
            <a:endParaRPr lang="en-US" sz="1300">
              <a:solidFill>
                <a:schemeClr val="tx1"/>
              </a:solidFill>
            </a:endParaRPr>
          </a:p>
        </p:txBody>
      </p:sp>
      <p:sp>
        <p:nvSpPr>
          <p:cNvPr id="5939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" charset="0"/>
              </a:rPr>
              <a:t>06_14_polymerase2.jpg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fld id="{50B2247C-BB34-F641-A342-BCFCBBE5239C}" type="slidenum">
              <a:rPr lang="en-US" sz="1300">
                <a:solidFill>
                  <a:schemeClr val="tx1"/>
                </a:solidFill>
              </a:rPr>
              <a:pPr/>
              <a:t>12</a:t>
            </a:fld>
            <a:endParaRPr lang="en-US" sz="1300">
              <a:solidFill>
                <a:schemeClr val="tx1"/>
              </a:solidFill>
            </a:endParaRPr>
          </a:p>
        </p:txBody>
      </p:sp>
      <p:sp>
        <p:nvSpPr>
          <p:cNvPr id="6041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" charset="0"/>
              </a:rPr>
              <a:t>06_15_proofreading.jpg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fld id="{081525F2-C654-9246-8EEB-8FC06D0AD9EB}" type="slidenum">
              <a:rPr lang="en-US" sz="1300">
                <a:solidFill>
                  <a:schemeClr val="tx1"/>
                </a:solidFill>
              </a:rPr>
              <a:pPr/>
              <a:t>13</a:t>
            </a:fld>
            <a:endParaRPr lang="en-US" sz="1300">
              <a:solidFill>
                <a:schemeClr val="tx1"/>
              </a:solidFill>
            </a:endParaRPr>
          </a:p>
        </p:txBody>
      </p:sp>
      <p:sp>
        <p:nvSpPr>
          <p:cNvPr id="6144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" charset="0"/>
              </a:rPr>
              <a:t>06_16_lagging strand.jpg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fld id="{801A53E7-C9B2-6244-A7FB-79D1301AED9F}" type="slidenum">
              <a:rPr lang="en-US" sz="1300">
                <a:solidFill>
                  <a:schemeClr val="tx1"/>
                </a:solidFill>
              </a:rPr>
              <a:pPr/>
              <a:t>14</a:t>
            </a:fld>
            <a:endParaRPr lang="en-US" sz="1300">
              <a:solidFill>
                <a:schemeClr val="tx1"/>
              </a:solidFill>
            </a:endParaRPr>
          </a:p>
        </p:txBody>
      </p:sp>
      <p:sp>
        <p:nvSpPr>
          <p:cNvPr id="6246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" charset="0"/>
              </a:rPr>
              <a:t>06_17_group proteins.jpg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fld id="{7C3C5351-CE0D-B04E-A637-1D604BCEC515}" type="slidenum">
              <a:rPr lang="en-US" sz="1300">
                <a:solidFill>
                  <a:schemeClr val="tx1"/>
                </a:solidFill>
              </a:rPr>
              <a:pPr/>
              <a:t>15</a:t>
            </a:fld>
            <a:endParaRPr lang="en-US" sz="1300">
              <a:solidFill>
                <a:schemeClr val="tx1"/>
              </a:solidFill>
            </a:endParaRPr>
          </a:p>
        </p:txBody>
      </p:sp>
      <p:sp>
        <p:nvSpPr>
          <p:cNvPr id="6349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" charset="0"/>
              </a:rPr>
              <a:t>06_17_group proteins.jpg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fld id="{6A416D91-08C5-6646-A087-11181656B8CF}" type="slidenum">
              <a:rPr lang="en-US" sz="1300">
                <a:solidFill>
                  <a:schemeClr val="tx1"/>
                </a:solidFill>
              </a:rPr>
              <a:pPr/>
              <a:t>16</a:t>
            </a:fld>
            <a:endParaRPr lang="en-US" sz="1300">
              <a:solidFill>
                <a:schemeClr val="tx1"/>
              </a:solidFill>
            </a:endParaRPr>
          </a:p>
        </p:txBody>
      </p:sp>
      <p:sp>
        <p:nvSpPr>
          <p:cNvPr id="6451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" charset="0"/>
              </a:rPr>
              <a:t>06_18_telomeres.jpg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fld id="{9521243B-6263-994B-A9A3-F9F9382F17B5}" type="slidenum">
              <a:rPr lang="en-US" sz="1300">
                <a:solidFill>
                  <a:schemeClr val="tx1"/>
                </a:solidFill>
              </a:rPr>
              <a:pPr/>
              <a:t>17</a:t>
            </a:fld>
            <a:endParaRPr lang="en-US" sz="1300">
              <a:solidFill>
                <a:schemeClr val="tx1"/>
              </a:solidFill>
            </a:endParaRPr>
          </a:p>
        </p:txBody>
      </p:sp>
      <p:sp>
        <p:nvSpPr>
          <p:cNvPr id="6553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" charset="0"/>
              </a:rPr>
              <a:t>Figure 12.9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fld id="{C675CFFF-6375-C64A-85BE-78F42CADE345}" type="slidenum">
              <a:rPr lang="en-US" sz="1300">
                <a:solidFill>
                  <a:schemeClr val="tx1"/>
                </a:solidFill>
              </a:rPr>
              <a:pPr/>
              <a:t>18</a:t>
            </a:fld>
            <a:endParaRPr lang="en-US" sz="1300">
              <a:solidFill>
                <a:schemeClr val="tx1"/>
              </a:solidFill>
            </a:endParaRPr>
          </a:p>
        </p:txBody>
      </p:sp>
      <p:sp>
        <p:nvSpPr>
          <p:cNvPr id="6656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" charset="0"/>
              </a:rPr>
              <a:t>Figure 12.10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fld id="{15DEBE0F-2080-2946-8130-BF9124511B3E}" type="slidenum">
              <a:rPr lang="en-US" sz="1300">
                <a:solidFill>
                  <a:schemeClr val="tx1"/>
                </a:solidFill>
              </a:rPr>
              <a:pPr/>
              <a:t>19</a:t>
            </a:fld>
            <a:endParaRPr lang="en-US" sz="1300">
              <a:solidFill>
                <a:schemeClr val="tx1"/>
              </a:solidFill>
            </a:endParaRPr>
          </a:p>
        </p:txBody>
      </p:sp>
      <p:sp>
        <p:nvSpPr>
          <p:cNvPr id="6758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" charset="0"/>
              </a:rPr>
              <a:t>Figure 12.8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fld id="{78C0A77C-6081-9644-809F-A84F99F8A510}" type="slidenum">
              <a:rPr lang="en-US" sz="1300">
                <a:solidFill>
                  <a:schemeClr val="tx1"/>
                </a:solidFill>
              </a:rPr>
              <a:pPr/>
              <a:t>2</a:t>
            </a:fld>
            <a:endParaRPr lang="en-US" sz="1300">
              <a:solidFill>
                <a:schemeClr val="tx1"/>
              </a:solidFill>
            </a:endParaRPr>
          </a:p>
        </p:txBody>
      </p:sp>
      <p:sp>
        <p:nvSpPr>
          <p:cNvPr id="5017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" charset="0"/>
              </a:rPr>
              <a:t>06_02_DNA template.jpg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fld id="{808FFDC5-5D36-E549-BAC2-E95382928957}" type="slidenum">
              <a:rPr lang="en-US" sz="1300">
                <a:solidFill>
                  <a:schemeClr val="tx1"/>
                </a:solidFill>
              </a:rPr>
              <a:pPr/>
              <a:t>3</a:t>
            </a:fld>
            <a:endParaRPr lang="en-US" sz="1300">
              <a:solidFill>
                <a:schemeClr val="tx1"/>
              </a:solidFill>
            </a:endParaRPr>
          </a:p>
        </p:txBody>
      </p:sp>
      <p:sp>
        <p:nvSpPr>
          <p:cNvPr id="5120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" charset="0"/>
              </a:rPr>
              <a:t>06_03_own duplication.jpg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fld id="{81A5B362-7116-1242-90F9-865930DCF8B4}" type="slidenum">
              <a:rPr lang="en-US" sz="1300">
                <a:solidFill>
                  <a:schemeClr val="tx1"/>
                </a:solidFill>
              </a:rPr>
              <a:pPr/>
              <a:t>4</a:t>
            </a:fld>
            <a:endParaRPr lang="en-US" sz="1300">
              <a:solidFill>
                <a:schemeClr val="tx1"/>
              </a:solidFill>
            </a:endParaRPr>
          </a:p>
        </p:txBody>
      </p:sp>
      <p:sp>
        <p:nvSpPr>
          <p:cNvPr id="5222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" charset="0"/>
              </a:rPr>
              <a:t>06_04_replic.rounds.jpg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fld id="{01D0C437-56B6-A640-B3C5-F1274331370F}" type="slidenum">
              <a:rPr lang="en-US" sz="1300">
                <a:solidFill>
                  <a:schemeClr val="tx1"/>
                </a:solidFill>
              </a:rPr>
              <a:pPr/>
              <a:t>5</a:t>
            </a:fld>
            <a:endParaRPr lang="en-US" sz="1300">
              <a:solidFill>
                <a:schemeClr val="tx1"/>
              </a:solidFill>
            </a:endParaRPr>
          </a:p>
        </p:txBody>
      </p:sp>
      <p:sp>
        <p:nvSpPr>
          <p:cNvPr id="5325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" charset="0"/>
              </a:rPr>
              <a:t>06_05_replic.origin.jpg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fld id="{AF84ACEB-00AF-904D-B49C-3DDA162828AB}" type="slidenum">
              <a:rPr lang="en-US" sz="1300">
                <a:solidFill>
                  <a:schemeClr val="tx1"/>
                </a:solidFill>
              </a:rPr>
              <a:pPr/>
              <a:t>6</a:t>
            </a:fld>
            <a:endParaRPr lang="en-US" sz="1300">
              <a:solidFill>
                <a:schemeClr val="tx1"/>
              </a:solidFill>
            </a:endParaRPr>
          </a:p>
        </p:txBody>
      </p:sp>
      <p:sp>
        <p:nvSpPr>
          <p:cNvPr id="5427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" charset="0"/>
              </a:rPr>
              <a:t>06_09_Replic.forks.jpg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fld id="{5D9FAF52-CC69-B94A-81C3-2561925F06FF}" type="slidenum">
              <a:rPr lang="en-US" sz="1300">
                <a:solidFill>
                  <a:schemeClr val="tx1"/>
                </a:solidFill>
              </a:rPr>
              <a:pPr/>
              <a:t>7</a:t>
            </a:fld>
            <a:endParaRPr lang="en-US" sz="1300">
              <a:solidFill>
                <a:schemeClr val="tx1"/>
              </a:solidFill>
            </a:endParaRPr>
          </a:p>
        </p:txBody>
      </p:sp>
      <p:sp>
        <p:nvSpPr>
          <p:cNvPr id="5529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" charset="0"/>
              </a:rPr>
              <a:t>06_10_5prime_3prime.jpg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fld id="{F0E8B42F-EE2B-9D4E-90F8-BC0525D33CAB}" type="slidenum">
              <a:rPr lang="en-US" sz="1300">
                <a:solidFill>
                  <a:schemeClr val="tx1"/>
                </a:solidFill>
              </a:rPr>
              <a:pPr/>
              <a:t>8</a:t>
            </a:fld>
            <a:endParaRPr lang="en-US" sz="1300">
              <a:solidFill>
                <a:schemeClr val="tx1"/>
              </a:solidFill>
            </a:endParaRPr>
          </a:p>
        </p:txBody>
      </p:sp>
      <p:sp>
        <p:nvSpPr>
          <p:cNvPr id="5632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" charset="0"/>
              </a:rPr>
              <a:t>06_11_oppositepolarity.jpg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fld id="{35D0D365-0918-4045-9881-E773227AF31F}" type="slidenum">
              <a:rPr lang="en-US" sz="1300">
                <a:solidFill>
                  <a:schemeClr val="tx1"/>
                </a:solidFill>
              </a:rPr>
              <a:pPr/>
              <a:t>9</a:t>
            </a:fld>
            <a:endParaRPr lang="en-US" sz="1300">
              <a:solidFill>
                <a:schemeClr val="tx1"/>
              </a:solidFill>
            </a:endParaRPr>
          </a:p>
        </p:txBody>
      </p:sp>
      <p:sp>
        <p:nvSpPr>
          <p:cNvPr id="5734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" charset="0"/>
              </a:rPr>
              <a:t>06_12_asymmetrical.jpg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Times" pitchFamily="-4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  <a:latin typeface="Times" charset="0"/>
              </a:defRPr>
            </a:lvl1pPr>
          </a:lstStyle>
          <a:p>
            <a:r>
              <a:rPr lang="en-US"/>
              <a:t>Özdağ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BF22B6D2-0901-BE48-9724-BE834E78791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223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Özdağ</a:t>
            </a:r>
          </a:p>
        </p:txBody>
      </p:sp>
    </p:spTree>
    <p:extLst>
      <p:ext uri="{BB962C8B-B14F-4D97-AF65-F5344CB8AC3E}">
        <p14:creationId xmlns:p14="http://schemas.microsoft.com/office/powerpoint/2010/main" val="2402609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Özdağ</a:t>
            </a:r>
          </a:p>
        </p:txBody>
      </p:sp>
    </p:spTree>
    <p:extLst>
      <p:ext uri="{BB962C8B-B14F-4D97-AF65-F5344CB8AC3E}">
        <p14:creationId xmlns:p14="http://schemas.microsoft.com/office/powerpoint/2010/main" val="586722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Özdağ</a:t>
            </a:r>
          </a:p>
        </p:txBody>
      </p:sp>
    </p:spTree>
    <p:extLst>
      <p:ext uri="{BB962C8B-B14F-4D97-AF65-F5344CB8AC3E}">
        <p14:creationId xmlns:p14="http://schemas.microsoft.com/office/powerpoint/2010/main" val="2468313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Özdağ</a:t>
            </a:r>
          </a:p>
        </p:txBody>
      </p:sp>
    </p:spTree>
    <p:extLst>
      <p:ext uri="{BB962C8B-B14F-4D97-AF65-F5344CB8AC3E}">
        <p14:creationId xmlns:p14="http://schemas.microsoft.com/office/powerpoint/2010/main" val="2481468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Özdağ</a:t>
            </a:r>
          </a:p>
        </p:txBody>
      </p:sp>
    </p:spTree>
    <p:extLst>
      <p:ext uri="{BB962C8B-B14F-4D97-AF65-F5344CB8AC3E}">
        <p14:creationId xmlns:p14="http://schemas.microsoft.com/office/powerpoint/2010/main" val="3407068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Özdağ</a:t>
            </a:r>
          </a:p>
        </p:txBody>
      </p:sp>
    </p:spTree>
    <p:extLst>
      <p:ext uri="{BB962C8B-B14F-4D97-AF65-F5344CB8AC3E}">
        <p14:creationId xmlns:p14="http://schemas.microsoft.com/office/powerpoint/2010/main" val="4206962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Özdağ</a:t>
            </a:r>
          </a:p>
        </p:txBody>
      </p:sp>
    </p:spTree>
    <p:extLst>
      <p:ext uri="{BB962C8B-B14F-4D97-AF65-F5344CB8AC3E}">
        <p14:creationId xmlns:p14="http://schemas.microsoft.com/office/powerpoint/2010/main" val="1895915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Özdağ</a:t>
            </a:r>
          </a:p>
        </p:txBody>
      </p:sp>
    </p:spTree>
    <p:extLst>
      <p:ext uri="{BB962C8B-B14F-4D97-AF65-F5344CB8AC3E}">
        <p14:creationId xmlns:p14="http://schemas.microsoft.com/office/powerpoint/2010/main" val="1994126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Özdağ</a:t>
            </a:r>
          </a:p>
        </p:txBody>
      </p:sp>
    </p:spTree>
    <p:extLst>
      <p:ext uri="{BB962C8B-B14F-4D97-AF65-F5344CB8AC3E}">
        <p14:creationId xmlns:p14="http://schemas.microsoft.com/office/powerpoint/2010/main" val="1441230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Özdağ</a:t>
            </a:r>
          </a:p>
        </p:txBody>
      </p:sp>
    </p:spTree>
    <p:extLst>
      <p:ext uri="{BB962C8B-B14F-4D97-AF65-F5344CB8AC3E}">
        <p14:creationId xmlns:p14="http://schemas.microsoft.com/office/powerpoint/2010/main" val="3068822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Özdağ</a:t>
            </a:r>
          </a:p>
        </p:txBody>
      </p:sp>
    </p:spTree>
    <p:extLst>
      <p:ext uri="{BB962C8B-B14F-4D97-AF65-F5344CB8AC3E}">
        <p14:creationId xmlns:p14="http://schemas.microsoft.com/office/powerpoint/2010/main" val="547839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ABB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092950" y="6524625"/>
            <a:ext cx="205105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  <a:latin typeface="Comic Sans MS" charset="0"/>
              </a:defRPr>
            </a:lvl1pPr>
          </a:lstStyle>
          <a:p>
            <a:r>
              <a:rPr lang="en-US"/>
              <a:t>Özdağ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" pitchFamily="-44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" pitchFamily="-44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" pitchFamily="-44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" pitchFamily="-44" charset="0"/>
          <a:ea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" pitchFamily="-4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" pitchFamily="-4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" pitchFamily="-4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" pitchFamily="-4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ea typeface="ＭＳ Ｐゴシック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9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14313" y="857250"/>
            <a:ext cx="8588375" cy="3095625"/>
          </a:xfrm>
        </p:spPr>
        <p:txBody>
          <a:bodyPr anchorCtr="1"/>
          <a:lstStyle/>
          <a:p>
            <a:r>
              <a:rPr lang="tr-TR" sz="4000" b="1" dirty="0" err="1" smtClean="0">
                <a:solidFill>
                  <a:srgbClr val="FFFF00"/>
                </a:solidFill>
                <a:latin typeface="Times" charset="0"/>
              </a:rPr>
              <a:t>Biyoteknoloji</a:t>
            </a:r>
            <a:r>
              <a:rPr lang="tr-TR" sz="4000" b="1" dirty="0" smtClean="0">
                <a:solidFill>
                  <a:srgbClr val="FFFF00"/>
                </a:solidFill>
                <a:latin typeface="Times" charset="0"/>
              </a:rPr>
              <a:t> ve Genetik I</a:t>
            </a:r>
            <a:br>
              <a:rPr lang="tr-TR" sz="4000" b="1" dirty="0" smtClean="0">
                <a:solidFill>
                  <a:srgbClr val="FFFF00"/>
                </a:solidFill>
                <a:latin typeface="Times" charset="0"/>
              </a:rPr>
            </a:br>
            <a:r>
              <a:rPr lang="tr-TR" sz="4000" b="1" dirty="0">
                <a:solidFill>
                  <a:srgbClr val="FFFF00"/>
                </a:solidFill>
                <a:latin typeface="Times" charset="0"/>
              </a:rPr>
              <a:t/>
            </a:r>
            <a:br>
              <a:rPr lang="tr-TR" sz="4000" b="1" dirty="0">
                <a:solidFill>
                  <a:srgbClr val="FFFF00"/>
                </a:solidFill>
                <a:latin typeface="Times" charset="0"/>
              </a:rPr>
            </a:br>
            <a:r>
              <a:rPr lang="tr-TR" sz="4000" b="1" dirty="0" smtClean="0">
                <a:solidFill>
                  <a:srgbClr val="FFFF00"/>
                </a:solidFill>
                <a:latin typeface="Times" charset="0"/>
              </a:rPr>
              <a:t/>
            </a:r>
            <a:br>
              <a:rPr lang="tr-TR" sz="4000" b="1" dirty="0" smtClean="0">
                <a:solidFill>
                  <a:srgbClr val="FFFF00"/>
                </a:solidFill>
                <a:latin typeface="Times" charset="0"/>
              </a:rPr>
            </a:br>
            <a:r>
              <a:rPr lang="tr-TR" sz="4000" b="1" dirty="0" smtClean="0">
                <a:solidFill>
                  <a:srgbClr val="FFFF00"/>
                </a:solidFill>
                <a:latin typeface="Times" charset="0"/>
              </a:rPr>
              <a:t>HAFTA VI</a:t>
            </a:r>
            <a:br>
              <a:rPr lang="tr-TR" sz="4000" b="1" dirty="0" smtClean="0">
                <a:solidFill>
                  <a:srgbClr val="FFFF00"/>
                </a:solidFill>
                <a:latin typeface="Times" charset="0"/>
              </a:rPr>
            </a:br>
            <a:r>
              <a:rPr lang="tr-TR" sz="4000" b="1" dirty="0" smtClean="0">
                <a:solidFill>
                  <a:srgbClr val="FFFF00"/>
                </a:solidFill>
                <a:latin typeface="Times" charset="0"/>
              </a:rPr>
              <a:t>DNA </a:t>
            </a:r>
            <a:r>
              <a:rPr lang="tr-TR" sz="4000" b="1" dirty="0" err="1" smtClean="0">
                <a:solidFill>
                  <a:srgbClr val="FFFF00"/>
                </a:solidFill>
                <a:latin typeface="Times" charset="0"/>
              </a:rPr>
              <a:t>Replikasyonu</a:t>
            </a:r>
            <a:endParaRPr lang="en-US" sz="4000" b="1" dirty="0">
              <a:solidFill>
                <a:srgbClr val="FFFF00"/>
              </a:solidFill>
              <a:latin typeface="Times" charset="0"/>
            </a:endParaRPr>
          </a:p>
        </p:txBody>
      </p:sp>
      <p:sp>
        <p:nvSpPr>
          <p:cNvPr id="5123" name="Text Box 19"/>
          <p:cNvSpPr txBox="1">
            <a:spLocks noChangeArrowheads="1"/>
          </p:cNvSpPr>
          <p:nvPr/>
        </p:nvSpPr>
        <p:spPr bwMode="auto">
          <a:xfrm>
            <a:off x="1299343" y="4221163"/>
            <a:ext cx="6810428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/>
            <a:r>
              <a:rPr lang="tr-TR" b="1" dirty="0" smtClean="0">
                <a:solidFill>
                  <a:srgbClr val="FFFF00"/>
                </a:solidFill>
              </a:rPr>
              <a:t>Prof. </a:t>
            </a:r>
            <a:r>
              <a:rPr lang="tr-TR" b="1" dirty="0">
                <a:solidFill>
                  <a:srgbClr val="FFFF00"/>
                </a:solidFill>
              </a:rPr>
              <a:t>Dr. Hilal Özdağ</a:t>
            </a:r>
          </a:p>
          <a:p>
            <a:pPr algn="ctr"/>
            <a:endParaRPr lang="tr-TR" b="1" dirty="0">
              <a:solidFill>
                <a:srgbClr val="FFFF00"/>
              </a:solidFill>
            </a:endParaRPr>
          </a:p>
          <a:p>
            <a:pPr algn="ctr"/>
            <a:r>
              <a:rPr lang="tr-TR" b="1" dirty="0">
                <a:solidFill>
                  <a:srgbClr val="FFFF00"/>
                </a:solidFill>
              </a:rPr>
              <a:t>A.Ü </a:t>
            </a:r>
            <a:r>
              <a:rPr lang="tr-TR" b="1" dirty="0" err="1">
                <a:solidFill>
                  <a:srgbClr val="FFFF00"/>
                </a:solidFill>
              </a:rPr>
              <a:t>Biyoteknoloji</a:t>
            </a:r>
            <a:r>
              <a:rPr lang="tr-TR" b="1" dirty="0">
                <a:solidFill>
                  <a:srgbClr val="FFFF00"/>
                </a:solidFill>
              </a:rPr>
              <a:t> Enstitüsü Merkez Laboratuvarı</a:t>
            </a:r>
          </a:p>
          <a:p>
            <a:pPr algn="ctr"/>
            <a:r>
              <a:rPr lang="tr-TR" b="1" dirty="0">
                <a:solidFill>
                  <a:srgbClr val="FFFF00"/>
                </a:solidFill>
              </a:rPr>
              <a:t>Tel: 2225826/202</a:t>
            </a:r>
          </a:p>
          <a:p>
            <a:pPr algn="ctr"/>
            <a:r>
              <a:rPr lang="tr-TR" b="1" dirty="0">
                <a:solidFill>
                  <a:srgbClr val="FFFF00"/>
                </a:solidFill>
              </a:rPr>
              <a:t>Eposta: </a:t>
            </a:r>
            <a:r>
              <a:rPr lang="tr-TR" b="1" dirty="0" err="1">
                <a:solidFill>
                  <a:srgbClr val="FFFF00"/>
                </a:solidFill>
              </a:rPr>
              <a:t>hilalozdag@gmail.com</a:t>
            </a:r>
            <a:endParaRPr lang="tr-TR" b="1" dirty="0">
              <a:solidFill>
                <a:srgbClr val="FFFF00"/>
              </a:solidFill>
            </a:endParaRPr>
          </a:p>
        </p:txBody>
      </p:sp>
      <p:pic>
        <p:nvPicPr>
          <p:cNvPr id="4" name="Picture 2" descr="C:\Documents and Settings\HPBIOTEK\Belgelerim\Alınan Dosyalarım\biyoteknoloji_logo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063" y="71438"/>
            <a:ext cx="170815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 descr="06_13_polymerase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836613"/>
            <a:ext cx="7570788" cy="562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620713"/>
            <a:ext cx="7848600" cy="583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xt Box 4"/>
          <p:cNvSpPr txBox="1">
            <a:spLocks noChangeArrowheads="1"/>
          </p:cNvSpPr>
          <p:nvPr/>
        </p:nvSpPr>
        <p:spPr bwMode="auto">
          <a:xfrm>
            <a:off x="696913" y="5516563"/>
            <a:ext cx="891540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sz="2200" u="sng">
                <a:latin typeface="Arial" charset="0"/>
              </a:rPr>
              <a:t>DNA polimerazın sentez ve düzeltme için ayrı bölgesi vardır.</a:t>
            </a:r>
            <a:endParaRPr lang="en-US" sz="2200">
              <a:latin typeface="Arial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 descr="06_15_proofread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620713"/>
            <a:ext cx="7920037" cy="588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3" descr="06_16_lagging stra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49275"/>
            <a:ext cx="8353425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3" descr="06_17_group protei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692150"/>
            <a:ext cx="8064500" cy="599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3"/>
          <p:cNvSpPr txBox="1">
            <a:spLocks noChangeArrowheads="1"/>
          </p:cNvSpPr>
          <p:nvPr/>
        </p:nvSpPr>
        <p:spPr bwMode="auto">
          <a:xfrm>
            <a:off x="2339975" y="2492375"/>
            <a:ext cx="54721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tr-TR" sz="3200" b="1">
                <a:solidFill>
                  <a:schemeClr val="tx2"/>
                </a:solidFill>
              </a:rPr>
              <a:t>TELOMER-TELOMERAZ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 descr="06_18_telomer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692150"/>
            <a:ext cx="7931150" cy="589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64163" y="2565400"/>
            <a:ext cx="3492500" cy="3824288"/>
          </a:xfrm>
        </p:spPr>
        <p:txBody>
          <a:bodyPr/>
          <a:lstStyle/>
          <a:p>
            <a:r>
              <a:rPr lang="tr-TR" b="1">
                <a:solidFill>
                  <a:schemeClr val="tx2"/>
                </a:solidFill>
                <a:latin typeface="Times" charset="0"/>
              </a:rPr>
              <a:t>DNA polimeraz DNA zincirinin 5’ ucunu yapılandıramaz.</a:t>
            </a:r>
            <a:endParaRPr lang="en-US" b="1">
              <a:solidFill>
                <a:schemeClr val="tx2"/>
              </a:solidFill>
              <a:latin typeface="Times" charset="0"/>
            </a:endParaRP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3086100" y="1295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tr-TR"/>
          </a:p>
        </p:txBody>
      </p:sp>
      <p:pic>
        <p:nvPicPr>
          <p:cNvPr id="21508" name="Picture 4" descr="12_0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8" r="9435"/>
          <a:stretch>
            <a:fillRect/>
          </a:stretch>
        </p:blipFill>
        <p:spPr bwMode="auto">
          <a:xfrm>
            <a:off x="403225" y="0"/>
            <a:ext cx="4775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291138" y="1981200"/>
            <a:ext cx="3167062" cy="4114800"/>
          </a:xfrm>
        </p:spPr>
        <p:txBody>
          <a:bodyPr/>
          <a:lstStyle/>
          <a:p>
            <a:pPr>
              <a:buFontTx/>
              <a:buNone/>
            </a:pPr>
            <a:endParaRPr lang="en-US">
              <a:latin typeface="Times" charset="0"/>
            </a:endParaRPr>
          </a:p>
          <a:p>
            <a:r>
              <a:rPr lang="tr-TR">
                <a:solidFill>
                  <a:schemeClr val="tx2"/>
                </a:solidFill>
                <a:latin typeface="Times" charset="0"/>
              </a:rPr>
              <a:t>Telomerazın TTAGGG dizisine bağlanması ve RNA’nın eklenmesi ile uçlar uzar.</a:t>
            </a:r>
            <a:endParaRPr lang="en-US">
              <a:solidFill>
                <a:schemeClr val="tx2"/>
              </a:solidFill>
              <a:latin typeface="Times" charset="0"/>
            </a:endParaRP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2519363" y="1295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tr-TR"/>
          </a:p>
        </p:txBody>
      </p:sp>
      <p:pic>
        <p:nvPicPr>
          <p:cNvPr id="22532" name="Picture 4" descr="12_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533400"/>
            <a:ext cx="5278438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60350"/>
            <a:ext cx="7772400" cy="1143000"/>
          </a:xfrm>
        </p:spPr>
        <p:txBody>
          <a:bodyPr/>
          <a:lstStyle/>
          <a:p>
            <a:r>
              <a:rPr lang="tr-TR" sz="4000" b="1">
                <a:solidFill>
                  <a:schemeClr val="tx2"/>
                </a:solidFill>
                <a:latin typeface="Times" charset="0"/>
              </a:rPr>
              <a:t>Telomerler doğrusal kromozomların yapısını korur.</a:t>
            </a:r>
            <a:endParaRPr lang="en-US" sz="4000" b="1">
              <a:solidFill>
                <a:schemeClr val="tx2"/>
              </a:solidFill>
              <a:latin typeface="Times" charset="0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38800" y="1905000"/>
            <a:ext cx="3429000" cy="42211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800" b="1">
                <a:solidFill>
                  <a:schemeClr val="tx2"/>
                </a:solidFill>
                <a:latin typeface="Times" charset="0"/>
              </a:rPr>
              <a:t>Telomerler ökaryot kromozomlar üzerindeki koruyucu berelerdir. Kromozomların kendi aralarında birleşmelerini engeller.</a:t>
            </a:r>
            <a:endParaRPr lang="en-US" sz="2800" b="1">
              <a:solidFill>
                <a:schemeClr val="tx2"/>
              </a:solidFill>
              <a:latin typeface="Times" charset="0"/>
            </a:endParaRP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2400300" y="1428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tr-TR"/>
          </a:p>
        </p:txBody>
      </p:sp>
      <p:pic>
        <p:nvPicPr>
          <p:cNvPr id="23557" name="Picture 5" descr="12_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17" t="2777" r="10417"/>
          <a:stretch>
            <a:fillRect/>
          </a:stretch>
        </p:blipFill>
        <p:spPr bwMode="auto">
          <a:xfrm>
            <a:off x="0" y="1676400"/>
            <a:ext cx="5410200" cy="498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 descr="06_02_DNA templa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260350"/>
            <a:ext cx="7499350" cy="557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124200"/>
            <a:ext cx="8535988" cy="170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304800"/>
            <a:ext cx="6248400" cy="838200"/>
          </a:xfrm>
          <a:noFill/>
        </p:spPr>
        <p:txBody>
          <a:bodyPr/>
          <a:lstStyle/>
          <a:p>
            <a:r>
              <a:rPr lang="tr-TR">
                <a:solidFill>
                  <a:schemeClr val="tx1"/>
                </a:solidFill>
                <a:latin typeface="Times" charset="0"/>
              </a:rPr>
              <a:t>İntronların çıkarılması</a:t>
            </a:r>
            <a:endParaRPr lang="en-US">
              <a:solidFill>
                <a:schemeClr val="tx1"/>
              </a:solidFill>
              <a:latin typeface="Times" charset="0"/>
            </a:endParaRP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381000" y="1447800"/>
            <a:ext cx="85344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>
                <a:solidFill>
                  <a:schemeClr val="tx1"/>
                </a:solidFill>
                <a:latin typeface="Comic Sans MS" charset="0"/>
              </a:rPr>
              <a:t>splicing</a:t>
            </a:r>
          </a:p>
          <a:p>
            <a:pPr>
              <a:spcBef>
                <a:spcPct val="50000"/>
              </a:spcBef>
            </a:pPr>
            <a:r>
              <a:rPr lang="en-US">
                <a:solidFill>
                  <a:schemeClr val="tx1"/>
                </a:solidFill>
                <a:latin typeface="Comic Sans MS" charset="0"/>
              </a:rPr>
              <a:t>mRNA; rRNA </a:t>
            </a:r>
            <a:r>
              <a:rPr lang="tr-TR">
                <a:solidFill>
                  <a:schemeClr val="tx1"/>
                </a:solidFill>
                <a:latin typeface="Comic Sans MS" charset="0"/>
              </a:rPr>
              <a:t>;</a:t>
            </a:r>
            <a:r>
              <a:rPr lang="en-US">
                <a:solidFill>
                  <a:schemeClr val="tx1"/>
                </a:solidFill>
                <a:latin typeface="Comic Sans MS" charset="0"/>
              </a:rPr>
              <a:t> tRNA</a:t>
            </a:r>
          </a:p>
          <a:p>
            <a:pPr>
              <a:spcBef>
                <a:spcPct val="50000"/>
              </a:spcBef>
            </a:pPr>
            <a:r>
              <a:rPr lang="tr-TR">
                <a:solidFill>
                  <a:schemeClr val="tx1"/>
                </a:solidFill>
                <a:latin typeface="Comic Sans MS" charset="0"/>
              </a:rPr>
              <a:t>Çekirdekten çıkmadan gerçekleşir.</a:t>
            </a:r>
            <a:endParaRPr lang="en-US">
              <a:solidFill>
                <a:schemeClr val="tx1"/>
              </a:solidFill>
              <a:latin typeface="Comic Sans MS" charset="0"/>
            </a:endParaRPr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304800" y="5029200"/>
            <a:ext cx="82296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>
                <a:solidFill>
                  <a:schemeClr val="tx1"/>
                </a:solidFill>
                <a:latin typeface="Comic Sans MS" charset="0"/>
              </a:rPr>
              <a:t>GU—AG </a:t>
            </a:r>
            <a:r>
              <a:rPr lang="tr-TR">
                <a:solidFill>
                  <a:schemeClr val="tx1"/>
                </a:solidFill>
                <a:latin typeface="Comic Sans MS" charset="0"/>
              </a:rPr>
              <a:t>kuralı</a:t>
            </a:r>
            <a:endParaRPr lang="en-US">
              <a:solidFill>
                <a:schemeClr val="tx1"/>
              </a:solidFill>
              <a:latin typeface="Comic Sans MS" charset="0"/>
            </a:endParaRPr>
          </a:p>
          <a:p>
            <a:pPr>
              <a:spcBef>
                <a:spcPct val="50000"/>
              </a:spcBef>
            </a:pPr>
            <a:r>
              <a:rPr lang="en-US">
                <a:solidFill>
                  <a:schemeClr val="tx1"/>
                </a:solidFill>
                <a:latin typeface="Comic Sans MS" charset="0"/>
              </a:rPr>
              <a:t>snRNP</a:t>
            </a:r>
            <a:r>
              <a:rPr lang="tr-TR">
                <a:solidFill>
                  <a:schemeClr val="tx1"/>
                </a:solidFill>
                <a:latin typeface="Comic Sans MS" charset="0"/>
              </a:rPr>
              <a:t> </a:t>
            </a:r>
            <a:r>
              <a:rPr lang="en-US">
                <a:solidFill>
                  <a:schemeClr val="tx1"/>
                </a:solidFill>
                <a:latin typeface="Comic Sans MS" charset="0"/>
              </a:rPr>
              <a:t>spliceosome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6" grpId="0" autoUpdateAnimBg="0"/>
      <p:bldP spid="33797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81000"/>
            <a:ext cx="6297613" cy="564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6934200" y="762000"/>
            <a:ext cx="2057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>
                <a:solidFill>
                  <a:schemeClr val="tx1"/>
                </a:solidFill>
                <a:latin typeface="Comic Sans MS" charset="0"/>
              </a:rPr>
              <a:t>1</a:t>
            </a:r>
            <a:r>
              <a:rPr lang="en-US" baseline="30000">
                <a:solidFill>
                  <a:schemeClr val="tx1"/>
                </a:solidFill>
                <a:latin typeface="Comic Sans MS" charset="0"/>
              </a:rPr>
              <a:t>o</a:t>
            </a:r>
            <a:r>
              <a:rPr lang="en-US">
                <a:solidFill>
                  <a:schemeClr val="tx1"/>
                </a:solidFill>
                <a:latin typeface="Comic Sans MS" charset="0"/>
              </a:rPr>
              <a:t> tran</a:t>
            </a:r>
            <a:r>
              <a:rPr lang="tr-TR">
                <a:solidFill>
                  <a:schemeClr val="tx1"/>
                </a:solidFill>
                <a:latin typeface="Comic Sans MS" charset="0"/>
              </a:rPr>
              <a:t>sk</a:t>
            </a:r>
            <a:r>
              <a:rPr lang="en-US">
                <a:solidFill>
                  <a:schemeClr val="tx1"/>
                </a:solidFill>
                <a:latin typeface="Comic Sans MS" charset="0"/>
              </a:rPr>
              <a:t>ript</a:t>
            </a:r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6858000" y="2590800"/>
            <a:ext cx="2057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>
                <a:solidFill>
                  <a:schemeClr val="tx1"/>
                </a:solidFill>
                <a:latin typeface="Comic Sans MS" charset="0"/>
              </a:rPr>
              <a:t>spliceosome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57200"/>
            <a:ext cx="3632200" cy="564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848600" cy="1143000"/>
          </a:xfrm>
          <a:noFill/>
        </p:spPr>
        <p:txBody>
          <a:bodyPr/>
          <a:lstStyle/>
          <a:p>
            <a:r>
              <a:rPr lang="tr-TR">
                <a:solidFill>
                  <a:schemeClr val="tx1"/>
                </a:solidFill>
                <a:latin typeface="Comic Sans MS" charset="0"/>
              </a:rPr>
              <a:t>Ökaryotik</a:t>
            </a:r>
            <a:r>
              <a:rPr lang="en-US">
                <a:solidFill>
                  <a:schemeClr val="tx1"/>
                </a:solidFill>
                <a:latin typeface="Comic Sans MS" charset="0"/>
              </a:rPr>
              <a:t> </a:t>
            </a:r>
            <a:r>
              <a:rPr lang="tr-TR">
                <a:solidFill>
                  <a:schemeClr val="tx1"/>
                </a:solidFill>
                <a:latin typeface="Comic Sans MS" charset="0"/>
              </a:rPr>
              <a:t>gen ifadesi kontrolü</a:t>
            </a:r>
            <a:endParaRPr lang="en-US">
              <a:solidFill>
                <a:schemeClr val="tx1"/>
              </a:solidFill>
              <a:latin typeface="Comic Sans MS" charset="0"/>
            </a:endParaRPr>
          </a:p>
        </p:txBody>
      </p:sp>
      <p:pic>
        <p:nvPicPr>
          <p:cNvPr id="4608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905000"/>
            <a:ext cx="7924800" cy="246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4" name="Text Box 5"/>
          <p:cNvSpPr txBox="1">
            <a:spLocks noChangeArrowheads="1"/>
          </p:cNvSpPr>
          <p:nvPr/>
        </p:nvSpPr>
        <p:spPr bwMode="auto">
          <a:xfrm>
            <a:off x="669925" y="4873625"/>
            <a:ext cx="50419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tr-TR">
                <a:solidFill>
                  <a:schemeClr val="tx1"/>
                </a:solidFill>
                <a:latin typeface="Comic Sans MS" charset="0"/>
              </a:rPr>
              <a:t>-50/-150 bç CCAAT/cat kutusu</a:t>
            </a:r>
          </a:p>
          <a:p>
            <a:r>
              <a:rPr lang="tr-TR">
                <a:solidFill>
                  <a:schemeClr val="tx1"/>
                </a:solidFill>
                <a:latin typeface="Comic Sans MS" charset="0"/>
              </a:rPr>
              <a:t>-30/-35 bç TATA/Pribnow kutusu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447800"/>
            <a:ext cx="7469188" cy="475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Rectangle 3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848600" cy="1143000"/>
          </a:xfrm>
          <a:noFill/>
        </p:spPr>
        <p:txBody>
          <a:bodyPr/>
          <a:lstStyle/>
          <a:p>
            <a:r>
              <a:rPr lang="tr-TR">
                <a:solidFill>
                  <a:schemeClr val="tx1"/>
                </a:solidFill>
                <a:latin typeface="Times" charset="0"/>
              </a:rPr>
              <a:t>Ökaryotik</a:t>
            </a:r>
            <a:r>
              <a:rPr lang="en-US">
                <a:solidFill>
                  <a:schemeClr val="tx1"/>
                </a:solidFill>
                <a:latin typeface="Times" charset="0"/>
              </a:rPr>
              <a:t> mRNA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 descr="06_03_own duplica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692150"/>
            <a:ext cx="6850062" cy="509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 Box 4"/>
          <p:cNvSpPr txBox="1">
            <a:spLocks noChangeArrowheads="1"/>
          </p:cNvSpPr>
          <p:nvPr/>
        </p:nvSpPr>
        <p:spPr bwMode="auto">
          <a:xfrm>
            <a:off x="1073150" y="735013"/>
            <a:ext cx="7315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>
                <a:latin typeface="Arial" charset="0"/>
              </a:rPr>
              <a:t>Watson ve Crick “Gözümüzden kaçmamış olan bir nokta da ………..”</a:t>
            </a:r>
            <a:endParaRPr lang="en-US">
              <a:latin typeface="Arial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06_04_repli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765175"/>
            <a:ext cx="7343775" cy="545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ext Box 4"/>
          <p:cNvSpPr txBox="1">
            <a:spLocks noChangeArrowheads="1"/>
          </p:cNvSpPr>
          <p:nvPr/>
        </p:nvSpPr>
        <p:spPr bwMode="auto">
          <a:xfrm>
            <a:off x="900113" y="5157788"/>
            <a:ext cx="85677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sz="2200" b="1">
                <a:latin typeface="Arial" charset="0"/>
              </a:rPr>
              <a:t>Replikasyon yarı-korunumludur (semi-conservative).</a:t>
            </a:r>
            <a:endParaRPr lang="en-US" sz="2200" b="1" u="sng">
              <a:latin typeface="Arial" charset="0"/>
            </a:endParaRPr>
          </a:p>
        </p:txBody>
      </p:sp>
      <p:sp>
        <p:nvSpPr>
          <p:cNvPr id="8196" name="Text Box 6"/>
          <p:cNvSpPr txBox="1">
            <a:spLocks noChangeArrowheads="1"/>
          </p:cNvSpPr>
          <p:nvPr/>
        </p:nvSpPr>
        <p:spPr bwMode="auto">
          <a:xfrm>
            <a:off x="1311275" y="6184900"/>
            <a:ext cx="3154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tr-TR"/>
              <a:t>Messelson-Stahl Deneyi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 descr="06_05_repli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692150"/>
            <a:ext cx="7777163" cy="578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 descr="06_09_Repli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692150"/>
            <a:ext cx="7786688" cy="578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 descr="06_10_5prime_3pri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620713"/>
            <a:ext cx="7920037" cy="588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 Box 4"/>
          <p:cNvSpPr txBox="1">
            <a:spLocks noChangeArrowheads="1"/>
          </p:cNvSpPr>
          <p:nvPr/>
        </p:nvSpPr>
        <p:spPr bwMode="auto">
          <a:xfrm>
            <a:off x="827088" y="5661025"/>
            <a:ext cx="43259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>
                <a:latin typeface="Arial" charset="0"/>
              </a:rPr>
              <a:t>Zincir</a:t>
            </a:r>
            <a:r>
              <a:rPr lang="en-US">
                <a:latin typeface="Arial" charset="0"/>
              </a:rPr>
              <a:t> 5</a:t>
            </a:r>
            <a:r>
              <a:rPr lang="ja-JP" altLang="en-US">
                <a:latin typeface="Arial" charset="0"/>
              </a:rPr>
              <a:t>’</a:t>
            </a:r>
            <a:r>
              <a:rPr lang="en-US">
                <a:latin typeface="Arial" charset="0"/>
              </a:rPr>
              <a:t> </a:t>
            </a:r>
            <a:r>
              <a:rPr lang="en-US">
                <a:latin typeface="Arial" charset="0"/>
                <a:sym typeface="Symbol" charset="0"/>
              </a:rPr>
              <a:t> 3</a:t>
            </a:r>
            <a:r>
              <a:rPr lang="ja-JP" altLang="en-US">
                <a:latin typeface="Arial" charset="0"/>
                <a:sym typeface="Symbol" charset="0"/>
              </a:rPr>
              <a:t>’</a:t>
            </a:r>
            <a:r>
              <a:rPr lang="tr-TR">
                <a:latin typeface="Arial" charset="0"/>
                <a:sym typeface="Symbol" charset="0"/>
              </a:rPr>
              <a:t> yönünde uzar</a:t>
            </a:r>
            <a:endParaRPr lang="en-US">
              <a:latin typeface="Arial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 descr="06_11_oppositepolarit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908050"/>
            <a:ext cx="7210425" cy="536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 Box 4"/>
          <p:cNvSpPr txBox="1">
            <a:spLocks noChangeArrowheads="1"/>
          </p:cNvSpPr>
          <p:nvPr/>
        </p:nvSpPr>
        <p:spPr bwMode="auto">
          <a:xfrm>
            <a:off x="1187450" y="1125538"/>
            <a:ext cx="7696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latin typeface="Arial" charset="0"/>
              </a:rPr>
              <a:t>5</a:t>
            </a:r>
            <a:r>
              <a:rPr lang="ja-JP" altLang="en-US">
                <a:latin typeface="Arial" charset="0"/>
              </a:rPr>
              <a:t>’</a:t>
            </a:r>
            <a:r>
              <a:rPr lang="en-US">
                <a:latin typeface="Arial" charset="0"/>
              </a:rPr>
              <a:t> </a:t>
            </a:r>
            <a:r>
              <a:rPr lang="en-US">
                <a:latin typeface="Arial" charset="0"/>
                <a:sym typeface="Symbol" charset="0"/>
              </a:rPr>
              <a:t> 3</a:t>
            </a:r>
            <a:r>
              <a:rPr lang="ja-JP" altLang="en-US">
                <a:latin typeface="Arial" charset="0"/>
                <a:sym typeface="Symbol" charset="0"/>
              </a:rPr>
              <a:t>’</a:t>
            </a:r>
            <a:r>
              <a:rPr lang="en-US">
                <a:latin typeface="Arial" charset="0"/>
                <a:sym typeface="Symbol" charset="0"/>
              </a:rPr>
              <a:t> </a:t>
            </a:r>
            <a:r>
              <a:rPr lang="tr-TR">
                <a:latin typeface="Arial" charset="0"/>
                <a:sym typeface="Symbol" charset="0"/>
              </a:rPr>
              <a:t>yönünde olan polimerizasyon replikasyon çatalında problem yaratır. </a:t>
            </a:r>
            <a:endParaRPr lang="en-US">
              <a:latin typeface="Arial" charset="0"/>
              <a:sym typeface="Symbol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" descr="06_12_asymmetric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692150"/>
            <a:ext cx="7715250" cy="573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2">
      <a:dk1>
        <a:srgbClr val="000000"/>
      </a:dk1>
      <a:lt1>
        <a:srgbClr val="FFFFFF"/>
      </a:lt1>
      <a:dk2>
        <a:srgbClr val="0000FF"/>
      </a:dk2>
      <a:lt2>
        <a:srgbClr val="FFFF00"/>
      </a:lt2>
      <a:accent1>
        <a:srgbClr val="FF9900"/>
      </a:accent1>
      <a:accent2>
        <a:srgbClr val="00FFFF"/>
      </a:accent2>
      <a:accent3>
        <a:srgbClr val="AAAAFF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" pitchFamily="-4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" pitchFamily="-44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0000"/>
        </a:dk1>
        <a:lt1>
          <a:srgbClr val="FFFFFF"/>
        </a:lt1>
        <a:dk2>
          <a:srgbClr val="3333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DAD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828</TotalTime>
  <Words>224</Words>
  <Application>Microsoft Macintosh PowerPoint</Application>
  <PresentationFormat>On-screen Show (4:3)</PresentationFormat>
  <Paragraphs>67</Paragraphs>
  <Slides>24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Times</vt:lpstr>
      <vt:lpstr>Arial</vt:lpstr>
      <vt:lpstr>Comic Sans MS</vt:lpstr>
      <vt:lpstr>Symbol</vt:lpstr>
      <vt:lpstr>Blank Presentation</vt:lpstr>
      <vt:lpstr>Biyoteknoloji ve Genetik I   HAFTA VI DNA Replikasyonu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Telomerler doğrusal kromozomların yapısını korur.</vt:lpstr>
      <vt:lpstr>İntronların çıkarılması</vt:lpstr>
      <vt:lpstr>PowerPoint Presentation</vt:lpstr>
      <vt:lpstr>PowerPoint Presentation</vt:lpstr>
      <vt:lpstr>Ökaryotik gen ifadesi kontrolü</vt:lpstr>
      <vt:lpstr>Ökaryotik mRNA</vt:lpstr>
    </vt:vector>
  </TitlesOfParts>
  <Company>UU Som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Properties of Nucleic Acids</dc:title>
  <dc:creator>Tim Formosa</dc:creator>
  <cp:lastModifiedBy>Hilal Ozdag</cp:lastModifiedBy>
  <cp:revision>61</cp:revision>
  <dcterms:created xsi:type="dcterms:W3CDTF">1999-12-29T22:35:55Z</dcterms:created>
  <dcterms:modified xsi:type="dcterms:W3CDTF">2013-11-03T13:10:06Z</dcterms:modified>
</cp:coreProperties>
</file>