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9" r:id="rId2"/>
    <p:sldId id="309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78" r:id="rId16"/>
    <p:sldId id="322" r:id="rId17"/>
    <p:sldId id="334" r:id="rId18"/>
    <p:sldId id="335" r:id="rId19"/>
    <p:sldId id="370" r:id="rId20"/>
    <p:sldId id="399" r:id="rId21"/>
    <p:sldId id="400" r:id="rId22"/>
    <p:sldId id="401" r:id="rId23"/>
    <p:sldId id="402" r:id="rId24"/>
    <p:sldId id="403" r:id="rId25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BBCD"/>
    <a:srgbClr val="48C9CD"/>
    <a:srgbClr val="2AC1D5"/>
    <a:srgbClr val="66CCFF"/>
    <a:srgbClr val="660066"/>
    <a:srgbClr val="CC0099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85" autoAdjust="0"/>
  </p:normalViewPr>
  <p:slideViewPr>
    <p:cSldViewPr>
      <p:cViewPr>
        <p:scale>
          <a:sx n="75" d="100"/>
          <a:sy n="75" d="100"/>
        </p:scale>
        <p:origin x="-1936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632" y="-12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 smtClean="0">
                <a:latin typeface="Times" pitchFamily="-44" charset="0"/>
                <a:ea typeface="+mn-ea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4D51DCF3-3135-D349-9165-20027DD538A2}" type="datetimeFigureOut">
              <a:rPr lang="tr-TR"/>
              <a:pPr/>
              <a:t>03/11/13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 smtClean="0">
                <a:latin typeface="Times" pitchFamily="-44" charset="0"/>
                <a:ea typeface="+mn-ea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52CC10E3-66A1-0C4A-9E80-3A0C9E0DDCDB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8665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Times" pitchFamily="-4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Times" pitchFamily="-4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Times" pitchFamily="-4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fld id="{084CB859-14C2-2448-A133-FAEE7699DC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899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44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4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4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4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4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9pPr>
          </a:lstStyle>
          <a:p>
            <a:fld id="{886796FB-F357-0A42-A33B-8563FD461C98}" type="slidenum">
              <a:rPr lang="en-US" sz="1300">
                <a:solidFill>
                  <a:schemeClr val="tx1"/>
                </a:solidFill>
              </a:rPr>
              <a:pPr/>
              <a:t>1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tr-TR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9pPr>
          </a:lstStyle>
          <a:p>
            <a:fld id="{CBB740C1-5B2E-BE49-B07A-05ED2EA92C91}" type="slidenum">
              <a:rPr lang="en-US" sz="1300">
                <a:solidFill>
                  <a:schemeClr val="tx1"/>
                </a:solidFill>
              </a:rPr>
              <a:pPr/>
              <a:t>10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" charset="0"/>
              </a:rPr>
              <a:t>06_13_polymerase1.jpg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9pPr>
          </a:lstStyle>
          <a:p>
            <a:fld id="{48B940B7-7770-0048-9F90-87D729DB2E5D}" type="slidenum">
              <a:rPr lang="en-US" sz="1300">
                <a:solidFill>
                  <a:schemeClr val="tx1"/>
                </a:solidFill>
              </a:rPr>
              <a:pPr/>
              <a:t>11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" charset="0"/>
              </a:rPr>
              <a:t>06_14_polymerase2.jpg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9pPr>
          </a:lstStyle>
          <a:p>
            <a:fld id="{50B2247C-BB34-F641-A342-BCFCBBE5239C}" type="slidenum">
              <a:rPr lang="en-US" sz="1300">
                <a:solidFill>
                  <a:schemeClr val="tx1"/>
                </a:solidFill>
              </a:rPr>
              <a:pPr/>
              <a:t>12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" charset="0"/>
              </a:rPr>
              <a:t>06_15_proofreading.jpg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9pPr>
          </a:lstStyle>
          <a:p>
            <a:fld id="{081525F2-C654-9246-8EEB-8FC06D0AD9EB}" type="slidenum">
              <a:rPr lang="en-US" sz="1300">
                <a:solidFill>
                  <a:schemeClr val="tx1"/>
                </a:solidFill>
              </a:rPr>
              <a:pPr/>
              <a:t>13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" charset="0"/>
              </a:rPr>
              <a:t>06_16_lagging strand.jpg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9pPr>
          </a:lstStyle>
          <a:p>
            <a:fld id="{801A53E7-C9B2-6244-A7FB-79D1301AED9F}" type="slidenum">
              <a:rPr lang="en-US" sz="1300">
                <a:solidFill>
                  <a:schemeClr val="tx1"/>
                </a:solidFill>
              </a:rPr>
              <a:pPr/>
              <a:t>14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" charset="0"/>
              </a:rPr>
              <a:t>06_17_group proteins.jpg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9pPr>
          </a:lstStyle>
          <a:p>
            <a:fld id="{7C3C5351-CE0D-B04E-A637-1D604BCEC515}" type="slidenum">
              <a:rPr lang="en-US" sz="1300">
                <a:solidFill>
                  <a:schemeClr val="tx1"/>
                </a:solidFill>
              </a:rPr>
              <a:pPr/>
              <a:t>15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" charset="0"/>
              </a:rPr>
              <a:t>06_17_group proteins.jpg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9pPr>
          </a:lstStyle>
          <a:p>
            <a:fld id="{6A416D91-08C5-6646-A087-11181656B8CF}" type="slidenum">
              <a:rPr lang="en-US" sz="1300">
                <a:solidFill>
                  <a:schemeClr val="tx1"/>
                </a:solidFill>
              </a:rPr>
              <a:pPr/>
              <a:t>16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" charset="0"/>
              </a:rPr>
              <a:t>06_18_telomeres.jpg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9pPr>
          </a:lstStyle>
          <a:p>
            <a:fld id="{9521243B-6263-994B-A9A3-F9F9382F17B5}" type="slidenum">
              <a:rPr lang="en-US" sz="1300">
                <a:solidFill>
                  <a:schemeClr val="tx1"/>
                </a:solidFill>
              </a:rPr>
              <a:pPr/>
              <a:t>17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" charset="0"/>
              </a:rPr>
              <a:t>Figure 12.9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9pPr>
          </a:lstStyle>
          <a:p>
            <a:fld id="{C675CFFF-6375-C64A-85BE-78F42CADE345}" type="slidenum">
              <a:rPr lang="en-US" sz="1300">
                <a:solidFill>
                  <a:schemeClr val="tx1"/>
                </a:solidFill>
              </a:rPr>
              <a:pPr/>
              <a:t>18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" charset="0"/>
              </a:rPr>
              <a:t>Figure 12.10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9pPr>
          </a:lstStyle>
          <a:p>
            <a:fld id="{15DEBE0F-2080-2946-8130-BF9124511B3E}" type="slidenum">
              <a:rPr lang="en-US" sz="1300">
                <a:solidFill>
                  <a:schemeClr val="tx1"/>
                </a:solidFill>
              </a:rPr>
              <a:pPr/>
              <a:t>19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" charset="0"/>
              </a:rPr>
              <a:t>Figure 12.8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9pPr>
          </a:lstStyle>
          <a:p>
            <a:fld id="{78C0A77C-6081-9644-809F-A84F99F8A510}" type="slidenum">
              <a:rPr lang="en-US" sz="1300">
                <a:solidFill>
                  <a:schemeClr val="tx1"/>
                </a:solidFill>
              </a:rPr>
              <a:pPr/>
              <a:t>2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" charset="0"/>
              </a:rPr>
              <a:t>06_02_DNA template.jpg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9pPr>
          </a:lstStyle>
          <a:p>
            <a:fld id="{808FFDC5-5D36-E549-BAC2-E95382928957}" type="slidenum">
              <a:rPr lang="en-US" sz="1300">
                <a:solidFill>
                  <a:schemeClr val="tx1"/>
                </a:solidFill>
              </a:rPr>
              <a:pPr/>
              <a:t>3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" charset="0"/>
              </a:rPr>
              <a:t>06_03_own duplication.jpg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9pPr>
          </a:lstStyle>
          <a:p>
            <a:fld id="{81A5B362-7116-1242-90F9-865930DCF8B4}" type="slidenum">
              <a:rPr lang="en-US" sz="1300">
                <a:solidFill>
                  <a:schemeClr val="tx1"/>
                </a:solidFill>
              </a:rPr>
              <a:pPr/>
              <a:t>4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" charset="0"/>
              </a:rPr>
              <a:t>06_04_replic.rounds.jpg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9pPr>
          </a:lstStyle>
          <a:p>
            <a:fld id="{01D0C437-56B6-A640-B3C5-F1274331370F}" type="slidenum">
              <a:rPr lang="en-US" sz="1300">
                <a:solidFill>
                  <a:schemeClr val="tx1"/>
                </a:solidFill>
              </a:rPr>
              <a:pPr/>
              <a:t>5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" charset="0"/>
              </a:rPr>
              <a:t>06_05_replic.origin.jpg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9pPr>
          </a:lstStyle>
          <a:p>
            <a:fld id="{AF84ACEB-00AF-904D-B49C-3DDA162828AB}" type="slidenum">
              <a:rPr lang="en-US" sz="1300">
                <a:solidFill>
                  <a:schemeClr val="tx1"/>
                </a:solidFill>
              </a:rPr>
              <a:pPr/>
              <a:t>6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" charset="0"/>
              </a:rPr>
              <a:t>06_09_Replic.forks.jpg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9pPr>
          </a:lstStyle>
          <a:p>
            <a:fld id="{5D9FAF52-CC69-B94A-81C3-2561925F06FF}" type="slidenum">
              <a:rPr lang="en-US" sz="1300">
                <a:solidFill>
                  <a:schemeClr val="tx1"/>
                </a:solidFill>
              </a:rPr>
              <a:pPr/>
              <a:t>7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" charset="0"/>
              </a:rPr>
              <a:t>06_10_5prime_3prime.jpg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9pPr>
          </a:lstStyle>
          <a:p>
            <a:fld id="{F0E8B42F-EE2B-9D4E-90F8-BC0525D33CAB}" type="slidenum">
              <a:rPr lang="en-US" sz="1300">
                <a:solidFill>
                  <a:schemeClr val="tx1"/>
                </a:solidFill>
              </a:rPr>
              <a:pPr/>
              <a:t>8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" charset="0"/>
              </a:rPr>
              <a:t>06_11_oppositepolarity.jpg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9pPr>
          </a:lstStyle>
          <a:p>
            <a:fld id="{35D0D365-0918-4045-9881-E773227AF31F}" type="slidenum">
              <a:rPr lang="en-US" sz="1300">
                <a:solidFill>
                  <a:schemeClr val="tx1"/>
                </a:solidFill>
              </a:rPr>
              <a:pPr/>
              <a:t>9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" charset="0"/>
              </a:rPr>
              <a:t>06_12_asymmetrical.jpg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" pitchFamily="-4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Times" charset="0"/>
              </a:defRPr>
            </a:lvl1pPr>
          </a:lstStyle>
          <a:p>
            <a:r>
              <a:rPr lang="en-US"/>
              <a:t>Özdağ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BF22B6D2-0901-BE48-9724-BE834E7879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23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Özdağ</a:t>
            </a:r>
          </a:p>
        </p:txBody>
      </p:sp>
    </p:spTree>
    <p:extLst>
      <p:ext uri="{BB962C8B-B14F-4D97-AF65-F5344CB8AC3E}">
        <p14:creationId xmlns:p14="http://schemas.microsoft.com/office/powerpoint/2010/main" val="2402609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Özdağ</a:t>
            </a:r>
          </a:p>
        </p:txBody>
      </p:sp>
    </p:spTree>
    <p:extLst>
      <p:ext uri="{BB962C8B-B14F-4D97-AF65-F5344CB8AC3E}">
        <p14:creationId xmlns:p14="http://schemas.microsoft.com/office/powerpoint/2010/main" val="586722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Özdağ</a:t>
            </a:r>
          </a:p>
        </p:txBody>
      </p:sp>
    </p:spTree>
    <p:extLst>
      <p:ext uri="{BB962C8B-B14F-4D97-AF65-F5344CB8AC3E}">
        <p14:creationId xmlns:p14="http://schemas.microsoft.com/office/powerpoint/2010/main" val="2468313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Özdağ</a:t>
            </a:r>
          </a:p>
        </p:txBody>
      </p:sp>
    </p:spTree>
    <p:extLst>
      <p:ext uri="{BB962C8B-B14F-4D97-AF65-F5344CB8AC3E}">
        <p14:creationId xmlns:p14="http://schemas.microsoft.com/office/powerpoint/2010/main" val="2481468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Özdağ</a:t>
            </a:r>
          </a:p>
        </p:txBody>
      </p:sp>
    </p:spTree>
    <p:extLst>
      <p:ext uri="{BB962C8B-B14F-4D97-AF65-F5344CB8AC3E}">
        <p14:creationId xmlns:p14="http://schemas.microsoft.com/office/powerpoint/2010/main" val="3407068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Özdağ</a:t>
            </a:r>
          </a:p>
        </p:txBody>
      </p:sp>
    </p:spTree>
    <p:extLst>
      <p:ext uri="{BB962C8B-B14F-4D97-AF65-F5344CB8AC3E}">
        <p14:creationId xmlns:p14="http://schemas.microsoft.com/office/powerpoint/2010/main" val="4206962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Özdağ</a:t>
            </a:r>
          </a:p>
        </p:txBody>
      </p:sp>
    </p:spTree>
    <p:extLst>
      <p:ext uri="{BB962C8B-B14F-4D97-AF65-F5344CB8AC3E}">
        <p14:creationId xmlns:p14="http://schemas.microsoft.com/office/powerpoint/2010/main" val="1895915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Özdağ</a:t>
            </a:r>
          </a:p>
        </p:txBody>
      </p:sp>
    </p:spTree>
    <p:extLst>
      <p:ext uri="{BB962C8B-B14F-4D97-AF65-F5344CB8AC3E}">
        <p14:creationId xmlns:p14="http://schemas.microsoft.com/office/powerpoint/2010/main" val="1994126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Özdağ</a:t>
            </a:r>
          </a:p>
        </p:txBody>
      </p:sp>
    </p:spTree>
    <p:extLst>
      <p:ext uri="{BB962C8B-B14F-4D97-AF65-F5344CB8AC3E}">
        <p14:creationId xmlns:p14="http://schemas.microsoft.com/office/powerpoint/2010/main" val="1441230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Özdağ</a:t>
            </a:r>
          </a:p>
        </p:txBody>
      </p:sp>
    </p:spTree>
    <p:extLst>
      <p:ext uri="{BB962C8B-B14F-4D97-AF65-F5344CB8AC3E}">
        <p14:creationId xmlns:p14="http://schemas.microsoft.com/office/powerpoint/2010/main" val="3068822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Özdağ</a:t>
            </a:r>
          </a:p>
        </p:txBody>
      </p:sp>
    </p:spTree>
    <p:extLst>
      <p:ext uri="{BB962C8B-B14F-4D97-AF65-F5344CB8AC3E}">
        <p14:creationId xmlns:p14="http://schemas.microsoft.com/office/powerpoint/2010/main" val="547839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B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92950" y="6524625"/>
            <a:ext cx="20510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Comic Sans MS" charset="0"/>
              </a:defRPr>
            </a:lvl1pPr>
          </a:lstStyle>
          <a:p>
            <a:r>
              <a:rPr lang="en-US"/>
              <a:t>Özdağ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itchFamily="-4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itchFamily="-4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itchFamily="-4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itchFamily="-44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itchFamily="-4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itchFamily="-4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itchFamily="-4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" pitchFamily="-4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857250"/>
            <a:ext cx="8588375" cy="3095625"/>
          </a:xfrm>
        </p:spPr>
        <p:txBody>
          <a:bodyPr anchorCtr="1"/>
          <a:lstStyle/>
          <a:p>
            <a:r>
              <a:rPr lang="tr-TR" sz="4000" b="1" dirty="0" err="1" smtClean="0">
                <a:solidFill>
                  <a:srgbClr val="FFFF00"/>
                </a:solidFill>
                <a:latin typeface="Times" charset="0"/>
              </a:rPr>
              <a:t>Biyoteknoloji</a:t>
            </a:r>
            <a:r>
              <a:rPr lang="tr-TR" sz="4000" b="1" dirty="0" smtClean="0">
                <a:solidFill>
                  <a:srgbClr val="FFFF00"/>
                </a:solidFill>
                <a:latin typeface="Times" charset="0"/>
              </a:rPr>
              <a:t> ve Genetik I</a:t>
            </a:r>
            <a:br>
              <a:rPr lang="tr-TR" sz="4000" b="1" dirty="0" smtClean="0">
                <a:solidFill>
                  <a:srgbClr val="FFFF00"/>
                </a:solidFill>
                <a:latin typeface="Times" charset="0"/>
              </a:rPr>
            </a:br>
            <a:r>
              <a:rPr lang="tr-TR" sz="4000" b="1" dirty="0">
                <a:solidFill>
                  <a:srgbClr val="FFFF00"/>
                </a:solidFill>
                <a:latin typeface="Times" charset="0"/>
              </a:rPr>
              <a:t/>
            </a:r>
            <a:br>
              <a:rPr lang="tr-TR" sz="4000" b="1" dirty="0">
                <a:solidFill>
                  <a:srgbClr val="FFFF00"/>
                </a:solidFill>
                <a:latin typeface="Times" charset="0"/>
              </a:rPr>
            </a:br>
            <a:r>
              <a:rPr lang="tr-TR" sz="4000" b="1" dirty="0" smtClean="0">
                <a:solidFill>
                  <a:srgbClr val="FFFF00"/>
                </a:solidFill>
                <a:latin typeface="Times" charset="0"/>
              </a:rPr>
              <a:t/>
            </a:r>
            <a:br>
              <a:rPr lang="tr-TR" sz="4000" b="1" dirty="0" smtClean="0">
                <a:solidFill>
                  <a:srgbClr val="FFFF00"/>
                </a:solidFill>
                <a:latin typeface="Times" charset="0"/>
              </a:rPr>
            </a:br>
            <a:r>
              <a:rPr lang="tr-TR" sz="4000" b="1" dirty="0" smtClean="0">
                <a:solidFill>
                  <a:srgbClr val="FFFF00"/>
                </a:solidFill>
                <a:latin typeface="Times" charset="0"/>
              </a:rPr>
              <a:t>HAFTA VI</a:t>
            </a:r>
            <a:br>
              <a:rPr lang="tr-TR" sz="4000" b="1" dirty="0" smtClean="0">
                <a:solidFill>
                  <a:srgbClr val="FFFF00"/>
                </a:solidFill>
                <a:latin typeface="Times" charset="0"/>
              </a:rPr>
            </a:br>
            <a:r>
              <a:rPr lang="tr-TR" sz="4000" b="1" dirty="0" smtClean="0">
                <a:solidFill>
                  <a:srgbClr val="FFFF00"/>
                </a:solidFill>
                <a:latin typeface="Times" charset="0"/>
              </a:rPr>
              <a:t>DNA </a:t>
            </a:r>
            <a:r>
              <a:rPr lang="tr-TR" sz="4000" b="1" dirty="0" err="1" smtClean="0">
                <a:solidFill>
                  <a:srgbClr val="FFFF00"/>
                </a:solidFill>
                <a:latin typeface="Times" charset="0"/>
              </a:rPr>
              <a:t>Replikasyonu</a:t>
            </a:r>
            <a:endParaRPr lang="en-US" sz="4000" b="1" dirty="0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5123" name="Text Box 19"/>
          <p:cNvSpPr txBox="1">
            <a:spLocks noChangeArrowheads="1"/>
          </p:cNvSpPr>
          <p:nvPr/>
        </p:nvSpPr>
        <p:spPr bwMode="auto">
          <a:xfrm>
            <a:off x="1299343" y="4221163"/>
            <a:ext cx="681042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tr-TR" b="1" dirty="0" smtClean="0">
                <a:solidFill>
                  <a:srgbClr val="FFFF00"/>
                </a:solidFill>
              </a:rPr>
              <a:t>Prof. </a:t>
            </a:r>
            <a:r>
              <a:rPr lang="tr-TR" b="1" dirty="0">
                <a:solidFill>
                  <a:srgbClr val="FFFF00"/>
                </a:solidFill>
              </a:rPr>
              <a:t>Dr. Hilal Özdağ</a:t>
            </a:r>
          </a:p>
          <a:p>
            <a:pPr algn="ctr"/>
            <a:endParaRPr lang="tr-TR" b="1" dirty="0">
              <a:solidFill>
                <a:srgbClr val="FFFF00"/>
              </a:solidFill>
            </a:endParaRPr>
          </a:p>
          <a:p>
            <a:pPr algn="ctr"/>
            <a:r>
              <a:rPr lang="tr-TR" b="1" dirty="0">
                <a:solidFill>
                  <a:srgbClr val="FFFF00"/>
                </a:solidFill>
              </a:rPr>
              <a:t>A.Ü </a:t>
            </a:r>
            <a:r>
              <a:rPr lang="tr-TR" b="1" dirty="0" err="1">
                <a:solidFill>
                  <a:srgbClr val="FFFF00"/>
                </a:solidFill>
              </a:rPr>
              <a:t>Biyoteknoloji</a:t>
            </a:r>
            <a:r>
              <a:rPr lang="tr-TR" b="1" dirty="0">
                <a:solidFill>
                  <a:srgbClr val="FFFF00"/>
                </a:solidFill>
              </a:rPr>
              <a:t> Enstitüsü Merkez Laboratuvarı</a:t>
            </a:r>
          </a:p>
          <a:p>
            <a:pPr algn="ctr"/>
            <a:r>
              <a:rPr lang="tr-TR" b="1" dirty="0">
                <a:solidFill>
                  <a:srgbClr val="FFFF00"/>
                </a:solidFill>
              </a:rPr>
              <a:t>Tel: 2225826/202</a:t>
            </a:r>
          </a:p>
          <a:p>
            <a:pPr algn="ctr"/>
            <a:r>
              <a:rPr lang="tr-TR" b="1" dirty="0">
                <a:solidFill>
                  <a:srgbClr val="FFFF00"/>
                </a:solidFill>
              </a:rPr>
              <a:t>Eposta: </a:t>
            </a:r>
            <a:r>
              <a:rPr lang="tr-TR" b="1" dirty="0" err="1">
                <a:solidFill>
                  <a:srgbClr val="FFFF00"/>
                </a:solidFill>
              </a:rPr>
              <a:t>hilalozdag@gmail.com</a:t>
            </a:r>
            <a:endParaRPr lang="tr-TR" b="1" dirty="0">
              <a:solidFill>
                <a:srgbClr val="FFFF00"/>
              </a:solidFill>
            </a:endParaRPr>
          </a:p>
        </p:txBody>
      </p:sp>
      <p:pic>
        <p:nvPicPr>
          <p:cNvPr id="4" name="Picture 2" descr="C:\Documents and Settings\HPBIOTEK\Belgelerim\Alınan Dosyalarım\biyoteknoloji_logo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71438"/>
            <a:ext cx="17081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06_13_polymeras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836613"/>
            <a:ext cx="7570788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20713"/>
            <a:ext cx="7848600" cy="583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696913" y="5516563"/>
            <a:ext cx="89154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sz="2200" u="sng">
                <a:latin typeface="Arial" charset="0"/>
              </a:rPr>
              <a:t>DNA polimerazın sentez ve düzeltme için ayrı bölgesi vardır.</a:t>
            </a:r>
            <a:endParaRPr lang="en-US" sz="2200">
              <a:latin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06_15_proofrea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20713"/>
            <a:ext cx="7920037" cy="588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06_16_lagging str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9275"/>
            <a:ext cx="8353425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06_17_group prote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92150"/>
            <a:ext cx="8064500" cy="599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2339975" y="2492375"/>
            <a:ext cx="54721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tr-TR" sz="3200" b="1">
                <a:solidFill>
                  <a:schemeClr val="tx2"/>
                </a:solidFill>
              </a:rPr>
              <a:t>TELOMER-TELOMERAZ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06_18_telome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92150"/>
            <a:ext cx="7931150" cy="589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64163" y="2565400"/>
            <a:ext cx="3492500" cy="3824288"/>
          </a:xfrm>
        </p:spPr>
        <p:txBody>
          <a:bodyPr/>
          <a:lstStyle/>
          <a:p>
            <a:r>
              <a:rPr lang="tr-TR" b="1">
                <a:solidFill>
                  <a:schemeClr val="tx2"/>
                </a:solidFill>
                <a:latin typeface="Times" charset="0"/>
              </a:rPr>
              <a:t>DNA polimeraz DNA zincirinin 5’ ucunu yapılandıramaz.</a:t>
            </a:r>
            <a:endParaRPr lang="en-US" b="1">
              <a:solidFill>
                <a:schemeClr val="tx2"/>
              </a:solidFill>
              <a:latin typeface="Times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086100" y="1295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tr-TR"/>
          </a:p>
        </p:txBody>
      </p:sp>
      <p:pic>
        <p:nvPicPr>
          <p:cNvPr id="21508" name="Picture 4" descr="12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8" r="9435"/>
          <a:stretch>
            <a:fillRect/>
          </a:stretch>
        </p:blipFill>
        <p:spPr bwMode="auto">
          <a:xfrm>
            <a:off x="403225" y="0"/>
            <a:ext cx="4775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91138" y="1981200"/>
            <a:ext cx="3167062" cy="4114800"/>
          </a:xfrm>
        </p:spPr>
        <p:txBody>
          <a:bodyPr/>
          <a:lstStyle/>
          <a:p>
            <a:pPr>
              <a:buFontTx/>
              <a:buNone/>
            </a:pPr>
            <a:endParaRPr lang="en-US">
              <a:latin typeface="Times" charset="0"/>
            </a:endParaRPr>
          </a:p>
          <a:p>
            <a:r>
              <a:rPr lang="tr-TR">
                <a:solidFill>
                  <a:schemeClr val="tx2"/>
                </a:solidFill>
                <a:latin typeface="Times" charset="0"/>
              </a:rPr>
              <a:t>Telomerazın TTAGGG dizisine bağlanması ve RNA’nın eklenmesi ile uçlar uzar.</a:t>
            </a:r>
            <a:endParaRPr lang="en-US">
              <a:solidFill>
                <a:schemeClr val="tx2"/>
              </a:solidFill>
              <a:latin typeface="Times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519363" y="1295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tr-TR"/>
          </a:p>
        </p:txBody>
      </p:sp>
      <p:pic>
        <p:nvPicPr>
          <p:cNvPr id="22532" name="Picture 4" descr="12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533400"/>
            <a:ext cx="527843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7772400" cy="1143000"/>
          </a:xfrm>
        </p:spPr>
        <p:txBody>
          <a:bodyPr/>
          <a:lstStyle/>
          <a:p>
            <a:r>
              <a:rPr lang="tr-TR" sz="4000" b="1">
                <a:solidFill>
                  <a:schemeClr val="tx2"/>
                </a:solidFill>
                <a:latin typeface="Times" charset="0"/>
              </a:rPr>
              <a:t>Telomerler doğrusal kromozomların yapısını korur.</a:t>
            </a:r>
            <a:endParaRPr lang="en-US" sz="4000" b="1">
              <a:solidFill>
                <a:schemeClr val="tx2"/>
              </a:solidFill>
              <a:latin typeface="Times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38800" y="1905000"/>
            <a:ext cx="3429000" cy="42211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2800" b="1">
                <a:solidFill>
                  <a:schemeClr val="tx2"/>
                </a:solidFill>
                <a:latin typeface="Times" charset="0"/>
              </a:rPr>
              <a:t>Telomerler ökaryot kromozomlar üzerindeki koruyucu berelerdir. Kromozomların kendi aralarında birleşmelerini engeller.</a:t>
            </a:r>
            <a:endParaRPr lang="en-US" sz="2800" b="1">
              <a:solidFill>
                <a:schemeClr val="tx2"/>
              </a:solidFill>
              <a:latin typeface="Times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400300" y="1428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tr-TR"/>
          </a:p>
        </p:txBody>
      </p:sp>
      <p:pic>
        <p:nvPicPr>
          <p:cNvPr id="23557" name="Picture 5" descr="12_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t="2777" r="10417"/>
          <a:stretch>
            <a:fillRect/>
          </a:stretch>
        </p:blipFill>
        <p:spPr bwMode="auto">
          <a:xfrm>
            <a:off x="0" y="1676400"/>
            <a:ext cx="541020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06_02_DNA templ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0350"/>
            <a:ext cx="7499350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8535988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6248400" cy="838200"/>
          </a:xfrm>
          <a:noFill/>
        </p:spPr>
        <p:txBody>
          <a:bodyPr/>
          <a:lstStyle/>
          <a:p>
            <a:r>
              <a:rPr lang="tr-TR">
                <a:solidFill>
                  <a:schemeClr val="tx1"/>
                </a:solidFill>
                <a:latin typeface="Times" charset="0"/>
              </a:rPr>
              <a:t>İntronların çıkarılması</a:t>
            </a: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81000" y="1447800"/>
            <a:ext cx="8534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chemeClr val="tx1"/>
                </a:solidFill>
                <a:latin typeface="Comic Sans MS" charset="0"/>
              </a:rPr>
              <a:t>splicing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Comic Sans MS" charset="0"/>
              </a:rPr>
              <a:t>mRNA; rRNA </a:t>
            </a:r>
            <a:r>
              <a:rPr lang="tr-TR">
                <a:solidFill>
                  <a:schemeClr val="tx1"/>
                </a:solidFill>
                <a:latin typeface="Comic Sans MS" charset="0"/>
              </a:rPr>
              <a:t>;</a:t>
            </a:r>
            <a:r>
              <a:rPr lang="en-US">
                <a:solidFill>
                  <a:schemeClr val="tx1"/>
                </a:solidFill>
                <a:latin typeface="Comic Sans MS" charset="0"/>
              </a:rPr>
              <a:t> tRNA</a:t>
            </a:r>
          </a:p>
          <a:p>
            <a:pPr>
              <a:spcBef>
                <a:spcPct val="50000"/>
              </a:spcBef>
            </a:pPr>
            <a:r>
              <a:rPr lang="tr-TR">
                <a:solidFill>
                  <a:schemeClr val="tx1"/>
                </a:solidFill>
                <a:latin typeface="Comic Sans MS" charset="0"/>
              </a:rPr>
              <a:t>Çekirdekten çıkmadan gerçekleşir.</a:t>
            </a:r>
            <a:endParaRPr lang="en-US">
              <a:solidFill>
                <a:schemeClr val="tx1"/>
              </a:solidFill>
              <a:latin typeface="Comic Sans MS" charset="0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04800" y="5029200"/>
            <a:ext cx="8229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Comic Sans MS" charset="0"/>
              </a:rPr>
              <a:t>GU—AG </a:t>
            </a:r>
            <a:r>
              <a:rPr lang="tr-TR">
                <a:solidFill>
                  <a:schemeClr val="tx1"/>
                </a:solidFill>
                <a:latin typeface="Comic Sans MS" charset="0"/>
              </a:rPr>
              <a:t>kuralı</a:t>
            </a:r>
            <a:endParaRPr lang="en-US">
              <a:solidFill>
                <a:schemeClr val="tx1"/>
              </a:solidFill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Comic Sans MS" charset="0"/>
              </a:rPr>
              <a:t>snRNP</a:t>
            </a:r>
            <a:r>
              <a:rPr lang="tr-TR">
                <a:solidFill>
                  <a:schemeClr val="tx1"/>
                </a:solidFill>
                <a:latin typeface="Comic Sans MS" charset="0"/>
              </a:rPr>
              <a:t> </a:t>
            </a:r>
            <a:r>
              <a:rPr lang="en-US">
                <a:solidFill>
                  <a:schemeClr val="tx1"/>
                </a:solidFill>
                <a:latin typeface="Comic Sans MS" charset="0"/>
              </a:rPr>
              <a:t>spliceosome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utoUpdateAnimBg="0"/>
      <p:bldP spid="3379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6297613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6934200" y="7620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Comic Sans MS" charset="0"/>
              </a:rPr>
              <a:t>1</a:t>
            </a:r>
            <a:r>
              <a:rPr lang="en-US" baseline="30000">
                <a:solidFill>
                  <a:schemeClr val="tx1"/>
                </a:solidFill>
                <a:latin typeface="Comic Sans MS" charset="0"/>
              </a:rPr>
              <a:t>o</a:t>
            </a:r>
            <a:r>
              <a:rPr lang="en-US">
                <a:solidFill>
                  <a:schemeClr val="tx1"/>
                </a:solidFill>
                <a:latin typeface="Comic Sans MS" charset="0"/>
              </a:rPr>
              <a:t> tran</a:t>
            </a:r>
            <a:r>
              <a:rPr lang="tr-TR">
                <a:solidFill>
                  <a:schemeClr val="tx1"/>
                </a:solidFill>
                <a:latin typeface="Comic Sans MS" charset="0"/>
              </a:rPr>
              <a:t>sk</a:t>
            </a:r>
            <a:r>
              <a:rPr lang="en-US">
                <a:solidFill>
                  <a:schemeClr val="tx1"/>
                </a:solidFill>
                <a:latin typeface="Comic Sans MS" charset="0"/>
              </a:rPr>
              <a:t>ript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6858000" y="25908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Comic Sans MS" charset="0"/>
              </a:rPr>
              <a:t>spliceosome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3632200" cy="564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848600" cy="1143000"/>
          </a:xfrm>
          <a:noFill/>
        </p:spPr>
        <p:txBody>
          <a:bodyPr/>
          <a:lstStyle/>
          <a:p>
            <a:r>
              <a:rPr lang="tr-TR">
                <a:solidFill>
                  <a:schemeClr val="tx1"/>
                </a:solidFill>
                <a:latin typeface="Comic Sans MS" charset="0"/>
              </a:rPr>
              <a:t>Ökaryotik</a:t>
            </a:r>
            <a:r>
              <a:rPr lang="en-US">
                <a:solidFill>
                  <a:schemeClr val="tx1"/>
                </a:solidFill>
                <a:latin typeface="Comic Sans MS" charset="0"/>
              </a:rPr>
              <a:t> </a:t>
            </a:r>
            <a:r>
              <a:rPr lang="tr-TR">
                <a:solidFill>
                  <a:schemeClr val="tx1"/>
                </a:solidFill>
                <a:latin typeface="Comic Sans MS" charset="0"/>
              </a:rPr>
              <a:t>gen ifadesi kontrolü</a:t>
            </a:r>
            <a:endParaRPr lang="en-US">
              <a:solidFill>
                <a:schemeClr val="tx1"/>
              </a:solidFill>
              <a:latin typeface="Comic Sans MS" charset="0"/>
            </a:endParaRPr>
          </a:p>
        </p:txBody>
      </p:sp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79248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 Box 5"/>
          <p:cNvSpPr txBox="1">
            <a:spLocks noChangeArrowheads="1"/>
          </p:cNvSpPr>
          <p:nvPr/>
        </p:nvSpPr>
        <p:spPr bwMode="auto">
          <a:xfrm>
            <a:off x="669925" y="4873625"/>
            <a:ext cx="50419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tr-TR">
                <a:solidFill>
                  <a:schemeClr val="tx1"/>
                </a:solidFill>
                <a:latin typeface="Comic Sans MS" charset="0"/>
              </a:rPr>
              <a:t>-50/-150 bç CCAAT/cat kutusu</a:t>
            </a:r>
          </a:p>
          <a:p>
            <a:r>
              <a:rPr lang="tr-TR">
                <a:solidFill>
                  <a:schemeClr val="tx1"/>
                </a:solidFill>
                <a:latin typeface="Comic Sans MS" charset="0"/>
              </a:rPr>
              <a:t>-30/-35 bç TATA/Pribnow kutusu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469188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848600" cy="1143000"/>
          </a:xfrm>
          <a:noFill/>
        </p:spPr>
        <p:txBody>
          <a:bodyPr/>
          <a:lstStyle/>
          <a:p>
            <a:r>
              <a:rPr lang="tr-TR">
                <a:solidFill>
                  <a:schemeClr val="tx1"/>
                </a:solidFill>
                <a:latin typeface="Times" charset="0"/>
              </a:rPr>
              <a:t>Ökaryotik</a:t>
            </a:r>
            <a:r>
              <a:rPr lang="en-US">
                <a:solidFill>
                  <a:schemeClr val="tx1"/>
                </a:solidFill>
                <a:latin typeface="Times" charset="0"/>
              </a:rPr>
              <a:t> mRNA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06_03_own duplic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92150"/>
            <a:ext cx="6850062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1073150" y="735013"/>
            <a:ext cx="7315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>
                <a:latin typeface="Arial" charset="0"/>
              </a:rPr>
              <a:t>Watson ve Crick “Gözümüzden kaçmamış olan bir nokta da ………..”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06_04_repl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765175"/>
            <a:ext cx="7343775" cy="545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900113" y="5157788"/>
            <a:ext cx="85677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sz="2200" b="1">
                <a:latin typeface="Arial" charset="0"/>
              </a:rPr>
              <a:t>Replikasyon yarı-korunumludur (semi-conservative).</a:t>
            </a:r>
            <a:endParaRPr lang="en-US" sz="2200" b="1" u="sng">
              <a:latin typeface="Arial" charset="0"/>
            </a:endParaRP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311275" y="6184900"/>
            <a:ext cx="3154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tr-TR"/>
              <a:t>Messelson-Stahl Deneyi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06_05_repl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92150"/>
            <a:ext cx="7777163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06_09_Repl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92150"/>
            <a:ext cx="7786688" cy="578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06_10_5prime_3pr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20713"/>
            <a:ext cx="7920037" cy="588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827088" y="5661025"/>
            <a:ext cx="4325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>
                <a:latin typeface="Arial" charset="0"/>
              </a:rPr>
              <a:t>Zincir</a:t>
            </a:r>
            <a:r>
              <a:rPr lang="en-US">
                <a:latin typeface="Arial" charset="0"/>
              </a:rPr>
              <a:t> 5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 </a:t>
            </a:r>
            <a:r>
              <a:rPr lang="en-US">
                <a:latin typeface="Arial" charset="0"/>
                <a:sym typeface="Symbol" charset="0"/>
              </a:rPr>
              <a:t> 3</a:t>
            </a:r>
            <a:r>
              <a:rPr lang="ja-JP" altLang="en-US">
                <a:latin typeface="Arial" charset="0"/>
                <a:sym typeface="Symbol" charset="0"/>
              </a:rPr>
              <a:t>’</a:t>
            </a:r>
            <a:r>
              <a:rPr lang="tr-TR">
                <a:latin typeface="Arial" charset="0"/>
                <a:sym typeface="Symbol" charset="0"/>
              </a:rPr>
              <a:t> yönünde uzar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06_11_oppositepolar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908050"/>
            <a:ext cx="7210425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1187450" y="1125538"/>
            <a:ext cx="7696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5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 </a:t>
            </a:r>
            <a:r>
              <a:rPr lang="en-US">
                <a:latin typeface="Arial" charset="0"/>
                <a:sym typeface="Symbol" charset="0"/>
              </a:rPr>
              <a:t> 3</a:t>
            </a:r>
            <a:r>
              <a:rPr lang="ja-JP" altLang="en-US">
                <a:latin typeface="Arial" charset="0"/>
                <a:sym typeface="Symbol" charset="0"/>
              </a:rPr>
              <a:t>’</a:t>
            </a:r>
            <a:r>
              <a:rPr lang="en-US">
                <a:latin typeface="Arial" charset="0"/>
                <a:sym typeface="Symbol" charset="0"/>
              </a:rPr>
              <a:t> </a:t>
            </a:r>
            <a:r>
              <a:rPr lang="tr-TR">
                <a:latin typeface="Arial" charset="0"/>
                <a:sym typeface="Symbol" charset="0"/>
              </a:rPr>
              <a:t>yönünde olan polimerizasyon replikasyon çatalında problem yaratır. </a:t>
            </a:r>
            <a:endParaRPr lang="en-US">
              <a:latin typeface="Arial" charset="0"/>
              <a:sym typeface="Symbo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06_12_asymmetric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92150"/>
            <a:ext cx="7715250" cy="573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" pitchFamily="-4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" pitchFamily="-4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3333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DAD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224</Words>
  <Application>Microsoft Macintosh PowerPoint</Application>
  <PresentationFormat>On-screen Show (4:3)</PresentationFormat>
  <Paragraphs>67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Times</vt:lpstr>
      <vt:lpstr>Arial</vt:lpstr>
      <vt:lpstr>Comic Sans MS</vt:lpstr>
      <vt:lpstr>Symbol</vt:lpstr>
      <vt:lpstr>Blank Presentation</vt:lpstr>
      <vt:lpstr>Biyoteknoloji ve Genetik I   HAFTA VI DNA Replikasyonu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Telomerler doğrusal kromozomların yapısını korur.</vt:lpstr>
      <vt:lpstr>İntronların çıkarılması</vt:lpstr>
      <vt:lpstr>PowerPoint Presentation</vt:lpstr>
      <vt:lpstr>PowerPoint Presentation</vt:lpstr>
      <vt:lpstr>Ökaryotik gen ifadesi kontrolü</vt:lpstr>
      <vt:lpstr>Ökaryotik mRNA</vt:lpstr>
    </vt:vector>
  </TitlesOfParts>
  <Company>UU Som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Properties of Nucleic Acids</dc:title>
  <dc:creator>Tim Formosa</dc:creator>
  <cp:lastModifiedBy>Hilal Ozdag</cp:lastModifiedBy>
  <cp:revision>61</cp:revision>
  <dcterms:created xsi:type="dcterms:W3CDTF">1999-12-29T22:35:55Z</dcterms:created>
  <dcterms:modified xsi:type="dcterms:W3CDTF">2013-11-03T13:10:06Z</dcterms:modified>
</cp:coreProperties>
</file>