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tags/tag1.xml" ContentType="application/vnd.openxmlformats-officedocument.presentationml.tags+xml"/>
  <Override PartName="/ppt/activeX/activeX3.xml" ContentType="application/vnd.ms-office.activeX+xml"/>
  <Override PartName="/ppt/activeX/activeX3.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2"/>
  </p:notesMasterIdLst>
  <p:sldIdLst>
    <p:sldId id="256" r:id="rId2"/>
    <p:sldId id="257" r:id="rId3"/>
    <p:sldId id="258" r:id="rId4"/>
    <p:sldId id="260" r:id="rId5"/>
    <p:sldId id="261" r:id="rId6"/>
    <p:sldId id="259" r:id="rId7"/>
    <p:sldId id="265" r:id="rId8"/>
    <p:sldId id="262" r:id="rId9"/>
    <p:sldId id="263" r:id="rId10"/>
    <p:sldId id="264" r:id="rId11"/>
    <p:sldId id="266" r:id="rId12"/>
    <p:sldId id="267" r:id="rId13"/>
    <p:sldId id="268" r:id="rId14"/>
    <p:sldId id="269" r:id="rId15"/>
    <p:sldId id="270" r:id="rId16"/>
    <p:sldId id="272" r:id="rId17"/>
    <p:sldId id="271" r:id="rId18"/>
    <p:sldId id="274" r:id="rId19"/>
    <p:sldId id="275" r:id="rId20"/>
    <p:sldId id="276" r:id="rId21"/>
    <p:sldId id="277" r:id="rId22"/>
    <p:sldId id="273" r:id="rId23"/>
    <p:sldId id="278" r:id="rId24"/>
    <p:sldId id="280" r:id="rId25"/>
    <p:sldId id="281" r:id="rId26"/>
    <p:sldId id="282" r:id="rId27"/>
    <p:sldId id="283" r:id="rId28"/>
    <p:sldId id="287" r:id="rId29"/>
    <p:sldId id="279" r:id="rId30"/>
    <p:sldId id="284" r:id="rId31"/>
    <p:sldId id="285" r:id="rId32"/>
    <p:sldId id="286" r:id="rId33"/>
    <p:sldId id="288" r:id="rId34"/>
    <p:sldId id="289" r:id="rId35"/>
    <p:sldId id="295" r:id="rId36"/>
    <p:sldId id="291" r:id="rId37"/>
    <p:sldId id="292" r:id="rId38"/>
    <p:sldId id="293" r:id="rId39"/>
    <p:sldId id="294" r:id="rId40"/>
    <p:sldId id="290"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C59F8-F5F6-4983-B8E9-5F5D68F214E0}" type="datetimeFigureOut">
              <a:rPr lang="tr-TR" smtClean="0"/>
              <a:t>5.12.2016</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B88E6-CDFF-47E3-9F36-3637CF819A9B}" type="slidenum">
              <a:rPr lang="tr-TR" smtClean="0"/>
              <a:t>‹#›</a:t>
            </a:fld>
            <a:endParaRPr lang="tr-TR"/>
          </a:p>
        </p:txBody>
      </p:sp>
    </p:spTree>
    <p:extLst>
      <p:ext uri="{BB962C8B-B14F-4D97-AF65-F5344CB8AC3E}">
        <p14:creationId xmlns:p14="http://schemas.microsoft.com/office/powerpoint/2010/main" val="425135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73EC7-7C9C-4644-9BD5-E0C1F34831E9}" type="slidenum">
              <a:rPr lang="en-US" altLang="tr-TR"/>
              <a:pPr/>
              <a:t>21</a:t>
            </a:fld>
            <a:endParaRPr lang="en-US" altLang="tr-T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295961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B8FC5-6203-4106-B408-57CC42A4190F}" type="slidenum">
              <a:rPr lang="en-US" altLang="tr-TR"/>
              <a:pPr/>
              <a:t>25</a:t>
            </a:fld>
            <a:endParaRPr lang="en-US" altLang="tr-T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tr-TR"/>
              <a:t>. </a:t>
            </a:r>
          </a:p>
          <a:p>
            <a:endParaRPr lang="en-US" altLang="tr-TR"/>
          </a:p>
        </p:txBody>
      </p:sp>
    </p:spTree>
    <p:extLst>
      <p:ext uri="{BB962C8B-B14F-4D97-AF65-F5344CB8AC3E}">
        <p14:creationId xmlns:p14="http://schemas.microsoft.com/office/powerpoint/2010/main" val="190837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D0BF6-1146-46DE-9E87-AC71CDD8D40C}" type="slidenum">
              <a:rPr lang="en-US" altLang="tr-TR"/>
              <a:pPr/>
              <a:t>26</a:t>
            </a:fld>
            <a:endParaRPr lang="en-US" altLang="tr-T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tr-TR"/>
              <a:t>. </a:t>
            </a:r>
          </a:p>
          <a:p>
            <a:endParaRPr lang="en-US" altLang="tr-TR"/>
          </a:p>
        </p:txBody>
      </p:sp>
    </p:spTree>
    <p:extLst>
      <p:ext uri="{BB962C8B-B14F-4D97-AF65-F5344CB8AC3E}">
        <p14:creationId xmlns:p14="http://schemas.microsoft.com/office/powerpoint/2010/main" val="93157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5.12.2016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22126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5.12.2016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148028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5.12.2016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337713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B54058B4-15BA-4924-A96D-361B3D1AC2DA}" type="datetimeFigureOut">
              <a:rPr lang="tr-TR" smtClean="0"/>
              <a:t>5.12.2016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411067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4058B4-15BA-4924-A96D-361B3D1AC2DA}" type="datetimeFigureOut">
              <a:rPr lang="tr-TR" smtClean="0"/>
              <a:t>5.12.2016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33337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B54058B4-15BA-4924-A96D-361B3D1AC2DA}" type="datetimeFigureOut">
              <a:rPr lang="tr-TR" smtClean="0"/>
              <a:t>5.12.2016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3624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B54058B4-15BA-4924-A96D-361B3D1AC2DA}" type="datetimeFigureOut">
              <a:rPr lang="tr-TR" smtClean="0"/>
              <a:t>5.12.2016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89104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B54058B4-15BA-4924-A96D-361B3D1AC2DA}" type="datetimeFigureOut">
              <a:rPr lang="tr-TR" smtClean="0"/>
              <a:t>5.12.2016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151475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058B4-15BA-4924-A96D-361B3D1AC2DA}" type="datetimeFigureOut">
              <a:rPr lang="tr-TR" smtClean="0"/>
              <a:t>5.12.2016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193133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058B4-15BA-4924-A96D-361B3D1AC2DA}" type="datetimeFigureOut">
              <a:rPr lang="tr-TR" smtClean="0"/>
              <a:t>5.12.2016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384158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058B4-15BA-4924-A96D-361B3D1AC2DA}" type="datetimeFigureOut">
              <a:rPr lang="tr-TR" smtClean="0"/>
              <a:t>5.12.2016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BB2CAB-86DA-46C4-BA3F-561FC0D111C0}" type="slidenum">
              <a:rPr lang="tr-TR" smtClean="0"/>
              <a:t>‹#›</a:t>
            </a:fld>
            <a:endParaRPr lang="tr-TR"/>
          </a:p>
        </p:txBody>
      </p:sp>
    </p:spTree>
    <p:extLst>
      <p:ext uri="{BB962C8B-B14F-4D97-AF65-F5344CB8AC3E}">
        <p14:creationId xmlns:p14="http://schemas.microsoft.com/office/powerpoint/2010/main" val="248282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058B4-15BA-4924-A96D-361B3D1AC2DA}" type="datetimeFigureOut">
              <a:rPr lang="tr-TR" smtClean="0"/>
              <a:t>5.12.2016</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B2CAB-86DA-46C4-BA3F-561FC0D111C0}" type="slidenum">
              <a:rPr lang="tr-TR" smtClean="0"/>
              <a:t>‹#›</a:t>
            </a:fld>
            <a:endParaRPr lang="tr-TR"/>
          </a:p>
        </p:txBody>
      </p:sp>
    </p:spTree>
    <p:extLst>
      <p:ext uri="{BB962C8B-B14F-4D97-AF65-F5344CB8AC3E}">
        <p14:creationId xmlns:p14="http://schemas.microsoft.com/office/powerpoint/2010/main" val="25002052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esutyilmaz@ankar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3.vml"/><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8" Type="http://schemas.openxmlformats.org/officeDocument/2006/relationships/hyperlink" Target="https://tr.wikipedia.org/wiki/Metre" TargetMode="External"/><Relationship Id="rId3" Type="http://schemas.openxmlformats.org/officeDocument/2006/relationships/hyperlink" Target="https://tr.wikipedia.org/wiki/G%C3%BCne%C5%9F_k%C3%BCtlesi" TargetMode="External"/><Relationship Id="rId7" Type="http://schemas.openxmlformats.org/officeDocument/2006/relationships/hyperlink" Target="https://tr.wikipedia.org/wiki/G%C3%BCne%C5%9F_yar%C4%B1%C3%A7ap%C4%B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tr.wikipedia.org/wiki/Watt" TargetMode="External"/><Relationship Id="rId5" Type="http://schemas.openxmlformats.org/officeDocument/2006/relationships/hyperlink" Target="https://tr.wikipedia.org/wiki/G%C3%BCne%C5%9F_ayd%C4%B1nlatma_g%C3%BCc%C3%BC" TargetMode="External"/><Relationship Id="rId4" Type="http://schemas.openxmlformats.org/officeDocument/2006/relationships/hyperlink" Target="https://tr.wikipedia.org/wiki/Kilogra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2.xml"/><Relationship Id="rId1" Type="http://schemas.openxmlformats.org/officeDocument/2006/relationships/vmlDrawing" Target="../drawings/vmlDrawing4.vml"/><Relationship Id="rId5" Type="http://schemas.openxmlformats.org/officeDocument/2006/relationships/image" Target="../media/image26.wmf"/><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5.vml"/><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dirty="0"/>
              <a:t>GDM417 - ASTRONOMİ</a:t>
            </a:r>
          </a:p>
        </p:txBody>
      </p:sp>
      <p:sp>
        <p:nvSpPr>
          <p:cNvPr id="3" name="Subtitle 2"/>
          <p:cNvSpPr>
            <a:spLocks noGrp="1"/>
          </p:cNvSpPr>
          <p:nvPr>
            <p:ph type="subTitle" idx="1"/>
          </p:nvPr>
        </p:nvSpPr>
        <p:spPr/>
        <p:txBody>
          <a:bodyPr>
            <a:normAutofit fontScale="77500" lnSpcReduction="20000"/>
          </a:bodyPr>
          <a:lstStyle/>
          <a:p>
            <a:r>
              <a:rPr lang="tr-TR" sz="2600" b="1" dirty="0"/>
              <a:t>Yrd. Doç. Dr. Mesut Yılmaz</a:t>
            </a:r>
          </a:p>
          <a:p>
            <a:r>
              <a:rPr lang="tr-TR" dirty="0"/>
              <a:t>Ankara Üniversitesi, Fen Fakültesi Astronomi ve Uzay Bilimleri</a:t>
            </a:r>
          </a:p>
          <a:p>
            <a:r>
              <a:rPr lang="tr-TR" dirty="0">
                <a:hlinkClick r:id="rId2"/>
              </a:rPr>
              <a:t>mesutyilmaz@ankara.edu.tr</a:t>
            </a:r>
            <a:endParaRPr lang="tr-TR" dirty="0"/>
          </a:p>
          <a:p>
            <a:r>
              <a:rPr lang="tr-TR" dirty="0"/>
              <a:t>312-2126720 / 1316</a:t>
            </a:r>
          </a:p>
          <a:p>
            <a:r>
              <a:rPr lang="tr-TR" dirty="0"/>
              <a:t>2016-2017 Güz</a:t>
            </a:r>
          </a:p>
        </p:txBody>
      </p:sp>
    </p:spTree>
    <p:extLst>
      <p:ext uri="{BB962C8B-B14F-4D97-AF65-F5344CB8AC3E}">
        <p14:creationId xmlns:p14="http://schemas.microsoft.com/office/powerpoint/2010/main" val="238642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Yıldızların Işınım Güçleri</a:t>
            </a:r>
            <a:endParaRPr lang="tr-TR"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tr-TR" dirty="0"/>
              <a:t>Bir yıldızın </a:t>
            </a:r>
            <a:r>
              <a:rPr lang="tr-TR" dirty="0" smtClean="0"/>
              <a:t>ışınım gücü </a:t>
            </a:r>
            <a:r>
              <a:rPr lang="tr-TR" dirty="0"/>
              <a:t>gözlemcinin konumuna veya hareketine bağlı değildir. Bir yıldızı gözlediğimizde ise, onun </a:t>
            </a:r>
            <a:r>
              <a:rPr lang="tr-TR" dirty="0" smtClean="0"/>
              <a:t>ışınım gücünü </a:t>
            </a:r>
            <a:r>
              <a:rPr lang="tr-TR" dirty="0"/>
              <a:t>değil görünür parlaklığını görürüz (ışığa duyarlı bir cihazın, bir insan gözü ya da yük birleştirme cihazı </a:t>
            </a:r>
            <a:r>
              <a:rPr lang="tr-TR" dirty="0" smtClean="0"/>
              <a:t>(CCD) gibi</a:t>
            </a:r>
            <a:r>
              <a:rPr lang="tr-TR" dirty="0"/>
              <a:t>, birim alanına birim zamanda </a:t>
            </a:r>
            <a:r>
              <a:rPr lang="tr-TR" dirty="0" smtClean="0"/>
              <a:t>gelen </a:t>
            </a:r>
            <a:r>
              <a:rPr lang="tr-TR" dirty="0"/>
              <a:t>enerji miktarı</a:t>
            </a:r>
            <a:r>
              <a:rPr lang="tr-TR" dirty="0" smtClean="0"/>
              <a:t>).</a:t>
            </a:r>
          </a:p>
          <a:p>
            <a:r>
              <a:rPr lang="tr-TR" dirty="0"/>
              <a:t>Çekirdek kaynaşmasının bir ürünü olarak yıldızlar tarafından üretilen </a:t>
            </a:r>
            <a:r>
              <a:rPr lang="tr-TR" dirty="0" smtClean="0"/>
              <a:t>enerji </a:t>
            </a:r>
            <a:r>
              <a:rPr lang="tr-TR" dirty="0"/>
              <a:t>hem </a:t>
            </a:r>
            <a:r>
              <a:rPr lang="tr-TR" dirty="0" smtClean="0"/>
              <a:t>elektromanyetik </a:t>
            </a:r>
            <a:r>
              <a:rPr lang="tr-TR" dirty="0"/>
              <a:t>ışınım </a:t>
            </a:r>
            <a:r>
              <a:rPr lang="tr-TR" dirty="0" smtClean="0"/>
              <a:t>hem </a:t>
            </a:r>
            <a:r>
              <a:rPr lang="tr-TR" dirty="0"/>
              <a:t>de parçacık </a:t>
            </a:r>
            <a:r>
              <a:rPr lang="tr-TR" dirty="0" smtClean="0"/>
              <a:t>(proton</a:t>
            </a:r>
            <a:r>
              <a:rPr lang="tr-TR" dirty="0"/>
              <a:t>, alfa </a:t>
            </a:r>
            <a:r>
              <a:rPr lang="tr-TR" dirty="0" smtClean="0"/>
              <a:t>parçacığı, </a:t>
            </a:r>
            <a:r>
              <a:rPr lang="tr-TR" dirty="0"/>
              <a:t>beta </a:t>
            </a:r>
            <a:r>
              <a:rPr lang="tr-TR" dirty="0" smtClean="0"/>
              <a:t>parçacığı ve </a:t>
            </a:r>
            <a:r>
              <a:rPr lang="tr-TR" dirty="0" err="1" smtClean="0"/>
              <a:t>nötrino</a:t>
            </a:r>
            <a:r>
              <a:rPr lang="tr-TR" dirty="0" smtClean="0"/>
              <a:t>) </a:t>
            </a:r>
            <a:r>
              <a:rPr lang="tr-TR" dirty="0"/>
              <a:t>ışınımı olarak uzaya yayılır</a:t>
            </a:r>
            <a:r>
              <a:rPr lang="tr-TR" dirty="0" smtClean="0"/>
              <a:t>.</a:t>
            </a:r>
          </a:p>
          <a:p>
            <a:r>
              <a:rPr lang="tr-TR" dirty="0" smtClean="0"/>
              <a:t>Ancak çekirdekte üretilen bu ışınım dış katmandan nasıl çıkacağı dış katmanın özelliklerine bağlı olarak değişir.</a:t>
            </a:r>
          </a:p>
          <a:p>
            <a:r>
              <a:rPr lang="tr-TR" dirty="0" smtClean="0"/>
              <a:t>Aslında </a:t>
            </a:r>
            <a:r>
              <a:rPr lang="tr-TR" dirty="0"/>
              <a:t>yıldızlar elektromanyetik </a:t>
            </a:r>
            <a:r>
              <a:rPr lang="tr-TR" dirty="0" smtClean="0"/>
              <a:t>tayfın </a:t>
            </a:r>
            <a:r>
              <a:rPr lang="tr-TR" dirty="0"/>
              <a:t>en uzun </a:t>
            </a:r>
            <a:r>
              <a:rPr lang="tr-TR" dirty="0" err="1"/>
              <a:t>dalgaboyu</a:t>
            </a:r>
            <a:r>
              <a:rPr lang="tr-TR" dirty="0"/>
              <a:t> olan radyo dalgaları ve </a:t>
            </a:r>
            <a:r>
              <a:rPr lang="tr-TR" dirty="0" err="1"/>
              <a:t>kızılötesiden</a:t>
            </a:r>
            <a:r>
              <a:rPr lang="tr-TR" dirty="0"/>
              <a:t> en kısa </a:t>
            </a:r>
            <a:r>
              <a:rPr lang="tr-TR" dirty="0" err="1"/>
              <a:t>dalgaboyu</a:t>
            </a:r>
            <a:r>
              <a:rPr lang="tr-TR" dirty="0"/>
              <a:t> olan morötesi, X ışını ve gama ışınına kadar tamamını </a:t>
            </a:r>
            <a:r>
              <a:rPr lang="tr-TR" dirty="0" smtClean="0"/>
              <a:t>kapsayacak şekilde ışınım yayarlar. </a:t>
            </a:r>
          </a:p>
          <a:p>
            <a:endParaRPr lang="tr-TR" dirty="0"/>
          </a:p>
          <a:p>
            <a:endParaRPr lang="tr-TR" dirty="0"/>
          </a:p>
        </p:txBody>
      </p:sp>
    </p:spTree>
    <p:extLst>
      <p:ext uri="{BB962C8B-B14F-4D97-AF65-F5344CB8AC3E}">
        <p14:creationId xmlns:p14="http://schemas.microsoft.com/office/powerpoint/2010/main" val="275084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ext Box 2"/>
          <p:cNvSpPr txBox="1">
            <a:spLocks noChangeArrowheads="1"/>
          </p:cNvSpPr>
          <p:nvPr/>
        </p:nvSpPr>
        <p:spPr bwMode="auto">
          <a:xfrm>
            <a:off x="1231900" y="609601"/>
            <a:ext cx="9055100" cy="830997"/>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eaLnBrk="1" hangingPunct="1">
              <a:spcBef>
                <a:spcPct val="50000"/>
              </a:spcBef>
              <a:defRPr/>
            </a:pPr>
            <a:r>
              <a:rPr lang="tr-TR" sz="2400" dirty="0">
                <a:latin typeface="Times New Roman" pitchFamily="18" charset="0"/>
                <a:cs typeface="Times New Roman" pitchFamily="18" charset="0"/>
              </a:rPr>
              <a:t>Farklı enerjilere sahip fotonlar elektromanyetik ışınımın farklı türlerini oluşturur: </a:t>
            </a:r>
            <a:endParaRPr lang="tr-TR" dirty="0">
              <a:cs typeface="Times New Roman" pitchFamily="18" charset="0"/>
            </a:endParaRPr>
          </a:p>
        </p:txBody>
      </p:sp>
      <p:pic>
        <p:nvPicPr>
          <p:cNvPr id="368643" name="Picture 3" descr="Spectrum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663" y="1440597"/>
            <a:ext cx="6654320" cy="443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elektromanyetik spek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745" y="1440596"/>
            <a:ext cx="9144255" cy="44362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18509" y="6011835"/>
            <a:ext cx="6096000" cy="400110"/>
          </a:xfrm>
          <a:prstGeom prst="rect">
            <a:avLst/>
          </a:prstGeom>
        </p:spPr>
        <p:txBody>
          <a:bodyPr>
            <a:spAutoFit/>
          </a:bodyPr>
          <a:lstStyle/>
          <a:p>
            <a:pPr marL="342900" indent="-342900">
              <a:spcBef>
                <a:spcPct val="20000"/>
              </a:spcBef>
              <a:buClr>
                <a:schemeClr val="tx2"/>
              </a:buClr>
              <a:buSzPct val="75000"/>
              <a:buFont typeface="Wingdings" pitchFamily="2" charset="2"/>
              <a:buChar char="n"/>
              <a:defRPr/>
            </a:pPr>
            <a:r>
              <a:rPr lang="tr-TR" sz="2000" dirty="0">
                <a:latin typeface="Times New Roman" pitchFamily="18" charset="0"/>
                <a:cs typeface="Times New Roman" pitchFamily="18" charset="0"/>
              </a:rPr>
              <a:t>Enerjisi: </a:t>
            </a:r>
            <a:r>
              <a:rPr lang="tr-TR" sz="2000" b="1" dirty="0" smtClean="0">
                <a:latin typeface="Times New Roman" pitchFamily="18" charset="0"/>
                <a:cs typeface="Times New Roman" pitchFamily="18" charset="0"/>
              </a:rPr>
              <a:t>E </a:t>
            </a:r>
            <a:r>
              <a:rPr lang="tr-TR" sz="2000" b="1" dirty="0">
                <a:latin typeface="Times New Roman" pitchFamily="18" charset="0"/>
                <a:cs typeface="Times New Roman" pitchFamily="18" charset="0"/>
              </a:rPr>
              <a:t>= </a:t>
            </a:r>
            <a:r>
              <a:rPr lang="tr-TR" sz="2000" b="1" dirty="0" err="1">
                <a:latin typeface="Times New Roman" pitchFamily="18" charset="0"/>
                <a:cs typeface="Times New Roman" pitchFamily="18" charset="0"/>
              </a:rPr>
              <a:t>hc</a:t>
            </a:r>
            <a:r>
              <a:rPr lang="tr-TR" sz="2000" b="1" dirty="0">
                <a:latin typeface="Times New Roman" pitchFamily="18" charset="0"/>
                <a:cs typeface="Times New Roman" pitchFamily="18" charset="0"/>
              </a:rPr>
              <a:t>/</a:t>
            </a:r>
            <a:r>
              <a:rPr lang="tr-TR" sz="2000" b="1" dirty="0">
                <a:latin typeface="Symbol" pitchFamily="18" charset="2"/>
                <a:cs typeface="Times New Roman" pitchFamily="18" charset="0"/>
              </a:rPr>
              <a:t>l </a:t>
            </a:r>
            <a:r>
              <a:rPr lang="tr-TR" sz="2000" b="1" dirty="0">
                <a:latin typeface="Times New Roman" pitchFamily="18" charset="0"/>
                <a:cs typeface="Times New Roman" pitchFamily="18" charset="0"/>
              </a:rPr>
              <a:t>= </a:t>
            </a:r>
            <a:r>
              <a:rPr lang="tr-TR" sz="2000" b="1" dirty="0" err="1">
                <a:latin typeface="Times New Roman" pitchFamily="18" charset="0"/>
                <a:cs typeface="Times New Roman" pitchFamily="18" charset="0"/>
              </a:rPr>
              <a:t>h</a:t>
            </a:r>
            <a:r>
              <a:rPr lang="tr-TR" sz="2000" b="1" dirty="0" err="1">
                <a:latin typeface="Symbol" pitchFamily="18" charset="2"/>
                <a:cs typeface="Times New Roman" pitchFamily="18" charset="0"/>
              </a:rPr>
              <a:t>n</a:t>
            </a:r>
            <a:r>
              <a:rPr lang="tr-TR" sz="2000" b="1" dirty="0">
                <a:latin typeface="Symbol" pitchFamily="18" charset="2"/>
                <a:cs typeface="Times New Roman" pitchFamily="18" charset="0"/>
              </a:rPr>
              <a:t> </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56366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tr-TR" altLang="tr-TR" dirty="0">
                <a:solidFill>
                  <a:srgbClr val="FF0000"/>
                </a:solidFill>
              </a:rPr>
              <a:t>Atmosfer Pencereleri</a:t>
            </a:r>
          </a:p>
        </p:txBody>
      </p:sp>
      <p:sp>
        <p:nvSpPr>
          <p:cNvPr id="56325" name="Text Box 5"/>
          <p:cNvSpPr txBox="1">
            <a:spLocks noChangeArrowheads="1"/>
          </p:cNvSpPr>
          <p:nvPr/>
        </p:nvSpPr>
        <p:spPr bwMode="auto">
          <a:xfrm>
            <a:off x="4008439" y="6165850"/>
            <a:ext cx="38877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1400" dirty="0">
                <a:solidFill>
                  <a:schemeClr val="bg1"/>
                </a:solidFill>
              </a:rPr>
              <a:t>Atmosfer Pencereleri</a:t>
            </a:r>
          </a:p>
          <a:p>
            <a:pPr algn="ctr">
              <a:spcBef>
                <a:spcPct val="50000"/>
              </a:spcBef>
            </a:pPr>
            <a:r>
              <a:rPr lang="tr-TR" altLang="tr-TR" sz="1000" dirty="0"/>
              <a:t>www.answers.com/topic/radio-window</a:t>
            </a:r>
          </a:p>
        </p:txBody>
      </p:sp>
      <p:pic>
        <p:nvPicPr>
          <p:cNvPr id="56326" name="Picture 6" descr="atmosfer pencere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402" y="1300791"/>
            <a:ext cx="7709144" cy="490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Yıldızların Parlaklığı</a:t>
            </a:r>
            <a:endParaRPr lang="tr-TR" dirty="0">
              <a:solidFill>
                <a:srgbClr val="FF0000"/>
              </a:solidFill>
            </a:endParaRPr>
          </a:p>
        </p:txBody>
      </p:sp>
      <p:sp>
        <p:nvSpPr>
          <p:cNvPr id="3" name="Content Placeholder 2"/>
          <p:cNvSpPr>
            <a:spLocks noGrp="1"/>
          </p:cNvSpPr>
          <p:nvPr>
            <p:ph idx="1"/>
          </p:nvPr>
        </p:nvSpPr>
        <p:spPr>
          <a:xfrm>
            <a:off x="685800" y="1533525"/>
            <a:ext cx="10515600" cy="4351338"/>
          </a:xfrm>
        </p:spPr>
        <p:txBody>
          <a:bodyPr/>
          <a:lstStyle/>
          <a:p>
            <a:r>
              <a:rPr lang="tr-TR" dirty="0"/>
              <a:t>Yıldızın </a:t>
            </a:r>
            <a:r>
              <a:rPr lang="tr-TR" dirty="0" smtClean="0"/>
              <a:t>ışınım gücü </a:t>
            </a:r>
            <a:r>
              <a:rPr lang="tr-TR" dirty="0"/>
              <a:t>görünen parlaklığını da etkiler. </a:t>
            </a:r>
            <a:r>
              <a:rPr lang="tr-TR" dirty="0" smtClean="0"/>
              <a:t>Işınım gücünü </a:t>
            </a:r>
            <a:r>
              <a:rPr lang="tr-TR" dirty="0"/>
              <a:t>iki kat arttırmamız yıldızı çevreleyen herhangi bir küresel kabuktan geçen enerjiyi, sonuç olarak görünen parlaklığı da, iki katına çıkarır.</a:t>
            </a:r>
          </a:p>
          <a:p>
            <a:endParaRPr lang="tr-TR" dirty="0"/>
          </a:p>
        </p:txBody>
      </p:sp>
      <p:pic>
        <p:nvPicPr>
          <p:cNvPr id="19458" name="Picture 2" descr="&amp;Idot;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684" y="2859088"/>
            <a:ext cx="4385365" cy="3632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6435724" y="4254500"/>
            <a:ext cx="4572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anose="020B0604020202020204" pitchFamily="34" charset="0"/>
                <a:cs typeface="Times New Roman" panose="02020603050405020304" pitchFamily="18" charset="0"/>
              </a:defRPr>
            </a:lvl1pPr>
            <a:lvl2pPr>
              <a:defRPr sz="2800">
                <a:solidFill>
                  <a:schemeClr val="tx1"/>
                </a:solidFill>
                <a:latin typeface="Arial" panose="020B0604020202020204" pitchFamily="34" charset="0"/>
                <a:cs typeface="Times New Roman" panose="02020603050405020304" pitchFamily="18" charset="0"/>
              </a:defRPr>
            </a:lvl2pPr>
            <a:lvl3pPr marL="1143000" indent="-228600">
              <a:defRPr sz="2800">
                <a:solidFill>
                  <a:schemeClr val="tx1"/>
                </a:solidFill>
                <a:latin typeface="Arial" panose="020B0604020202020204" pitchFamily="34" charset="0"/>
                <a:cs typeface="Times New Roman" panose="02020603050405020304" pitchFamily="18" charset="0"/>
              </a:defRPr>
            </a:lvl3pPr>
            <a:lvl4pPr marL="1600200" indent="-228600">
              <a:defRPr sz="2800">
                <a:solidFill>
                  <a:schemeClr val="tx1"/>
                </a:solidFill>
                <a:latin typeface="Arial" panose="020B0604020202020204" pitchFamily="34" charset="0"/>
                <a:cs typeface="Times New Roman" panose="02020603050405020304" pitchFamily="18" charset="0"/>
              </a:defRPr>
            </a:lvl4pPr>
            <a:lvl5pPr marL="2057400" indent="-228600">
              <a:defRPr sz="28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Times New Roman" panose="02020603050405020304" pitchFamily="18" charset="0"/>
              </a:defRPr>
            </a:lvl9pPr>
          </a:lstStyle>
          <a:p>
            <a:pPr lvl="1" eaLnBrk="1" hangingPunct="1">
              <a:lnSpc>
                <a:spcPct val="90000"/>
              </a:lnSpc>
            </a:pPr>
            <a:r>
              <a:rPr lang="tr-TR" altLang="tr-TR" sz="2400" b="1" u="sng" dirty="0">
                <a:solidFill>
                  <a:schemeClr val="accent2"/>
                </a:solidFill>
              </a:rPr>
              <a:t>Ters kare yasası</a:t>
            </a:r>
            <a:endParaRPr lang="en-US" altLang="tr-TR" sz="2400" b="1" u="sng" dirty="0">
              <a:solidFill>
                <a:schemeClr val="accent2"/>
              </a:solidFill>
            </a:endParaRPr>
          </a:p>
          <a:p>
            <a:pPr lvl="1" eaLnBrk="1" hangingPunct="1">
              <a:lnSpc>
                <a:spcPct val="90000"/>
              </a:lnSpc>
            </a:pPr>
            <a:r>
              <a:rPr lang="tr-TR" altLang="tr-TR" sz="2400" b="1" dirty="0">
                <a:solidFill>
                  <a:schemeClr val="accent2"/>
                </a:solidFill>
              </a:rPr>
              <a:t>İki birim uzaklık için ışınım</a:t>
            </a:r>
            <a:r>
              <a:rPr lang="en-US" altLang="tr-TR" sz="2400" b="1" dirty="0">
                <a:solidFill>
                  <a:schemeClr val="accent2"/>
                </a:solidFill>
              </a:rPr>
              <a:t> 2</a:t>
            </a:r>
            <a:r>
              <a:rPr lang="en-US" altLang="tr-TR" sz="2400" b="1" baseline="30000" dirty="0">
                <a:solidFill>
                  <a:schemeClr val="accent2"/>
                </a:solidFill>
              </a:rPr>
              <a:t>2</a:t>
            </a:r>
            <a:r>
              <a:rPr lang="tr-TR" altLang="tr-TR" sz="2400" b="1" dirty="0">
                <a:solidFill>
                  <a:schemeClr val="accent2"/>
                </a:solidFill>
              </a:rPr>
              <a:t> kadar azalır.</a:t>
            </a:r>
            <a:endParaRPr lang="en-US" altLang="tr-TR" sz="2400" b="1" dirty="0">
              <a:solidFill>
                <a:schemeClr val="accent2"/>
              </a:solidFill>
            </a:endParaRPr>
          </a:p>
          <a:p>
            <a:pPr lvl="1" eaLnBrk="1" hangingPunct="1">
              <a:lnSpc>
                <a:spcPct val="90000"/>
              </a:lnSpc>
            </a:pPr>
            <a:r>
              <a:rPr lang="tr-TR" altLang="tr-TR" sz="2400" b="1" dirty="0">
                <a:solidFill>
                  <a:schemeClr val="accent2"/>
                </a:solidFill>
              </a:rPr>
              <a:t>Üç birim uzaklık için ışınım</a:t>
            </a:r>
            <a:r>
              <a:rPr lang="en-US" altLang="tr-TR" sz="2400" b="1" dirty="0">
                <a:solidFill>
                  <a:schemeClr val="accent2"/>
                </a:solidFill>
              </a:rPr>
              <a:t> 3</a:t>
            </a:r>
            <a:r>
              <a:rPr lang="en-US" altLang="tr-TR" sz="2400" b="1" baseline="30000" dirty="0">
                <a:solidFill>
                  <a:schemeClr val="accent2"/>
                </a:solidFill>
              </a:rPr>
              <a:t>2</a:t>
            </a:r>
            <a:r>
              <a:rPr lang="tr-TR" altLang="tr-TR" sz="2400" b="1" dirty="0">
                <a:solidFill>
                  <a:schemeClr val="accent2"/>
                </a:solidFill>
              </a:rPr>
              <a:t> kadar azalır.</a:t>
            </a:r>
            <a:endParaRPr lang="en-US" altLang="tr-TR" sz="2400" b="1" dirty="0">
              <a:solidFill>
                <a:schemeClr val="accent2"/>
              </a:solidFill>
            </a:endParaRPr>
          </a:p>
        </p:txBody>
      </p:sp>
    </p:spTree>
    <p:extLst>
      <p:ext uri="{BB962C8B-B14F-4D97-AF65-F5344CB8AC3E}">
        <p14:creationId xmlns:p14="http://schemas.microsoft.com/office/powerpoint/2010/main" val="3927589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Parlaklığı</a:t>
            </a:r>
            <a:endParaRPr lang="tr-TR" dirty="0"/>
          </a:p>
        </p:txBody>
      </p:sp>
      <p:sp>
        <p:nvSpPr>
          <p:cNvPr id="3" name="Content Placeholder 2"/>
          <p:cNvSpPr>
            <a:spLocks noGrp="1"/>
          </p:cNvSpPr>
          <p:nvPr>
            <p:ph idx="1"/>
          </p:nvPr>
        </p:nvSpPr>
        <p:spPr>
          <a:xfrm>
            <a:off x="838200" y="1825625"/>
            <a:ext cx="6235700" cy="4295775"/>
          </a:xfrm>
        </p:spPr>
        <p:txBody>
          <a:bodyPr/>
          <a:lstStyle/>
          <a:p>
            <a:r>
              <a:rPr lang="tr-TR" dirty="0" smtClean="0"/>
              <a:t>Gökbilimde </a:t>
            </a:r>
            <a:r>
              <a:rPr lang="tr-TR" dirty="0"/>
              <a:t>parlaklık bir yıldızın birim zamanda yaydığı ışığın ya da diğer ışınım enerjisinin miktarıdır</a:t>
            </a:r>
            <a:r>
              <a:rPr lang="tr-TR" dirty="0" smtClean="0"/>
              <a:t>.</a:t>
            </a:r>
          </a:p>
          <a:p>
            <a:r>
              <a:rPr lang="tr-TR" dirty="0"/>
              <a:t>Görünür parlaklık bir kadir ölçeği ile tanımlanır.</a:t>
            </a:r>
          </a:p>
          <a:p>
            <a:r>
              <a:rPr lang="tr-TR" dirty="0"/>
              <a:t>Bu bir logaritmik bir ölçektir; parlaklıkta 5 kadir değişim görünen ışınımda 100 katı değere karşılık gelir.</a:t>
            </a:r>
          </a:p>
          <a:p>
            <a:pPr marL="0" indent="0">
              <a:buNone/>
            </a:pPr>
            <a:endParaRPr lang="tr-TR" dirty="0"/>
          </a:p>
        </p:txBody>
      </p:sp>
      <p:pic>
        <p:nvPicPr>
          <p:cNvPr id="4" name="Picture 2" descr="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97" y="5337496"/>
            <a:ext cx="403860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176" y="137977"/>
            <a:ext cx="4085624" cy="672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97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Parlaklığı</a:t>
            </a:r>
            <a:endParaRPr lang="tr-TR" dirty="0"/>
          </a:p>
        </p:txBody>
      </p:sp>
      <p:sp>
        <p:nvSpPr>
          <p:cNvPr id="3" name="Content Placeholder 2"/>
          <p:cNvSpPr>
            <a:spLocks noGrp="1"/>
          </p:cNvSpPr>
          <p:nvPr>
            <p:ph idx="1"/>
          </p:nvPr>
        </p:nvSpPr>
        <p:spPr/>
        <p:txBody>
          <a:bodyPr>
            <a:normAutofit lnSpcReduction="10000"/>
          </a:bodyPr>
          <a:lstStyle/>
          <a:p>
            <a:r>
              <a:rPr lang="tr-TR" dirty="0"/>
              <a:t>Yıldızların </a:t>
            </a:r>
            <a:r>
              <a:rPr lang="tr-TR" dirty="0" smtClean="0"/>
              <a:t>mutlak </a:t>
            </a:r>
            <a:r>
              <a:rPr lang="tr-TR" dirty="0"/>
              <a:t>özelliklerini kıyaslamak </a:t>
            </a:r>
            <a:r>
              <a:rPr lang="tr-TR" dirty="0" smtClean="0"/>
              <a:t>için standart bir parlaklık türü kullanırlar. </a:t>
            </a:r>
            <a:endParaRPr lang="tr-TR" dirty="0"/>
          </a:p>
          <a:p>
            <a:r>
              <a:rPr lang="tr-TR" dirty="0" smtClean="0"/>
              <a:t>Bir </a:t>
            </a:r>
            <a:r>
              <a:rPr lang="tr-TR" dirty="0"/>
              <a:t>yıldızın 10 </a:t>
            </a:r>
            <a:r>
              <a:rPr lang="tr-TR" dirty="0" err="1"/>
              <a:t>parsek’ten</a:t>
            </a:r>
            <a:r>
              <a:rPr lang="tr-TR" dirty="0"/>
              <a:t> görünen kadiri mutlak kadir olarak adlandırılır. </a:t>
            </a:r>
            <a:endParaRPr lang="tr-TR" dirty="0" smtClean="0"/>
          </a:p>
          <a:p>
            <a:r>
              <a:rPr lang="tr-TR" dirty="0" smtClean="0"/>
              <a:t>Örneğin</a:t>
            </a:r>
            <a:r>
              <a:rPr lang="tr-TR" dirty="0"/>
              <a:t>, Güneş’in büyük eksi </a:t>
            </a:r>
            <a:r>
              <a:rPr lang="tr-TR" dirty="0" smtClean="0"/>
              <a:t>(-26.5 ) </a:t>
            </a:r>
            <a:r>
              <a:rPr lang="tr-TR" dirty="0"/>
              <a:t>görünen kadirine rağmen, mutlak kadiri sadece 4,8’dir (Eğer Güneş Dünya’dan 10 </a:t>
            </a:r>
            <a:r>
              <a:rPr lang="tr-TR" dirty="0" err="1"/>
              <a:t>parsek</a:t>
            </a:r>
            <a:r>
              <a:rPr lang="tr-TR" dirty="0"/>
              <a:t> uzağa götürülseydi, gece gördüğümüz yıldızların en sönüklerinden çok az </a:t>
            </a:r>
            <a:r>
              <a:rPr lang="tr-TR" dirty="0" smtClean="0"/>
              <a:t>daha </a:t>
            </a:r>
            <a:r>
              <a:rPr lang="tr-TR" dirty="0"/>
              <a:t>parlak </a:t>
            </a:r>
            <a:r>
              <a:rPr lang="tr-TR" dirty="0" smtClean="0"/>
              <a:t>olacaktı.</a:t>
            </a:r>
          </a:p>
          <a:p>
            <a:endParaRPr lang="tr-TR" dirty="0"/>
          </a:p>
          <a:p>
            <a:pPr marL="0" indent="0">
              <a:buNone/>
            </a:pPr>
            <a:r>
              <a:rPr lang="tr-TR" dirty="0" smtClean="0"/>
              <a:t>                          </a:t>
            </a:r>
            <a:r>
              <a:rPr lang="tr-TR" dirty="0" err="1" smtClean="0"/>
              <a:t>Mv</a:t>
            </a:r>
            <a:r>
              <a:rPr lang="tr-TR" dirty="0" smtClean="0"/>
              <a:t> = m + 5 – 5*</a:t>
            </a:r>
            <a:r>
              <a:rPr lang="tr-TR" dirty="0" err="1" smtClean="0"/>
              <a:t>log</a:t>
            </a:r>
            <a:r>
              <a:rPr lang="tr-TR" dirty="0" smtClean="0"/>
              <a:t>(uzaklık)</a:t>
            </a:r>
            <a:endParaRPr lang="tr-TR" dirty="0"/>
          </a:p>
        </p:txBody>
      </p:sp>
    </p:spTree>
    <p:extLst>
      <p:ext uri="{BB962C8B-B14F-4D97-AF65-F5344CB8AC3E}">
        <p14:creationId xmlns:p14="http://schemas.microsoft.com/office/powerpoint/2010/main" val="304607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Parlaklığı</a:t>
            </a:r>
            <a:endParaRPr lang="tr-TR" dirty="0"/>
          </a:p>
        </p:txBody>
      </p:sp>
      <p:sp>
        <p:nvSpPr>
          <p:cNvPr id="3" name="Content Placeholder 2"/>
          <p:cNvSpPr>
            <a:spLocks noGrp="1"/>
          </p:cNvSpPr>
          <p:nvPr>
            <p:ph idx="1"/>
          </p:nvPr>
        </p:nvSpPr>
        <p:spPr>
          <a:xfrm>
            <a:off x="838200" y="1433036"/>
            <a:ext cx="10515600" cy="5170964"/>
          </a:xfrm>
        </p:spPr>
        <p:txBody>
          <a:bodyPr>
            <a:normAutofit fontScale="77500" lnSpcReduction="20000"/>
          </a:bodyPr>
          <a:lstStyle/>
          <a:p>
            <a:r>
              <a:rPr lang="tr-TR" i="1" dirty="0"/>
              <a:t>Kadir sınıfına göre yıldız </a:t>
            </a:r>
            <a:r>
              <a:rPr lang="tr-TR" i="1" dirty="0" smtClean="0"/>
              <a:t>sayıları</a:t>
            </a:r>
            <a:endParaRPr lang="tr-TR" i="1" dirty="0"/>
          </a:p>
          <a:p>
            <a:endParaRPr lang="tr-TR" i="1" dirty="0" smtClean="0"/>
          </a:p>
          <a:p>
            <a:endParaRPr lang="tr-TR" i="1" dirty="0"/>
          </a:p>
          <a:p>
            <a:endParaRPr lang="tr-TR" i="1" dirty="0" smtClean="0"/>
          </a:p>
          <a:p>
            <a:endParaRPr lang="tr-TR" i="1" dirty="0" smtClean="0"/>
          </a:p>
          <a:p>
            <a:endParaRPr lang="tr-TR" i="1" dirty="0" smtClean="0"/>
          </a:p>
          <a:p>
            <a:endParaRPr lang="tr-TR" i="1" dirty="0"/>
          </a:p>
          <a:p>
            <a:endParaRPr lang="tr-TR" i="1" dirty="0" smtClean="0"/>
          </a:p>
          <a:p>
            <a:endParaRPr lang="tr-TR" i="1" dirty="0"/>
          </a:p>
          <a:p>
            <a:endParaRPr lang="tr-TR" i="1" dirty="0" smtClean="0"/>
          </a:p>
          <a:p>
            <a:endParaRPr lang="tr-TR" i="1" dirty="0"/>
          </a:p>
          <a:p>
            <a:endParaRPr lang="tr-TR" i="1" dirty="0"/>
          </a:p>
          <a:p>
            <a:r>
              <a:rPr lang="tr-TR" dirty="0"/>
              <a:t>Hem parlaklığa hem de Dünya’dan uzaklığa bağlı olarak bir yıldızın saltık kadir sınıfı (M) ile görünür kadir sınıfı (m) tam olarak birbirlerine eş değildir</a:t>
            </a:r>
            <a:r>
              <a:rPr lang="tr-TR" dirty="0" smtClean="0"/>
              <a:t>.; </a:t>
            </a:r>
            <a:r>
              <a:rPr lang="tr-TR" dirty="0"/>
              <a:t>örneğin parlak bir yıldız olan </a:t>
            </a:r>
            <a:r>
              <a:rPr lang="tr-TR" dirty="0" err="1"/>
              <a:t>Sirius’un</a:t>
            </a:r>
            <a:r>
              <a:rPr lang="tr-TR" dirty="0"/>
              <a:t> görünür kadir sınıfı −1,44’tür ancak </a:t>
            </a:r>
            <a:r>
              <a:rPr lang="tr-TR" dirty="0" smtClean="0"/>
              <a:t>mutlak </a:t>
            </a:r>
            <a:r>
              <a:rPr lang="tr-TR" dirty="0"/>
              <a:t>kadir sınıfı yalnızca +1,41’dir.</a:t>
            </a:r>
            <a:endParaRPr lang="tr-TR" i="1" dirty="0" smtClean="0"/>
          </a:p>
          <a:p>
            <a:endParaRPr lang="tr-TR" dirty="0"/>
          </a:p>
        </p:txBody>
      </p:sp>
      <p:graphicFrame>
        <p:nvGraphicFramePr>
          <p:cNvPr id="4" name="Table 3"/>
          <p:cNvGraphicFramePr>
            <a:graphicFrameLocks noGrp="1"/>
          </p:cNvGraphicFramePr>
          <p:nvPr>
            <p:extLst>
              <p:ext uri="{D42A27DB-BD31-4B8C-83A1-F6EECF244321}">
                <p14:modId xmlns:p14="http://schemas.microsoft.com/office/powerpoint/2010/main" val="245838072"/>
              </p:ext>
            </p:extLst>
          </p:nvPr>
        </p:nvGraphicFramePr>
        <p:xfrm>
          <a:off x="1143000" y="1888014"/>
          <a:ext cx="2311400" cy="3566160"/>
        </p:xfrm>
        <a:graphic>
          <a:graphicData uri="http://schemas.openxmlformats.org/drawingml/2006/table">
            <a:tbl>
              <a:tblPr/>
              <a:tblGrid>
                <a:gridCol w="1155700"/>
                <a:gridCol w="1155700"/>
              </a:tblGrid>
              <a:tr h="634467">
                <a:tc>
                  <a:txBody>
                    <a:bodyPr/>
                    <a:lstStyle/>
                    <a:p>
                      <a:r>
                        <a:rPr lang="tr-TR" dirty="0" smtClean="0"/>
                        <a:t>  Kadir</a:t>
                      </a:r>
                      <a:r>
                        <a:rPr lang="tr-TR" dirty="0"/>
                        <a:t/>
                      </a:r>
                      <a:br>
                        <a:rPr lang="tr-TR" dirty="0"/>
                      </a:br>
                      <a:r>
                        <a:rPr lang="tr-TR" dirty="0"/>
                        <a:t>sınıfı (m)</a:t>
                      </a:r>
                    </a:p>
                  </a:txBody>
                  <a:tcPr anchor="ctr">
                    <a:lnL>
                      <a:noFill/>
                    </a:lnL>
                    <a:lnR>
                      <a:noFill/>
                    </a:lnR>
                    <a:lnT>
                      <a:noFill/>
                    </a:lnT>
                    <a:lnB>
                      <a:noFill/>
                    </a:lnB>
                  </a:tcPr>
                </a:tc>
                <a:tc>
                  <a:txBody>
                    <a:bodyPr/>
                    <a:lstStyle/>
                    <a:p>
                      <a:r>
                        <a:rPr lang="tr-TR" dirty="0"/>
                        <a:t>Yıldız </a:t>
                      </a:r>
                      <a:br>
                        <a:rPr lang="tr-TR" dirty="0"/>
                      </a:br>
                      <a:r>
                        <a:rPr lang="tr-TR" dirty="0" smtClean="0"/>
                        <a:t>Sayısı</a:t>
                      </a:r>
                      <a:endParaRPr lang="tr-TR" dirty="0"/>
                    </a:p>
                  </a:txBody>
                  <a:tcPr anchor="ctr">
                    <a:lnL>
                      <a:noFill/>
                    </a:lnL>
                    <a:lnR>
                      <a:noFill/>
                    </a:lnR>
                    <a:lnT>
                      <a:noFill/>
                    </a:lnT>
                    <a:lnB>
                      <a:noFill/>
                    </a:lnB>
                  </a:tcPr>
                </a:tc>
              </a:tr>
              <a:tr h="362552">
                <a:tc>
                  <a:txBody>
                    <a:bodyPr/>
                    <a:lstStyle/>
                    <a:p>
                      <a:pPr algn="ctr"/>
                      <a:r>
                        <a:rPr lang="tr-TR">
                          <a:effectLst/>
                        </a:rPr>
                        <a:t>0</a:t>
                      </a:r>
                    </a:p>
                  </a:txBody>
                  <a:tcPr anchor="ctr">
                    <a:lnL>
                      <a:noFill/>
                    </a:lnL>
                    <a:lnR>
                      <a:noFill/>
                    </a:lnR>
                    <a:lnT>
                      <a:noFill/>
                    </a:lnT>
                    <a:lnB>
                      <a:noFill/>
                    </a:lnB>
                  </a:tcPr>
                </a:tc>
                <a:tc>
                  <a:txBody>
                    <a:bodyPr/>
                    <a:lstStyle/>
                    <a:p>
                      <a:pPr algn="ctr"/>
                      <a:r>
                        <a:rPr lang="tr-TR">
                          <a:effectLst/>
                        </a:rPr>
                        <a:t>4</a:t>
                      </a:r>
                    </a:p>
                  </a:txBody>
                  <a:tcPr anchor="ctr">
                    <a:lnL>
                      <a:noFill/>
                    </a:lnL>
                    <a:lnR>
                      <a:noFill/>
                    </a:lnR>
                    <a:lnT>
                      <a:noFill/>
                    </a:lnT>
                    <a:lnB>
                      <a:noFill/>
                    </a:lnB>
                  </a:tcPr>
                </a:tc>
              </a:tr>
              <a:tr h="362552">
                <a:tc>
                  <a:txBody>
                    <a:bodyPr/>
                    <a:lstStyle/>
                    <a:p>
                      <a:pPr algn="ctr"/>
                      <a:r>
                        <a:rPr lang="tr-TR">
                          <a:effectLst/>
                        </a:rPr>
                        <a:t>1</a:t>
                      </a:r>
                    </a:p>
                  </a:txBody>
                  <a:tcPr anchor="ctr">
                    <a:lnL>
                      <a:noFill/>
                    </a:lnL>
                    <a:lnR>
                      <a:noFill/>
                    </a:lnR>
                    <a:lnT>
                      <a:noFill/>
                    </a:lnT>
                    <a:lnB>
                      <a:noFill/>
                    </a:lnB>
                  </a:tcPr>
                </a:tc>
                <a:tc>
                  <a:txBody>
                    <a:bodyPr/>
                    <a:lstStyle/>
                    <a:p>
                      <a:pPr algn="ctr"/>
                      <a:r>
                        <a:rPr lang="tr-TR" dirty="0">
                          <a:effectLst/>
                        </a:rPr>
                        <a:t>15</a:t>
                      </a:r>
                    </a:p>
                  </a:txBody>
                  <a:tcPr anchor="ctr">
                    <a:lnL>
                      <a:noFill/>
                    </a:lnL>
                    <a:lnR>
                      <a:noFill/>
                    </a:lnR>
                    <a:lnT>
                      <a:noFill/>
                    </a:lnT>
                    <a:lnB>
                      <a:noFill/>
                    </a:lnB>
                  </a:tcPr>
                </a:tc>
              </a:tr>
              <a:tr h="362552">
                <a:tc>
                  <a:txBody>
                    <a:bodyPr/>
                    <a:lstStyle/>
                    <a:p>
                      <a:pPr algn="ctr"/>
                      <a:r>
                        <a:rPr lang="tr-TR">
                          <a:effectLst/>
                        </a:rPr>
                        <a:t>2</a:t>
                      </a:r>
                    </a:p>
                  </a:txBody>
                  <a:tcPr anchor="ctr">
                    <a:lnL>
                      <a:noFill/>
                    </a:lnL>
                    <a:lnR>
                      <a:noFill/>
                    </a:lnR>
                    <a:lnT>
                      <a:noFill/>
                    </a:lnT>
                    <a:lnB>
                      <a:noFill/>
                    </a:lnB>
                  </a:tcPr>
                </a:tc>
                <a:tc>
                  <a:txBody>
                    <a:bodyPr/>
                    <a:lstStyle/>
                    <a:p>
                      <a:pPr algn="ctr"/>
                      <a:r>
                        <a:rPr lang="tr-TR" dirty="0">
                          <a:effectLst/>
                        </a:rPr>
                        <a:t>48</a:t>
                      </a:r>
                    </a:p>
                  </a:txBody>
                  <a:tcPr anchor="ctr">
                    <a:lnL>
                      <a:noFill/>
                    </a:lnL>
                    <a:lnR>
                      <a:noFill/>
                    </a:lnR>
                    <a:lnT>
                      <a:noFill/>
                    </a:lnT>
                    <a:lnB>
                      <a:noFill/>
                    </a:lnB>
                  </a:tcPr>
                </a:tc>
              </a:tr>
              <a:tr h="362552">
                <a:tc>
                  <a:txBody>
                    <a:bodyPr/>
                    <a:lstStyle/>
                    <a:p>
                      <a:pPr algn="ctr"/>
                      <a:r>
                        <a:rPr lang="tr-TR">
                          <a:effectLst/>
                        </a:rPr>
                        <a:t>3</a:t>
                      </a:r>
                    </a:p>
                  </a:txBody>
                  <a:tcPr anchor="ctr">
                    <a:lnL>
                      <a:noFill/>
                    </a:lnL>
                    <a:lnR>
                      <a:noFill/>
                    </a:lnR>
                    <a:lnT>
                      <a:noFill/>
                    </a:lnT>
                    <a:lnB>
                      <a:noFill/>
                    </a:lnB>
                  </a:tcPr>
                </a:tc>
                <a:tc>
                  <a:txBody>
                    <a:bodyPr/>
                    <a:lstStyle/>
                    <a:p>
                      <a:pPr algn="ctr"/>
                      <a:r>
                        <a:rPr lang="tr-TR">
                          <a:effectLst/>
                        </a:rPr>
                        <a:t>171</a:t>
                      </a:r>
                    </a:p>
                  </a:txBody>
                  <a:tcPr anchor="ctr">
                    <a:lnL>
                      <a:noFill/>
                    </a:lnL>
                    <a:lnR>
                      <a:noFill/>
                    </a:lnR>
                    <a:lnT>
                      <a:noFill/>
                    </a:lnT>
                    <a:lnB>
                      <a:noFill/>
                    </a:lnB>
                  </a:tcPr>
                </a:tc>
              </a:tr>
              <a:tr h="362552">
                <a:tc>
                  <a:txBody>
                    <a:bodyPr/>
                    <a:lstStyle/>
                    <a:p>
                      <a:pPr algn="ctr"/>
                      <a:r>
                        <a:rPr lang="tr-TR">
                          <a:effectLst/>
                        </a:rPr>
                        <a:t>4</a:t>
                      </a:r>
                    </a:p>
                  </a:txBody>
                  <a:tcPr anchor="ctr">
                    <a:lnL>
                      <a:noFill/>
                    </a:lnL>
                    <a:lnR>
                      <a:noFill/>
                    </a:lnR>
                    <a:lnT>
                      <a:noFill/>
                    </a:lnT>
                    <a:lnB>
                      <a:noFill/>
                    </a:lnB>
                  </a:tcPr>
                </a:tc>
                <a:tc>
                  <a:txBody>
                    <a:bodyPr/>
                    <a:lstStyle/>
                    <a:p>
                      <a:pPr algn="ctr"/>
                      <a:r>
                        <a:rPr lang="tr-TR">
                          <a:effectLst/>
                        </a:rPr>
                        <a:t>513</a:t>
                      </a:r>
                    </a:p>
                  </a:txBody>
                  <a:tcPr anchor="ctr">
                    <a:lnL>
                      <a:noFill/>
                    </a:lnL>
                    <a:lnR>
                      <a:noFill/>
                    </a:lnR>
                    <a:lnT>
                      <a:noFill/>
                    </a:lnT>
                    <a:lnB>
                      <a:noFill/>
                    </a:lnB>
                  </a:tcPr>
                </a:tc>
              </a:tr>
              <a:tr h="362552">
                <a:tc>
                  <a:txBody>
                    <a:bodyPr/>
                    <a:lstStyle/>
                    <a:p>
                      <a:pPr algn="ctr"/>
                      <a:r>
                        <a:rPr lang="tr-TR">
                          <a:effectLst/>
                        </a:rPr>
                        <a:t>5</a:t>
                      </a:r>
                    </a:p>
                  </a:txBody>
                  <a:tcPr anchor="ctr">
                    <a:lnL>
                      <a:noFill/>
                    </a:lnL>
                    <a:lnR>
                      <a:noFill/>
                    </a:lnR>
                    <a:lnT>
                      <a:noFill/>
                    </a:lnT>
                    <a:lnB>
                      <a:noFill/>
                    </a:lnB>
                  </a:tcPr>
                </a:tc>
                <a:tc>
                  <a:txBody>
                    <a:bodyPr/>
                    <a:lstStyle/>
                    <a:p>
                      <a:pPr algn="ctr"/>
                      <a:r>
                        <a:rPr lang="tr-TR">
                          <a:effectLst/>
                        </a:rPr>
                        <a:t>1,602</a:t>
                      </a:r>
                    </a:p>
                  </a:txBody>
                  <a:tcPr anchor="ctr">
                    <a:lnL>
                      <a:noFill/>
                    </a:lnL>
                    <a:lnR>
                      <a:noFill/>
                    </a:lnR>
                    <a:lnT>
                      <a:noFill/>
                    </a:lnT>
                    <a:lnB>
                      <a:noFill/>
                    </a:lnB>
                  </a:tcPr>
                </a:tc>
              </a:tr>
              <a:tr h="362552">
                <a:tc>
                  <a:txBody>
                    <a:bodyPr/>
                    <a:lstStyle/>
                    <a:p>
                      <a:pPr algn="ctr"/>
                      <a:r>
                        <a:rPr lang="tr-TR">
                          <a:effectLst/>
                        </a:rPr>
                        <a:t>6</a:t>
                      </a:r>
                    </a:p>
                  </a:txBody>
                  <a:tcPr anchor="ctr">
                    <a:lnL>
                      <a:noFill/>
                    </a:lnL>
                    <a:lnR>
                      <a:noFill/>
                    </a:lnR>
                    <a:lnT>
                      <a:noFill/>
                    </a:lnT>
                    <a:lnB>
                      <a:noFill/>
                    </a:lnB>
                  </a:tcPr>
                </a:tc>
                <a:tc>
                  <a:txBody>
                    <a:bodyPr/>
                    <a:lstStyle/>
                    <a:p>
                      <a:pPr algn="ctr"/>
                      <a:r>
                        <a:rPr lang="tr-TR">
                          <a:effectLst/>
                        </a:rPr>
                        <a:t>4,800</a:t>
                      </a:r>
                    </a:p>
                  </a:txBody>
                  <a:tcPr anchor="ctr">
                    <a:lnL>
                      <a:noFill/>
                    </a:lnL>
                    <a:lnR>
                      <a:noFill/>
                    </a:lnR>
                    <a:lnT>
                      <a:noFill/>
                    </a:lnT>
                    <a:lnB>
                      <a:noFill/>
                    </a:lnB>
                  </a:tcPr>
                </a:tc>
              </a:tr>
              <a:tr h="362552">
                <a:tc>
                  <a:txBody>
                    <a:bodyPr/>
                    <a:lstStyle/>
                    <a:p>
                      <a:pPr algn="ctr"/>
                      <a:r>
                        <a:rPr lang="tr-TR" dirty="0">
                          <a:effectLst/>
                        </a:rPr>
                        <a:t>7</a:t>
                      </a:r>
                    </a:p>
                  </a:txBody>
                  <a:tcPr anchor="ctr">
                    <a:lnL>
                      <a:noFill/>
                    </a:lnL>
                    <a:lnR>
                      <a:noFill/>
                    </a:lnR>
                    <a:lnT>
                      <a:noFill/>
                    </a:lnT>
                    <a:lnB>
                      <a:noFill/>
                    </a:lnB>
                  </a:tcPr>
                </a:tc>
                <a:tc>
                  <a:txBody>
                    <a:bodyPr/>
                    <a:lstStyle/>
                    <a:p>
                      <a:pPr algn="ctr"/>
                      <a:r>
                        <a:rPr lang="tr-TR" dirty="0">
                          <a:effectLst/>
                        </a:rPr>
                        <a:t>14,000</a:t>
                      </a:r>
                    </a:p>
                  </a:txBody>
                  <a:tcPr anchor="ctr">
                    <a:lnL>
                      <a:noFill/>
                    </a:lnL>
                    <a:lnR>
                      <a:noFill/>
                    </a:lnR>
                    <a:lnT>
                      <a:noFill/>
                    </a:lnT>
                    <a:lnB>
                      <a:noFill/>
                    </a:lnB>
                  </a:tcPr>
                </a:tc>
              </a:tr>
            </a:tbl>
          </a:graphicData>
        </a:graphic>
      </p:graphicFrame>
      <p:pic>
        <p:nvPicPr>
          <p:cNvPr id="18434" name="Picture 2" descr="absolute magnitud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975" y="2445861"/>
            <a:ext cx="6322488" cy="232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2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Yıldızların Sıcaklıkları</a:t>
            </a:r>
            <a:endParaRPr lang="tr-TR" dirty="0">
              <a:solidFill>
                <a:srgbClr val="FF0000"/>
              </a:solidFill>
            </a:endParaRPr>
          </a:p>
        </p:txBody>
      </p:sp>
      <p:sp>
        <p:nvSpPr>
          <p:cNvPr id="3" name="Content Placeholder 2"/>
          <p:cNvSpPr>
            <a:spLocks noGrp="1"/>
          </p:cNvSpPr>
          <p:nvPr>
            <p:ph idx="1"/>
          </p:nvPr>
        </p:nvSpPr>
        <p:spPr>
          <a:xfrm>
            <a:off x="826949" y="1882701"/>
            <a:ext cx="4292600" cy="4351338"/>
          </a:xfrm>
        </p:spPr>
        <p:txBody>
          <a:bodyPr/>
          <a:lstStyle/>
          <a:p>
            <a:r>
              <a:rPr lang="tr-TR" dirty="0"/>
              <a:t>Şekil </a:t>
            </a:r>
            <a:r>
              <a:rPr lang="tr-TR" dirty="0" smtClean="0"/>
              <a:t>Avcı </a:t>
            </a:r>
            <a:r>
              <a:rPr lang="tr-TR" dirty="0"/>
              <a:t>(Orion) takımyıldızının küçük bir teleskopla nasıl göründüğünü göstermektedir. Soğuk kırmızı yıldız </a:t>
            </a:r>
            <a:r>
              <a:rPr lang="tr-TR" dirty="0" err="1"/>
              <a:t>İkizlerevi</a:t>
            </a:r>
            <a:r>
              <a:rPr lang="tr-TR" dirty="0"/>
              <a:t> (</a:t>
            </a:r>
            <a:r>
              <a:rPr lang="tr-TR" dirty="0" err="1"/>
              <a:t>Betelgeuse</a:t>
            </a:r>
            <a:r>
              <a:rPr lang="tr-TR" dirty="0"/>
              <a:t> </a:t>
            </a:r>
            <a:r>
              <a:rPr lang="el-GR" dirty="0"/>
              <a:t>α) </a:t>
            </a:r>
            <a:r>
              <a:rPr lang="tr-TR" dirty="0"/>
              <a:t>ve sıcak mavi yıldız </a:t>
            </a:r>
            <a:r>
              <a:rPr lang="tr-TR" dirty="0" err="1"/>
              <a:t>Ayak’ın</a:t>
            </a:r>
            <a:r>
              <a:rPr lang="tr-TR" dirty="0"/>
              <a:t> (</a:t>
            </a:r>
            <a:r>
              <a:rPr lang="tr-TR" dirty="0" err="1"/>
              <a:t>Rigel</a:t>
            </a:r>
            <a:r>
              <a:rPr lang="tr-TR" dirty="0"/>
              <a:t> </a:t>
            </a:r>
            <a:r>
              <a:rPr lang="el-GR" dirty="0"/>
              <a:t>β) </a:t>
            </a:r>
            <a:r>
              <a:rPr lang="tr-TR" dirty="0"/>
              <a:t>renkleri çok barizdir.</a:t>
            </a:r>
          </a:p>
          <a:p>
            <a:endParaRPr lang="tr-TR" dirty="0"/>
          </a:p>
        </p:txBody>
      </p:sp>
      <p:pic>
        <p:nvPicPr>
          <p:cNvPr id="4" name="Resim 3"/>
          <p:cNvPicPr>
            <a:picLocks noChangeAspect="1"/>
          </p:cNvPicPr>
          <p:nvPr/>
        </p:nvPicPr>
        <p:blipFill>
          <a:blip r:embed="rId2"/>
          <a:stretch>
            <a:fillRect/>
          </a:stretch>
        </p:blipFill>
        <p:spPr>
          <a:xfrm>
            <a:off x="5348150" y="1304778"/>
            <a:ext cx="5777049" cy="5507185"/>
          </a:xfrm>
          <a:prstGeom prst="rect">
            <a:avLst/>
          </a:prstGeom>
        </p:spPr>
      </p:pic>
    </p:spTree>
    <p:extLst>
      <p:ext uri="{BB962C8B-B14F-4D97-AF65-F5344CB8AC3E}">
        <p14:creationId xmlns:p14="http://schemas.microsoft.com/office/powerpoint/2010/main" val="82620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8" name="Picture 4" descr="blac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31900"/>
            <a:ext cx="4953000" cy="2770188"/>
          </a:xfrm>
          <a:prstGeom prst="rect">
            <a:avLst/>
          </a:prstGeom>
          <a:noFill/>
          <a:extLst>
            <a:ext uri="{909E8E84-426E-40DD-AFC4-6F175D3DCCD1}">
              <a14:hiddenFill xmlns:a14="http://schemas.microsoft.com/office/drawing/2010/main">
                <a:solidFill>
                  <a:srgbClr val="FFFFFF"/>
                </a:solidFill>
              </a14:hiddenFill>
            </a:ext>
          </a:extLst>
        </p:spPr>
      </p:pic>
      <p:sp>
        <p:nvSpPr>
          <p:cNvPr id="420867" name="Text Box 3"/>
          <p:cNvSpPr txBox="1">
            <a:spLocks noChangeArrowheads="1"/>
          </p:cNvSpPr>
          <p:nvPr/>
        </p:nvSpPr>
        <p:spPr bwMode="auto">
          <a:xfrm>
            <a:off x="2133600" y="4078288"/>
            <a:ext cx="8077200" cy="2308324"/>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dirty="0">
                <a:latin typeface="Times New Roman" panose="02020603050405020304" pitchFamily="18" charset="0"/>
                <a:cs typeface="Times New Roman" panose="02020603050405020304" pitchFamily="18" charset="0"/>
              </a:rPr>
              <a:t>Kara cismin saldığı enerji, dalga boyunun bir fonksiyonudur (Planck yasası). Dalga boyu arttıkca salınan enerji önce çok çabuk artar, maksimuma ulaşır, sonra yavaş yavaş sıfıra düşer. Bu tüm sıcaklıklar için böyledir, ancak daha sıcak karacisim eğrisinde maksimum enerji daha kısa dalga boylarında karşımıza çıkar. </a:t>
            </a:r>
            <a:endParaRPr lang="tr-TR" altLang="tr-TR" dirty="0"/>
          </a:p>
        </p:txBody>
      </p:sp>
      <p:sp>
        <p:nvSpPr>
          <p:cNvPr id="420866" name="Text Box 2"/>
          <p:cNvSpPr txBox="1">
            <a:spLocks noChangeArrowheads="1"/>
          </p:cNvSpPr>
          <p:nvPr/>
        </p:nvSpPr>
        <p:spPr bwMode="auto">
          <a:xfrm>
            <a:off x="1981200" y="496888"/>
            <a:ext cx="5105400" cy="4572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b="1" dirty="0">
                <a:solidFill>
                  <a:srgbClr val="FF0000"/>
                </a:solidFill>
                <a:latin typeface="Times New Roman" panose="02020603050405020304" pitchFamily="18" charset="0"/>
                <a:cs typeface="Times New Roman" panose="02020603050405020304" pitchFamily="18" charset="0"/>
              </a:rPr>
              <a:t>Karacisim ışınımı </a:t>
            </a:r>
            <a:endParaRPr lang="tr-TR" altLang="tr-TR" dirty="0">
              <a:solidFill>
                <a:srgbClr val="FF0000"/>
              </a:solidFill>
            </a:endParaRPr>
          </a:p>
        </p:txBody>
      </p:sp>
    </p:spTree>
    <p:extLst>
      <p:ext uri="{BB962C8B-B14F-4D97-AF65-F5344CB8AC3E}">
        <p14:creationId xmlns:p14="http://schemas.microsoft.com/office/powerpoint/2010/main" val="2034928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black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4838"/>
            <a:ext cx="8077200" cy="564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449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03994"/>
            <a:ext cx="10515600" cy="1325563"/>
          </a:xfrm>
        </p:spPr>
        <p:txBody>
          <a:bodyPr>
            <a:normAutofit/>
          </a:bodyPr>
          <a:lstStyle/>
          <a:p>
            <a:pPr algn="ctr"/>
            <a:r>
              <a:rPr lang="tr-TR" altLang="tr-TR" b="1" dirty="0" smtClean="0">
                <a:solidFill>
                  <a:srgbClr val="C00000"/>
                </a:solidFill>
              </a:rPr>
              <a:t>BÖLÜM – </a:t>
            </a:r>
            <a:r>
              <a:rPr lang="tr-TR" altLang="tr-TR" b="1" dirty="0" smtClean="0">
                <a:solidFill>
                  <a:srgbClr val="C00000"/>
                </a:solidFill>
              </a:rPr>
              <a:t>8</a:t>
            </a:r>
            <a:r>
              <a:rPr lang="tr-TR" altLang="tr-TR" b="1" dirty="0" smtClean="0">
                <a:solidFill>
                  <a:srgbClr val="C00000"/>
                </a:solidFill>
              </a:rPr>
              <a:t/>
            </a:r>
            <a:br>
              <a:rPr lang="tr-TR" altLang="tr-TR" b="1" dirty="0" smtClean="0">
                <a:solidFill>
                  <a:srgbClr val="C00000"/>
                </a:solidFill>
              </a:rPr>
            </a:br>
            <a:r>
              <a:rPr lang="tr-TR" altLang="tr-TR" b="1" dirty="0" smtClean="0">
                <a:solidFill>
                  <a:srgbClr val="C00000"/>
                </a:solidFill>
              </a:rPr>
              <a:t>YILDIZLAR</a:t>
            </a:r>
            <a:endParaRPr lang="tr-TR" b="1" dirty="0">
              <a:solidFill>
                <a:srgbClr val="C00000"/>
              </a:solidFill>
            </a:endParaRPr>
          </a:p>
        </p:txBody>
      </p:sp>
      <p:sp>
        <p:nvSpPr>
          <p:cNvPr id="3" name="Content Placeholder 2"/>
          <p:cNvSpPr>
            <a:spLocks noGrp="1"/>
          </p:cNvSpPr>
          <p:nvPr>
            <p:ph idx="1"/>
          </p:nvPr>
        </p:nvSpPr>
        <p:spPr>
          <a:xfrm>
            <a:off x="254000" y="1664810"/>
            <a:ext cx="6654800" cy="4456589"/>
          </a:xfrm>
        </p:spPr>
        <p:txBody>
          <a:bodyPr>
            <a:normAutofit fontScale="85000" lnSpcReduction="20000"/>
          </a:bodyPr>
          <a:lstStyle/>
          <a:p>
            <a:r>
              <a:rPr lang="tr-TR" dirty="0" smtClean="0"/>
              <a:t>Yıldızlar hakkında edindiğimiz bilginin çoğu yıldızlardan gelen ışık sayesindedir. Yıldızlar tıpkı </a:t>
            </a:r>
            <a:r>
              <a:rPr lang="tr-TR" dirty="0"/>
              <a:t>G</a:t>
            </a:r>
            <a:r>
              <a:rPr lang="tr-TR" dirty="0" smtClean="0"/>
              <a:t>üneş gibi kendi enerjisini kendi üreten ve uzayın derinliklerine doğru ışık saçan gök cisimleridir.</a:t>
            </a:r>
          </a:p>
          <a:p>
            <a:r>
              <a:rPr lang="tr-TR" dirty="0" smtClean="0"/>
              <a:t>Yıldızlar, </a:t>
            </a:r>
            <a:r>
              <a:rPr lang="tr-TR" dirty="0"/>
              <a:t>ağırlıklı olarak hidrojen ve helyumdan </a:t>
            </a:r>
            <a:r>
              <a:rPr lang="tr-TR" dirty="0" smtClean="0"/>
              <a:t>oluşan ve gökyüzünde </a:t>
            </a:r>
            <a:r>
              <a:rPr lang="tr-TR" dirty="0"/>
              <a:t>bir nokta olarak görünen plazma </a:t>
            </a:r>
            <a:r>
              <a:rPr lang="tr-TR" dirty="0" smtClean="0"/>
              <a:t>küreleridir.</a:t>
            </a:r>
          </a:p>
          <a:p>
            <a:r>
              <a:rPr lang="tr-TR" dirty="0"/>
              <a:t>Yıldızların parlamasının nedeni çekirdeklerinde meydana gelen çekirdek kaynaşması (füzyon) tepkimelerinde açığa çıkan nükleer enerjinin yıldızın içinden geçtikten sonra dış uzaya ışınım (radyasyon) ile yayılmasıdır</a:t>
            </a:r>
            <a:r>
              <a:rPr lang="tr-TR" dirty="0" smtClean="0"/>
              <a:t>.</a:t>
            </a:r>
          </a:p>
          <a:p>
            <a:r>
              <a:rPr lang="tr-TR" dirty="0" smtClean="0"/>
              <a:t>Bu enerji miktarı da o yıldızın kütlesi, yaşı ve kimyasal bileşimine bağlıdır.</a:t>
            </a:r>
          </a:p>
          <a:p>
            <a:endParaRPr lang="tr-TR" dirty="0"/>
          </a:p>
        </p:txBody>
      </p:sp>
      <p:pic>
        <p:nvPicPr>
          <p:cNvPr id="14338" name="Picture 2" descr="https://upload.wikimedia.org/wikipedia/commons/thumb/4/4b/Bob_Star_-_M45_Carranza_Field_%28by%29.jpg/300px-Bob_Star_-_M45_Carranza_Field_%28by%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2066" y="1855310"/>
            <a:ext cx="5179934" cy="345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18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descr="0306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28650"/>
            <a:ext cx="7467600" cy="560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97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210" y="1892300"/>
            <a:ext cx="6934200" cy="4749800"/>
          </a:xfrm>
          <a:prstGeom prst="rect">
            <a:avLst/>
          </a:prstGeom>
          <a:noFill/>
          <a:extLst>
            <a:ext uri="{909E8E84-426E-40DD-AFC4-6F175D3DCCD1}">
              <a14:hiddenFill xmlns:a14="http://schemas.microsoft.com/office/drawing/2010/main">
                <a:solidFill>
                  <a:srgbClr val="FFFFFF"/>
                </a:solidFill>
              </a14:hiddenFill>
            </a:ext>
          </a:extLst>
        </p:spPr>
      </p:pic>
      <p:sp>
        <p:nvSpPr>
          <p:cNvPr id="101379" name="Rectangle 3"/>
          <p:cNvSpPr>
            <a:spLocks noGrp="1" noChangeArrowheads="1"/>
          </p:cNvSpPr>
          <p:nvPr>
            <p:ph type="title"/>
          </p:nvPr>
        </p:nvSpPr>
        <p:spPr/>
        <p:txBody>
          <a:bodyPr/>
          <a:lstStyle/>
          <a:p>
            <a:r>
              <a:rPr lang="tr-TR" altLang="tr-TR"/>
              <a:t>Farklı türden yıldızlar</a:t>
            </a:r>
            <a:endParaRPr lang="en-US" altLang="tr-TR"/>
          </a:p>
        </p:txBody>
      </p:sp>
      <p:sp>
        <p:nvSpPr>
          <p:cNvPr id="101380" name="Text Box 4"/>
          <p:cNvSpPr txBox="1">
            <a:spLocks noChangeArrowheads="1"/>
          </p:cNvSpPr>
          <p:nvPr/>
        </p:nvSpPr>
        <p:spPr bwMode="auto">
          <a:xfrm>
            <a:off x="2123210" y="1337594"/>
            <a:ext cx="7046190" cy="46166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anose="02020603050405020304" pitchFamily="18" charset="0"/>
              </a:defRPr>
            </a:lvl1pPr>
            <a:lvl2pPr marL="114300">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dirty="0"/>
              <a:t>Tekrar hatırlayalım</a:t>
            </a:r>
            <a:r>
              <a:rPr lang="en-US" altLang="tr-TR" dirty="0"/>
              <a:t> - </a:t>
            </a:r>
            <a:r>
              <a:rPr lang="tr-TR" altLang="tr-TR" dirty="0" smtClean="0"/>
              <a:t>Yıldızların </a:t>
            </a:r>
            <a:r>
              <a:rPr lang="tr-TR" altLang="tr-TR" sz="2000" dirty="0">
                <a:latin typeface="Arial" panose="020B0604020202020204" pitchFamily="34" charset="0"/>
              </a:rPr>
              <a:t>farklı renkleri vardır</a:t>
            </a:r>
            <a:endParaRPr lang="en-US" altLang="tr-TR" sz="2000" dirty="0">
              <a:latin typeface="Arial" panose="020B0604020202020204" pitchFamily="34" charset="0"/>
            </a:endParaRPr>
          </a:p>
        </p:txBody>
      </p:sp>
    </p:spTree>
    <p:extLst>
      <p:ext uri="{BB962C8B-B14F-4D97-AF65-F5344CB8AC3E}">
        <p14:creationId xmlns:p14="http://schemas.microsoft.com/office/powerpoint/2010/main" val="1059900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13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1380"/>
                                        </p:tgtEl>
                                        <p:attrNameLst>
                                          <p:attrName>style.visibility</p:attrName>
                                        </p:attrNameLst>
                                      </p:cBhvr>
                                      <p:to>
                                        <p:strVal val="visible"/>
                                      </p:to>
                                    </p:set>
                                    <p:animEffect transition="in" filter="dissolve">
                                      <p:cBhvr>
                                        <p:cTn id="11"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a:t>
            </a:r>
            <a:r>
              <a:rPr lang="tr-TR" dirty="0" smtClean="0">
                <a:solidFill>
                  <a:srgbClr val="FF0000"/>
                </a:solidFill>
              </a:rPr>
              <a:t>Tayfları</a:t>
            </a:r>
            <a:endParaRPr lang="tr-TR" dirty="0"/>
          </a:p>
        </p:txBody>
      </p:sp>
      <p:sp>
        <p:nvSpPr>
          <p:cNvPr id="3" name="Content Placeholder 2"/>
          <p:cNvSpPr>
            <a:spLocks noGrp="1"/>
          </p:cNvSpPr>
          <p:nvPr>
            <p:ph idx="1"/>
          </p:nvPr>
        </p:nvSpPr>
        <p:spPr>
          <a:xfrm>
            <a:off x="838200" y="1690688"/>
            <a:ext cx="10515600" cy="4351338"/>
          </a:xfrm>
        </p:spPr>
        <p:txBody>
          <a:bodyPr/>
          <a:lstStyle/>
          <a:p>
            <a:r>
              <a:rPr lang="tr-TR" dirty="0"/>
              <a:t>Yıldızlar pek çok özellikleriyle birbirlerinden ayrılırlar. Kütle, ışıltı, renk, kimyasal yapı, yaş, yıldızdan yıldıza değişir. </a:t>
            </a:r>
            <a:endParaRPr lang="tr-TR" dirty="0" smtClean="0"/>
          </a:p>
          <a:p>
            <a:r>
              <a:rPr lang="tr-TR" dirty="0"/>
              <a:t>1814 yılında Alman bilim adamı Joseph </a:t>
            </a:r>
            <a:r>
              <a:rPr lang="tr-TR" dirty="0" err="1"/>
              <a:t>von</a:t>
            </a:r>
            <a:r>
              <a:rPr lang="tr-TR" dirty="0"/>
              <a:t> </a:t>
            </a:r>
            <a:r>
              <a:rPr lang="tr-TR" dirty="0" err="1"/>
              <a:t>Fraunhofer</a:t>
            </a:r>
            <a:r>
              <a:rPr lang="tr-TR" dirty="0"/>
              <a:t> (1787-1826) Güneş ışığını bir prizmadan geçirerek, incelerken tayf üzerinde bazı çizgiler gördü. Sistematik çalışma sonunda tayfın bir uçtan diğer uca kesintisiz gitmediğini ve tayf üzerinde en az 570 çizginin olduğunu saptadı.</a:t>
            </a:r>
          </a:p>
        </p:txBody>
      </p:sp>
      <p:pic>
        <p:nvPicPr>
          <p:cNvPr id="20482" name="Picture 2" descr="Fraunhofer 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575" y="4665662"/>
            <a:ext cx="73152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5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Tayfları</a:t>
            </a:r>
            <a:endParaRPr lang="tr-TR" dirty="0"/>
          </a:p>
        </p:txBody>
      </p:sp>
      <p:sp>
        <p:nvSpPr>
          <p:cNvPr id="3" name="Content Placeholder 2"/>
          <p:cNvSpPr>
            <a:spLocks noGrp="1"/>
          </p:cNvSpPr>
          <p:nvPr>
            <p:ph idx="1"/>
          </p:nvPr>
        </p:nvSpPr>
        <p:spPr>
          <a:xfrm>
            <a:off x="838200" y="1690688"/>
            <a:ext cx="5435600" cy="4659312"/>
          </a:xfrm>
        </p:spPr>
        <p:txBody>
          <a:bodyPr/>
          <a:lstStyle/>
          <a:p>
            <a:r>
              <a:rPr lang="tr-TR" dirty="0" smtClean="0"/>
              <a:t>Peki ama tayf nedir?</a:t>
            </a:r>
          </a:p>
          <a:p>
            <a:r>
              <a:rPr lang="tr-TR" dirty="0"/>
              <a:t>Bir kırınım ağı ya da prizma kullanarak </a:t>
            </a:r>
            <a:r>
              <a:rPr lang="tr-TR" dirty="0" smtClean="0"/>
              <a:t>ışığın frekansa veya </a:t>
            </a:r>
            <a:r>
              <a:rPr lang="tr-TR" dirty="0" err="1" smtClean="0"/>
              <a:t>dalgaboyuna</a:t>
            </a:r>
            <a:r>
              <a:rPr lang="tr-TR" dirty="0" smtClean="0"/>
              <a:t> göre enerji dağılımıdır. </a:t>
            </a:r>
            <a:endParaRPr lang="tr-TR" dirty="0"/>
          </a:p>
        </p:txBody>
      </p:sp>
      <p:pic>
        <p:nvPicPr>
          <p:cNvPr id="4"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330" y="15748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0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926169"/>
            <a:ext cx="3797300" cy="285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6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0" name="Text Box 4"/>
          <p:cNvSpPr txBox="1">
            <a:spLocks noChangeArrowheads="1"/>
          </p:cNvSpPr>
          <p:nvPr/>
        </p:nvSpPr>
        <p:spPr bwMode="auto">
          <a:xfrm>
            <a:off x="2324100" y="381000"/>
            <a:ext cx="7467600" cy="7620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4400" b="1" dirty="0">
                <a:solidFill>
                  <a:srgbClr val="FF0000"/>
                </a:solidFill>
                <a:latin typeface="Times New Roman" panose="02020603050405020304" pitchFamily="18" charset="0"/>
                <a:cs typeface="Times New Roman" panose="02020603050405020304" pitchFamily="18" charset="0"/>
              </a:rPr>
              <a:t>TAYF (Spektrum) </a:t>
            </a:r>
            <a:endParaRPr lang="tr-TR" altLang="tr-TR" dirty="0">
              <a:solidFill>
                <a:srgbClr val="FF0000"/>
              </a:solidFill>
            </a:endParaRPr>
          </a:p>
        </p:txBody>
      </p:sp>
      <p:pic>
        <p:nvPicPr>
          <p:cNvPr id="413699" name="Picture 3" descr="lec07_04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219200"/>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13698" name="Text Box 2"/>
          <p:cNvSpPr txBox="1">
            <a:spLocks noChangeArrowheads="1"/>
          </p:cNvSpPr>
          <p:nvPr/>
        </p:nvSpPr>
        <p:spPr bwMode="auto">
          <a:xfrm>
            <a:off x="1866900" y="6019800"/>
            <a:ext cx="8458200" cy="4572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400" dirty="0">
                <a:latin typeface="Times New Roman" panose="02020603050405020304" pitchFamily="18" charset="0"/>
                <a:cs typeface="Times New Roman" panose="02020603050405020304" pitchFamily="18" charset="0"/>
              </a:rPr>
              <a:t>Karacisim, tüm dalgaboylarında ışık yaydığından, sürekli tayf verir. </a:t>
            </a:r>
            <a:endParaRPr lang="tr-TR" altLang="tr-TR" dirty="0"/>
          </a:p>
        </p:txBody>
      </p:sp>
    </p:spTree>
    <p:extLst>
      <p:ext uri="{BB962C8B-B14F-4D97-AF65-F5344CB8AC3E}">
        <p14:creationId xmlns:p14="http://schemas.microsoft.com/office/powerpoint/2010/main" val="2875325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6400801" y="304800"/>
            <a:ext cx="4081463" cy="990600"/>
          </a:xfrm>
          <a:prstGeom prst="rect">
            <a:avLst/>
          </a:prstGeom>
          <a:solidFill>
            <a:srgbClr val="000000"/>
          </a:solidFill>
          <a:ln w="9525">
            <a:solidFill>
              <a:srgbClr val="000000"/>
            </a:solidFill>
            <a:miter lim="800000"/>
            <a:headEnd/>
            <a:tailEnd/>
          </a:ln>
        </p:spPr>
        <p:txBody>
          <a:bodyPr/>
          <a:lstStyle/>
          <a:p>
            <a:endParaRPr lang="tr-TR"/>
          </a:p>
        </p:txBody>
      </p:sp>
      <p:sp>
        <p:nvSpPr>
          <p:cNvPr id="41988" name="Rectangle 4"/>
          <p:cNvSpPr>
            <a:spLocks noChangeArrowheads="1"/>
          </p:cNvSpPr>
          <p:nvPr/>
        </p:nvSpPr>
        <p:spPr bwMode="auto">
          <a:xfrm>
            <a:off x="6888163" y="304801"/>
            <a:ext cx="55562" cy="989013"/>
          </a:xfrm>
          <a:prstGeom prst="rect">
            <a:avLst/>
          </a:prstGeom>
          <a:solidFill>
            <a:schemeClr val="tx2">
              <a:lumMod val="20000"/>
              <a:lumOff val="80000"/>
            </a:schemeClr>
          </a:solidFill>
          <a:ln>
            <a:noFill/>
          </a:ln>
          <a:extLst/>
        </p:spPr>
        <p:txBody>
          <a:bodyPr/>
          <a:lstStyle/>
          <a:p>
            <a:endParaRPr lang="tr-TR"/>
          </a:p>
        </p:txBody>
      </p:sp>
      <p:sp>
        <p:nvSpPr>
          <p:cNvPr id="41989" name="Rectangle 5"/>
          <p:cNvSpPr>
            <a:spLocks noChangeArrowheads="1"/>
          </p:cNvSpPr>
          <p:nvPr/>
        </p:nvSpPr>
        <p:spPr bwMode="auto">
          <a:xfrm>
            <a:off x="7032626" y="304801"/>
            <a:ext cx="53975" cy="989013"/>
          </a:xfrm>
          <a:prstGeom prst="rect">
            <a:avLst/>
          </a:prstGeom>
          <a:solidFill>
            <a:schemeClr val="bg2"/>
          </a:solidFill>
          <a:ln>
            <a:noFill/>
          </a:ln>
          <a:extLst/>
        </p:spPr>
        <p:txBody>
          <a:bodyPr/>
          <a:lstStyle/>
          <a:p>
            <a:endParaRPr lang="tr-TR"/>
          </a:p>
        </p:txBody>
      </p:sp>
      <p:sp>
        <p:nvSpPr>
          <p:cNvPr id="41990" name="Rectangle 6"/>
          <p:cNvSpPr>
            <a:spLocks noChangeArrowheads="1"/>
          </p:cNvSpPr>
          <p:nvPr/>
        </p:nvSpPr>
        <p:spPr bwMode="auto">
          <a:xfrm>
            <a:off x="7296151" y="304801"/>
            <a:ext cx="53975" cy="9890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1991" name="Rectangle 7"/>
          <p:cNvSpPr>
            <a:spLocks noChangeArrowheads="1"/>
          </p:cNvSpPr>
          <p:nvPr/>
        </p:nvSpPr>
        <p:spPr bwMode="auto">
          <a:xfrm>
            <a:off x="7820025" y="304801"/>
            <a:ext cx="57150" cy="98901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1992" name="Rectangle 8"/>
          <p:cNvSpPr>
            <a:spLocks noChangeArrowheads="1"/>
          </p:cNvSpPr>
          <p:nvPr/>
        </p:nvSpPr>
        <p:spPr bwMode="auto">
          <a:xfrm>
            <a:off x="9926639" y="304801"/>
            <a:ext cx="53975" cy="9890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42002" name="Rectangle 18"/>
          <p:cNvSpPr>
            <a:spLocks noChangeArrowheads="1"/>
          </p:cNvSpPr>
          <p:nvPr/>
        </p:nvSpPr>
        <p:spPr bwMode="auto">
          <a:xfrm>
            <a:off x="1752601" y="76201"/>
            <a:ext cx="40814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tr-TR" sz="3600" dirty="0" smtClean="0">
                <a:solidFill>
                  <a:srgbClr val="FF0000"/>
                </a:solidFill>
                <a:latin typeface="Arial Rounded MT Bold" panose="020F0704030504030204" pitchFamily="34" charset="0"/>
              </a:rPr>
              <a:t>H</a:t>
            </a:r>
            <a:r>
              <a:rPr lang="tr-TR" altLang="tr-TR" sz="3600" dirty="0" smtClean="0">
                <a:solidFill>
                  <a:srgbClr val="FF0000"/>
                </a:solidFill>
                <a:latin typeface="Arial Rounded MT Bold" panose="020F0704030504030204" pitchFamily="34" charset="0"/>
              </a:rPr>
              <a:t>i</a:t>
            </a:r>
            <a:r>
              <a:rPr lang="en-US" altLang="tr-TR" sz="3600" dirty="0" err="1" smtClean="0">
                <a:solidFill>
                  <a:srgbClr val="FF0000"/>
                </a:solidFill>
                <a:latin typeface="Arial Rounded MT Bold" panose="020F0704030504030204" pitchFamily="34" charset="0"/>
              </a:rPr>
              <a:t>dro</a:t>
            </a:r>
            <a:r>
              <a:rPr lang="tr-TR" altLang="tr-TR" sz="3600" dirty="0" smtClean="0">
                <a:solidFill>
                  <a:srgbClr val="FF0000"/>
                </a:solidFill>
                <a:latin typeface="Arial Rounded MT Bold" panose="020F0704030504030204" pitchFamily="34" charset="0"/>
              </a:rPr>
              <a:t>j</a:t>
            </a:r>
            <a:r>
              <a:rPr lang="en-US" altLang="tr-TR" sz="3600" dirty="0" err="1" smtClean="0">
                <a:solidFill>
                  <a:srgbClr val="FF0000"/>
                </a:solidFill>
                <a:latin typeface="Arial Rounded MT Bold" panose="020F0704030504030204" pitchFamily="34" charset="0"/>
              </a:rPr>
              <a:t>en</a:t>
            </a:r>
            <a:endParaRPr lang="en-US" altLang="tr-TR" sz="3600" dirty="0">
              <a:solidFill>
                <a:srgbClr val="FF0000"/>
              </a:solidFill>
              <a:latin typeface="Arial Rounded MT Bold" panose="020F0704030504030204" pitchFamily="34" charset="0"/>
            </a:endParaRPr>
          </a:p>
        </p:txBody>
      </p:sp>
      <p:grpSp>
        <p:nvGrpSpPr>
          <p:cNvPr id="42023" name="Group 39"/>
          <p:cNvGrpSpPr>
            <a:grpSpLocks/>
          </p:cNvGrpSpPr>
          <p:nvPr/>
        </p:nvGrpSpPr>
        <p:grpSpPr bwMode="auto">
          <a:xfrm>
            <a:off x="2810689" y="2144292"/>
            <a:ext cx="3883025" cy="3884613"/>
            <a:chOff x="864" y="1328"/>
            <a:chExt cx="2446" cy="2447"/>
          </a:xfrm>
        </p:grpSpPr>
        <p:sp>
          <p:nvSpPr>
            <p:cNvPr id="42006" name="Oval 22"/>
            <p:cNvSpPr>
              <a:spLocks noChangeArrowheads="1"/>
            </p:cNvSpPr>
            <p:nvPr/>
          </p:nvSpPr>
          <p:spPr bwMode="auto">
            <a:xfrm>
              <a:off x="1949" y="2412"/>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07" name="Oval 23"/>
            <p:cNvSpPr>
              <a:spLocks noChangeArrowheads="1"/>
            </p:cNvSpPr>
            <p:nvPr/>
          </p:nvSpPr>
          <p:spPr bwMode="auto">
            <a:xfrm>
              <a:off x="1490" y="1980"/>
              <a:ext cx="1152" cy="115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08" name="Oval 24"/>
            <p:cNvSpPr>
              <a:spLocks noChangeArrowheads="1"/>
            </p:cNvSpPr>
            <p:nvPr/>
          </p:nvSpPr>
          <p:spPr bwMode="auto">
            <a:xfrm>
              <a:off x="1202" y="1692"/>
              <a:ext cx="1728" cy="172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09" name="Oval 25"/>
            <p:cNvSpPr>
              <a:spLocks noChangeArrowheads="1"/>
            </p:cNvSpPr>
            <p:nvPr/>
          </p:nvSpPr>
          <p:spPr bwMode="auto">
            <a:xfrm>
              <a:off x="1106" y="1596"/>
              <a:ext cx="1920" cy="192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11" name="Oval 27"/>
            <p:cNvSpPr>
              <a:spLocks noChangeArrowheads="1"/>
            </p:cNvSpPr>
            <p:nvPr/>
          </p:nvSpPr>
          <p:spPr bwMode="auto">
            <a:xfrm>
              <a:off x="864" y="1328"/>
              <a:ext cx="2446" cy="244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42010" name="Oval 26"/>
          <p:cNvSpPr>
            <a:spLocks noChangeArrowheads="1"/>
          </p:cNvSpPr>
          <p:nvPr/>
        </p:nvSpPr>
        <p:spPr bwMode="auto">
          <a:xfrm>
            <a:off x="3203575" y="2686051"/>
            <a:ext cx="228600" cy="231775"/>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24" name="Oval 40"/>
          <p:cNvSpPr>
            <a:spLocks noChangeArrowheads="1"/>
          </p:cNvSpPr>
          <p:nvPr/>
        </p:nvSpPr>
        <p:spPr bwMode="auto">
          <a:xfrm>
            <a:off x="5603875" y="2722564"/>
            <a:ext cx="228600" cy="231775"/>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25" name="Oval 41"/>
          <p:cNvSpPr>
            <a:spLocks noChangeArrowheads="1"/>
          </p:cNvSpPr>
          <p:nvPr/>
        </p:nvSpPr>
        <p:spPr bwMode="auto">
          <a:xfrm>
            <a:off x="4389438" y="5257801"/>
            <a:ext cx="228600" cy="231775"/>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26" name="Oval 42"/>
          <p:cNvSpPr>
            <a:spLocks noChangeArrowheads="1"/>
          </p:cNvSpPr>
          <p:nvPr/>
        </p:nvSpPr>
        <p:spPr bwMode="auto">
          <a:xfrm>
            <a:off x="5719763" y="5581651"/>
            <a:ext cx="228600" cy="231775"/>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27" name="Oval 43"/>
          <p:cNvSpPr>
            <a:spLocks noChangeArrowheads="1"/>
          </p:cNvSpPr>
          <p:nvPr/>
        </p:nvSpPr>
        <p:spPr bwMode="auto">
          <a:xfrm>
            <a:off x="6213475" y="4094164"/>
            <a:ext cx="228600" cy="231775"/>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028" name="Freeform 44"/>
          <p:cNvSpPr>
            <a:spLocks/>
          </p:cNvSpPr>
          <p:nvPr/>
        </p:nvSpPr>
        <p:spPr bwMode="auto">
          <a:xfrm rot="15960613">
            <a:off x="3687246" y="2089774"/>
            <a:ext cx="842963" cy="819150"/>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993366"/>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42029" name="Freeform 45"/>
          <p:cNvSpPr>
            <a:spLocks/>
          </p:cNvSpPr>
          <p:nvPr/>
        </p:nvSpPr>
        <p:spPr bwMode="auto">
          <a:xfrm>
            <a:off x="6377826" y="4210051"/>
            <a:ext cx="2320925" cy="817563"/>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42030" name="Freeform 46"/>
          <p:cNvSpPr>
            <a:spLocks/>
          </p:cNvSpPr>
          <p:nvPr/>
        </p:nvSpPr>
        <p:spPr bwMode="auto">
          <a:xfrm rot="19100479">
            <a:off x="5952928" y="2508251"/>
            <a:ext cx="842963" cy="819150"/>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993366"/>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42031" name="Freeform 47"/>
          <p:cNvSpPr>
            <a:spLocks/>
          </p:cNvSpPr>
          <p:nvPr/>
        </p:nvSpPr>
        <p:spPr bwMode="auto">
          <a:xfrm rot="28983505">
            <a:off x="3051721" y="5248276"/>
            <a:ext cx="1181100" cy="819150"/>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333399"/>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42032" name="Freeform 48"/>
          <p:cNvSpPr>
            <a:spLocks/>
          </p:cNvSpPr>
          <p:nvPr/>
        </p:nvSpPr>
        <p:spPr bwMode="auto">
          <a:xfrm rot="19800000">
            <a:off x="6135688" y="5421314"/>
            <a:ext cx="1152525" cy="1143000"/>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3366FF"/>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Tree>
    <p:extLst>
      <p:ext uri="{BB962C8B-B14F-4D97-AF65-F5344CB8AC3E}">
        <p14:creationId xmlns:p14="http://schemas.microsoft.com/office/powerpoint/2010/main" val="2194313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002"/>
                                        </p:tgtEl>
                                        <p:attrNameLst>
                                          <p:attrName>style.visibility</p:attrName>
                                        </p:attrNameLst>
                                      </p:cBhvr>
                                      <p:to>
                                        <p:strVal val="visible"/>
                                      </p:to>
                                    </p:set>
                                    <p:animEffect transition="in" filter="dissolve">
                                      <p:cBhvr>
                                        <p:cTn id="7" dur="500"/>
                                        <p:tgtEl>
                                          <p:spTgt spid="42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2023"/>
                                        </p:tgtEl>
                                        <p:attrNameLst>
                                          <p:attrName>style.visibility</p:attrName>
                                        </p:attrNameLst>
                                      </p:cBhvr>
                                      <p:to>
                                        <p:strVal val="visible"/>
                                      </p:to>
                                    </p:set>
                                    <p:anim calcmode="lin" valueType="num">
                                      <p:cBhvr>
                                        <p:cTn id="12" dur="1000" fill="hold"/>
                                        <p:tgtEl>
                                          <p:spTgt spid="42023"/>
                                        </p:tgtEl>
                                        <p:attrNameLst>
                                          <p:attrName>ppt_w</p:attrName>
                                        </p:attrNameLst>
                                      </p:cBhvr>
                                      <p:tavLst>
                                        <p:tav tm="0">
                                          <p:val>
                                            <p:fltVal val="0"/>
                                          </p:val>
                                        </p:tav>
                                        <p:tav tm="100000">
                                          <p:val>
                                            <p:strVal val="#ppt_w"/>
                                          </p:val>
                                        </p:tav>
                                      </p:tavLst>
                                    </p:anim>
                                    <p:anim calcmode="lin" valueType="num">
                                      <p:cBhvr>
                                        <p:cTn id="13" dur="1000" fill="hold"/>
                                        <p:tgtEl>
                                          <p:spTgt spid="42023"/>
                                        </p:tgtEl>
                                        <p:attrNameLst>
                                          <p:attrName>ppt_h</p:attrName>
                                        </p:attrNameLst>
                                      </p:cBhvr>
                                      <p:tavLst>
                                        <p:tav tm="0">
                                          <p:val>
                                            <p:fltVal val="0"/>
                                          </p:val>
                                        </p:tav>
                                        <p:tav tm="100000">
                                          <p:val>
                                            <p:strVal val="#ppt_h"/>
                                          </p:val>
                                        </p:tav>
                                      </p:tavLst>
                                    </p:anim>
                                    <p:anim calcmode="lin" valueType="num">
                                      <p:cBhvr>
                                        <p:cTn id="14" dur="1000" fill="hold"/>
                                        <p:tgtEl>
                                          <p:spTgt spid="42023"/>
                                        </p:tgtEl>
                                        <p:attrNameLst>
                                          <p:attrName>style.rotation</p:attrName>
                                        </p:attrNameLst>
                                      </p:cBhvr>
                                      <p:tavLst>
                                        <p:tav tm="0">
                                          <p:val>
                                            <p:fltVal val="90"/>
                                          </p:val>
                                        </p:tav>
                                        <p:tav tm="100000">
                                          <p:val>
                                            <p:fltVal val="0"/>
                                          </p:val>
                                        </p:tav>
                                      </p:tavLst>
                                    </p:anim>
                                    <p:animEffect transition="in" filter="fade">
                                      <p:cBhvr>
                                        <p:cTn id="15" dur="1000"/>
                                        <p:tgtEl>
                                          <p:spTgt spid="420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2010"/>
                                        </p:tgtEl>
                                        <p:attrNameLst>
                                          <p:attrName>style.visibility</p:attrName>
                                        </p:attrNameLst>
                                      </p:cBhvr>
                                      <p:to>
                                        <p:strVal val="visible"/>
                                      </p:to>
                                    </p:set>
                                    <p:animEffect transition="in" filter="blinds(horizontal)">
                                      <p:cBhvr>
                                        <p:cTn id="20" dur="500"/>
                                        <p:tgtEl>
                                          <p:spTgt spid="420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1" nodeType="clickEffect">
                                  <p:stCondLst>
                                    <p:cond delay="0"/>
                                  </p:stCondLst>
                                  <p:childTnLst>
                                    <p:animMotion origin="layout" path="M 3.88889E-6 4.81481E-6 L 0.1 0.08889 " pathEditMode="relative" ptsTypes="AA">
                                      <p:cBhvr>
                                        <p:cTn id="24" dur="2000" fill="hold"/>
                                        <p:tgtEl>
                                          <p:spTgt spid="42010"/>
                                        </p:tgtEl>
                                        <p:attrNameLst>
                                          <p:attrName>ppt_x</p:attrName>
                                          <p:attrName>ppt_y</p:attrName>
                                        </p:attrNameLst>
                                      </p:cBhvr>
                                    </p:animMotion>
                                  </p:childTnLst>
                                  <p:subTnLst>
                                    <p:set>
                                      <p:cBhvr override="childStyle">
                                        <p:cTn dur="1" fill="hold" display="0" masterRel="nextClick" afterEffect="1"/>
                                        <p:tgtEl>
                                          <p:spTgt spid="42010"/>
                                        </p:tgtEl>
                                        <p:attrNameLst>
                                          <p:attrName>style.visibility</p:attrName>
                                        </p:attrNameLst>
                                      </p:cBhvr>
                                      <p:to>
                                        <p:strVal val="hidden"/>
                                      </p:to>
                                    </p:set>
                                  </p:subTnLst>
                                </p:cTn>
                              </p:par>
                            </p:childTnLst>
                          </p:cTn>
                        </p:par>
                        <p:par>
                          <p:cTn id="25" fill="hold" nodeType="afterGroup">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42028"/>
                                        </p:tgtEl>
                                        <p:attrNameLst>
                                          <p:attrName>style.visibility</p:attrName>
                                        </p:attrNameLst>
                                      </p:cBhvr>
                                      <p:to>
                                        <p:strVal val="visible"/>
                                      </p:to>
                                    </p:set>
                                  </p:childTnLst>
                                </p:cTn>
                              </p:par>
                            </p:childTnLst>
                          </p:cTn>
                        </p:par>
                        <p:par>
                          <p:cTn id="28" fill="hold" nodeType="afterGroup">
                            <p:stCondLst>
                              <p:cond delay="2000"/>
                            </p:stCondLst>
                            <p:childTnLst>
                              <p:par>
                                <p:cTn id="29" presetID="0" presetClass="path" presetSubtype="0" accel="50000" decel="50000" fill="hold" grpId="1" nodeType="afterEffect">
                                  <p:stCondLst>
                                    <p:cond delay="0"/>
                                  </p:stCondLst>
                                  <p:childTnLst>
                                    <p:animMotion origin="layout" path="M -1.11111E-6 4.81481E-6 L 0.09931 -0.22477 " pathEditMode="relative" rAng="0" ptsTypes="AA">
                                      <p:cBhvr>
                                        <p:cTn id="30" dur="2000" fill="hold"/>
                                        <p:tgtEl>
                                          <p:spTgt spid="42028"/>
                                        </p:tgtEl>
                                        <p:attrNameLst>
                                          <p:attrName>ppt_x</p:attrName>
                                          <p:attrName>ppt_y</p:attrName>
                                        </p:attrNameLst>
                                      </p:cBhvr>
                                      <p:rCtr x="4965" y="-11250"/>
                                    </p:animMotion>
                                  </p:childTnLst>
                                </p:cTn>
                              </p:par>
                            </p:childTnLst>
                          </p:cTn>
                        </p:par>
                        <p:par>
                          <p:cTn id="31" fill="hold" nodeType="afterGroup">
                            <p:stCondLst>
                              <p:cond delay="4000"/>
                            </p:stCondLst>
                            <p:childTnLst>
                              <p:par>
                                <p:cTn id="32" presetID="51" presetClass="entr" presetSubtype="0" fill="hold" grpId="0" nodeType="afterEffect">
                                  <p:stCondLst>
                                    <p:cond delay="0"/>
                                  </p:stCondLst>
                                  <p:childTnLst>
                                    <p:set>
                                      <p:cBhvr>
                                        <p:cTn id="33" dur="1" fill="hold">
                                          <p:stCondLst>
                                            <p:cond delay="0"/>
                                          </p:stCondLst>
                                        </p:cTn>
                                        <p:tgtEl>
                                          <p:spTgt spid="41988"/>
                                        </p:tgtEl>
                                        <p:attrNameLst>
                                          <p:attrName>style.visibility</p:attrName>
                                        </p:attrNameLst>
                                      </p:cBhvr>
                                      <p:to>
                                        <p:strVal val="visible"/>
                                      </p:to>
                                    </p:set>
                                    <p:animEffect transition="in" filter="fade">
                                      <p:cBhvr>
                                        <p:cTn id="34" dur="770" decel="100000"/>
                                        <p:tgtEl>
                                          <p:spTgt spid="41988"/>
                                        </p:tgtEl>
                                      </p:cBhvr>
                                    </p:animEffect>
                                    <p:animScale>
                                      <p:cBhvr>
                                        <p:cTn id="35" dur="770" decel="100000"/>
                                        <p:tgtEl>
                                          <p:spTgt spid="41988"/>
                                        </p:tgtEl>
                                      </p:cBhvr>
                                      <p:from x="10000" y="10000"/>
                                      <p:to x="200000" y="450000"/>
                                    </p:animScale>
                                    <p:animScale>
                                      <p:cBhvr>
                                        <p:cTn id="36" dur="1230" accel="100000" fill="hold">
                                          <p:stCondLst>
                                            <p:cond delay="770"/>
                                          </p:stCondLst>
                                        </p:cTn>
                                        <p:tgtEl>
                                          <p:spTgt spid="41988"/>
                                        </p:tgtEl>
                                      </p:cBhvr>
                                      <p:from x="200000" y="450000"/>
                                      <p:to x="100000" y="100000"/>
                                    </p:animScale>
                                    <p:set>
                                      <p:cBhvr>
                                        <p:cTn id="37" dur="770" fill="hold"/>
                                        <p:tgtEl>
                                          <p:spTgt spid="41988"/>
                                        </p:tgtEl>
                                        <p:attrNameLst>
                                          <p:attrName>ppt_x</p:attrName>
                                        </p:attrNameLst>
                                      </p:cBhvr>
                                      <p:to>
                                        <p:strVal val="(0.5)"/>
                                      </p:to>
                                    </p:set>
                                    <p:anim from="(0.5)" to="(#ppt_x)" calcmode="lin" valueType="num">
                                      <p:cBhvr>
                                        <p:cTn id="38" dur="1230" accel="100000" fill="hold">
                                          <p:stCondLst>
                                            <p:cond delay="770"/>
                                          </p:stCondLst>
                                        </p:cTn>
                                        <p:tgtEl>
                                          <p:spTgt spid="41988"/>
                                        </p:tgtEl>
                                        <p:attrNameLst>
                                          <p:attrName>ppt_x</p:attrName>
                                        </p:attrNameLst>
                                      </p:cBhvr>
                                    </p:anim>
                                    <p:set>
                                      <p:cBhvr>
                                        <p:cTn id="39" dur="770" fill="hold"/>
                                        <p:tgtEl>
                                          <p:spTgt spid="41988"/>
                                        </p:tgtEl>
                                        <p:attrNameLst>
                                          <p:attrName>ppt_y</p:attrName>
                                        </p:attrNameLst>
                                      </p:cBhvr>
                                      <p:to>
                                        <p:strVal val="(#ppt_y+0.4)"/>
                                      </p:to>
                                    </p:set>
                                    <p:anim from="(#ppt_y+0.4)" to="(#ppt_y)" calcmode="lin" valueType="num">
                                      <p:cBhvr>
                                        <p:cTn id="40" dur="1230" accel="100000" fill="hold">
                                          <p:stCondLst>
                                            <p:cond delay="770"/>
                                          </p:stCondLst>
                                        </p:cTn>
                                        <p:tgtEl>
                                          <p:spTgt spid="41988"/>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2024"/>
                                        </p:tgtEl>
                                        <p:attrNameLst>
                                          <p:attrName>style.visibility</p:attrName>
                                        </p:attrNameLst>
                                      </p:cBhvr>
                                      <p:to>
                                        <p:strVal val="visible"/>
                                      </p:to>
                                    </p:set>
                                    <p:animEffect transition="in" filter="blinds(horizontal)">
                                      <p:cBhvr>
                                        <p:cTn id="45" dur="500"/>
                                        <p:tgtEl>
                                          <p:spTgt spid="4202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grpId="1" nodeType="clickEffect">
                                  <p:stCondLst>
                                    <p:cond delay="0"/>
                                  </p:stCondLst>
                                  <p:childTnLst>
                                    <p:animMotion origin="layout" path="M -2.77778E-6 -5.92593E-6 L -0.04166 0.06921 " pathEditMode="relative" ptsTypes="AA">
                                      <p:cBhvr>
                                        <p:cTn id="49" dur="2000" fill="hold"/>
                                        <p:tgtEl>
                                          <p:spTgt spid="42024"/>
                                        </p:tgtEl>
                                        <p:attrNameLst>
                                          <p:attrName>ppt_x</p:attrName>
                                          <p:attrName>ppt_y</p:attrName>
                                        </p:attrNameLst>
                                      </p:cBhvr>
                                    </p:animMotion>
                                  </p:childTnLst>
                                  <p:subTnLst>
                                    <p:set>
                                      <p:cBhvr override="childStyle">
                                        <p:cTn dur="1" fill="hold" display="0" masterRel="nextClick" afterEffect="1"/>
                                        <p:tgtEl>
                                          <p:spTgt spid="42024"/>
                                        </p:tgtEl>
                                        <p:attrNameLst>
                                          <p:attrName>style.visibility</p:attrName>
                                        </p:attrNameLst>
                                      </p:cBhvr>
                                      <p:to>
                                        <p:strVal val="hidden"/>
                                      </p:to>
                                    </p:set>
                                  </p:subTnLst>
                                </p:cTn>
                              </p:par>
                            </p:childTnLst>
                          </p:cTn>
                        </p:par>
                        <p:par>
                          <p:cTn id="50" fill="hold" nodeType="afterGroup">
                            <p:stCondLst>
                              <p:cond delay="2000"/>
                            </p:stCondLst>
                            <p:childTnLst>
                              <p:par>
                                <p:cTn id="51" presetID="1" presetClass="entr" presetSubtype="0" fill="hold" grpId="0" nodeType="afterEffect">
                                  <p:stCondLst>
                                    <p:cond delay="0"/>
                                  </p:stCondLst>
                                  <p:childTnLst>
                                    <p:set>
                                      <p:cBhvr>
                                        <p:cTn id="52" dur="1" fill="hold">
                                          <p:stCondLst>
                                            <p:cond delay="0"/>
                                          </p:stCondLst>
                                        </p:cTn>
                                        <p:tgtEl>
                                          <p:spTgt spid="42030"/>
                                        </p:tgtEl>
                                        <p:attrNameLst>
                                          <p:attrName>style.visibility</p:attrName>
                                        </p:attrNameLst>
                                      </p:cBhvr>
                                      <p:to>
                                        <p:strVal val="visible"/>
                                      </p:to>
                                    </p:set>
                                  </p:childTnLst>
                                </p:cTn>
                              </p:par>
                            </p:childTnLst>
                          </p:cTn>
                        </p:par>
                        <p:par>
                          <p:cTn id="53" fill="hold" nodeType="afterGroup">
                            <p:stCondLst>
                              <p:cond delay="2000"/>
                            </p:stCondLst>
                            <p:childTnLst>
                              <p:par>
                                <p:cTn id="54" presetID="0" presetClass="path" presetSubtype="0" accel="50000" decel="50000" fill="hold" grpId="1" nodeType="afterEffect">
                                  <p:stCondLst>
                                    <p:cond delay="0"/>
                                  </p:stCondLst>
                                  <p:childTnLst>
                                    <p:animMotion origin="layout" path="M 3.05556E-6 -3.33333E-6 L 0.26649 -0.04977 " pathEditMode="relative" rAng="0" ptsTypes="AA">
                                      <p:cBhvr>
                                        <p:cTn id="55" dur="2000" fill="hold"/>
                                        <p:tgtEl>
                                          <p:spTgt spid="42030"/>
                                        </p:tgtEl>
                                        <p:attrNameLst>
                                          <p:attrName>ppt_x</p:attrName>
                                          <p:attrName>ppt_y</p:attrName>
                                        </p:attrNameLst>
                                      </p:cBhvr>
                                      <p:rCtr x="13316" y="-2500"/>
                                    </p:animMotion>
                                  </p:childTnLst>
                                </p:cTn>
                              </p:par>
                            </p:childTnLst>
                          </p:cTn>
                        </p:par>
                        <p:par>
                          <p:cTn id="56" fill="hold" nodeType="afterGroup">
                            <p:stCondLst>
                              <p:cond delay="4000"/>
                            </p:stCondLst>
                            <p:childTnLst>
                              <p:par>
                                <p:cTn id="57" presetID="51" presetClass="entr" presetSubtype="0" fill="hold" grpId="0" nodeType="afterEffect">
                                  <p:stCondLst>
                                    <p:cond delay="0"/>
                                  </p:stCondLst>
                                  <p:childTnLst>
                                    <p:set>
                                      <p:cBhvr>
                                        <p:cTn id="58" dur="1" fill="hold">
                                          <p:stCondLst>
                                            <p:cond delay="0"/>
                                          </p:stCondLst>
                                        </p:cTn>
                                        <p:tgtEl>
                                          <p:spTgt spid="41989"/>
                                        </p:tgtEl>
                                        <p:attrNameLst>
                                          <p:attrName>style.visibility</p:attrName>
                                        </p:attrNameLst>
                                      </p:cBhvr>
                                      <p:to>
                                        <p:strVal val="visible"/>
                                      </p:to>
                                    </p:set>
                                    <p:animEffect transition="in" filter="fade">
                                      <p:cBhvr>
                                        <p:cTn id="59" dur="770" decel="100000"/>
                                        <p:tgtEl>
                                          <p:spTgt spid="41989"/>
                                        </p:tgtEl>
                                      </p:cBhvr>
                                    </p:animEffect>
                                    <p:animScale>
                                      <p:cBhvr>
                                        <p:cTn id="60" dur="770" decel="100000"/>
                                        <p:tgtEl>
                                          <p:spTgt spid="41989"/>
                                        </p:tgtEl>
                                      </p:cBhvr>
                                      <p:from x="10000" y="10000"/>
                                      <p:to x="200000" y="450000"/>
                                    </p:animScale>
                                    <p:animScale>
                                      <p:cBhvr>
                                        <p:cTn id="61" dur="1230" accel="100000" fill="hold">
                                          <p:stCondLst>
                                            <p:cond delay="770"/>
                                          </p:stCondLst>
                                        </p:cTn>
                                        <p:tgtEl>
                                          <p:spTgt spid="41989"/>
                                        </p:tgtEl>
                                      </p:cBhvr>
                                      <p:from x="200000" y="450000"/>
                                      <p:to x="100000" y="100000"/>
                                    </p:animScale>
                                    <p:set>
                                      <p:cBhvr>
                                        <p:cTn id="62" dur="770" fill="hold"/>
                                        <p:tgtEl>
                                          <p:spTgt spid="41989"/>
                                        </p:tgtEl>
                                        <p:attrNameLst>
                                          <p:attrName>ppt_x</p:attrName>
                                        </p:attrNameLst>
                                      </p:cBhvr>
                                      <p:to>
                                        <p:strVal val="(0.5)"/>
                                      </p:to>
                                    </p:set>
                                    <p:anim from="(0.5)" to="(#ppt_x)" calcmode="lin" valueType="num">
                                      <p:cBhvr>
                                        <p:cTn id="63" dur="1230" accel="100000" fill="hold">
                                          <p:stCondLst>
                                            <p:cond delay="770"/>
                                          </p:stCondLst>
                                        </p:cTn>
                                        <p:tgtEl>
                                          <p:spTgt spid="41989"/>
                                        </p:tgtEl>
                                        <p:attrNameLst>
                                          <p:attrName>ppt_x</p:attrName>
                                        </p:attrNameLst>
                                      </p:cBhvr>
                                    </p:anim>
                                    <p:set>
                                      <p:cBhvr>
                                        <p:cTn id="64" dur="770" fill="hold"/>
                                        <p:tgtEl>
                                          <p:spTgt spid="41989"/>
                                        </p:tgtEl>
                                        <p:attrNameLst>
                                          <p:attrName>ppt_y</p:attrName>
                                        </p:attrNameLst>
                                      </p:cBhvr>
                                      <p:to>
                                        <p:strVal val="(#ppt_y+0.4)"/>
                                      </p:to>
                                    </p:set>
                                    <p:anim from="(#ppt_y+0.4)" to="(#ppt_y)" calcmode="lin" valueType="num">
                                      <p:cBhvr>
                                        <p:cTn id="65" dur="1230" accel="100000" fill="hold">
                                          <p:stCondLst>
                                            <p:cond delay="770"/>
                                          </p:stCondLst>
                                        </p:cTn>
                                        <p:tgtEl>
                                          <p:spTgt spid="41989"/>
                                        </p:tgtEl>
                                        <p:attrNameLst>
                                          <p:attrName>ppt_y</p:attrName>
                                        </p:attrNameLst>
                                      </p:cBhvr>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2025"/>
                                        </p:tgtEl>
                                        <p:attrNameLst>
                                          <p:attrName>style.visibility</p:attrName>
                                        </p:attrNameLst>
                                      </p:cBhvr>
                                      <p:to>
                                        <p:strVal val="visible"/>
                                      </p:to>
                                    </p:set>
                                    <p:animEffect transition="in" filter="blinds(horizontal)">
                                      <p:cBhvr>
                                        <p:cTn id="70" dur="500"/>
                                        <p:tgtEl>
                                          <p:spTgt spid="4202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1.94444E-6 5.92593E-6 L 0.00833 -0.06666 " pathEditMode="relative" ptsTypes="AA">
                                      <p:cBhvr>
                                        <p:cTn id="74" dur="2000" fill="hold"/>
                                        <p:tgtEl>
                                          <p:spTgt spid="42025"/>
                                        </p:tgtEl>
                                        <p:attrNameLst>
                                          <p:attrName>ppt_x</p:attrName>
                                          <p:attrName>ppt_y</p:attrName>
                                        </p:attrNameLst>
                                      </p:cBhvr>
                                    </p:animMotion>
                                  </p:childTnLst>
                                  <p:subTnLst>
                                    <p:set>
                                      <p:cBhvr override="childStyle">
                                        <p:cTn dur="1" fill="hold" display="0" masterRel="nextClick" afterEffect="1"/>
                                        <p:tgtEl>
                                          <p:spTgt spid="42025"/>
                                        </p:tgtEl>
                                        <p:attrNameLst>
                                          <p:attrName>style.visibility</p:attrName>
                                        </p:attrNameLst>
                                      </p:cBhvr>
                                      <p:to>
                                        <p:strVal val="hidden"/>
                                      </p:to>
                                    </p:set>
                                  </p:subTnLst>
                                </p:cTn>
                              </p:par>
                            </p:childTnLst>
                          </p:cTn>
                        </p:par>
                        <p:par>
                          <p:cTn id="75" fill="hold" nodeType="afterGroup">
                            <p:stCondLst>
                              <p:cond delay="2000"/>
                            </p:stCondLst>
                            <p:childTnLst>
                              <p:par>
                                <p:cTn id="76" presetID="1" presetClass="entr" presetSubtype="0" fill="hold" grpId="0" nodeType="afterEffect">
                                  <p:stCondLst>
                                    <p:cond delay="0"/>
                                  </p:stCondLst>
                                  <p:childTnLst>
                                    <p:set>
                                      <p:cBhvr>
                                        <p:cTn id="77" dur="1" fill="hold">
                                          <p:stCondLst>
                                            <p:cond delay="0"/>
                                          </p:stCondLst>
                                        </p:cTn>
                                        <p:tgtEl>
                                          <p:spTgt spid="42031"/>
                                        </p:tgtEl>
                                        <p:attrNameLst>
                                          <p:attrName>style.visibility</p:attrName>
                                        </p:attrNameLst>
                                      </p:cBhvr>
                                      <p:to>
                                        <p:strVal val="visible"/>
                                      </p:to>
                                    </p:set>
                                  </p:childTnLst>
                                </p:cTn>
                              </p:par>
                            </p:childTnLst>
                          </p:cTn>
                        </p:par>
                        <p:par>
                          <p:cTn id="78" fill="hold" nodeType="afterGroup">
                            <p:stCondLst>
                              <p:cond delay="2000"/>
                            </p:stCondLst>
                            <p:childTnLst>
                              <p:par>
                                <p:cTn id="79" presetID="0" presetClass="path" presetSubtype="0" accel="50000" decel="50000" fill="hold" grpId="1" nodeType="afterEffect">
                                  <p:stCondLst>
                                    <p:cond delay="0"/>
                                  </p:stCondLst>
                                  <p:childTnLst>
                                    <p:animMotion origin="layout" path="M 5.55556E-7 -1.48148E-6 L -0.1559 0.07755 " pathEditMode="relative" rAng="0" ptsTypes="AA">
                                      <p:cBhvr>
                                        <p:cTn id="80" dur="2000" fill="hold"/>
                                        <p:tgtEl>
                                          <p:spTgt spid="42031"/>
                                        </p:tgtEl>
                                        <p:attrNameLst>
                                          <p:attrName>ppt_x</p:attrName>
                                          <p:attrName>ppt_y</p:attrName>
                                        </p:attrNameLst>
                                      </p:cBhvr>
                                      <p:rCtr x="-7795" y="3866"/>
                                    </p:animMotion>
                                  </p:childTnLst>
                                </p:cTn>
                              </p:par>
                            </p:childTnLst>
                          </p:cTn>
                        </p:par>
                        <p:par>
                          <p:cTn id="81" fill="hold" nodeType="afterGroup">
                            <p:stCondLst>
                              <p:cond delay="4000"/>
                            </p:stCondLst>
                            <p:childTnLst>
                              <p:par>
                                <p:cTn id="82" presetID="51" presetClass="entr" presetSubtype="0" fill="hold" grpId="0" nodeType="afterEffect">
                                  <p:stCondLst>
                                    <p:cond delay="0"/>
                                  </p:stCondLst>
                                  <p:childTnLst>
                                    <p:set>
                                      <p:cBhvr>
                                        <p:cTn id="83" dur="1" fill="hold">
                                          <p:stCondLst>
                                            <p:cond delay="0"/>
                                          </p:stCondLst>
                                        </p:cTn>
                                        <p:tgtEl>
                                          <p:spTgt spid="41990"/>
                                        </p:tgtEl>
                                        <p:attrNameLst>
                                          <p:attrName>style.visibility</p:attrName>
                                        </p:attrNameLst>
                                      </p:cBhvr>
                                      <p:to>
                                        <p:strVal val="visible"/>
                                      </p:to>
                                    </p:set>
                                    <p:animEffect transition="in" filter="fade">
                                      <p:cBhvr>
                                        <p:cTn id="84" dur="770" decel="100000"/>
                                        <p:tgtEl>
                                          <p:spTgt spid="41990"/>
                                        </p:tgtEl>
                                      </p:cBhvr>
                                    </p:animEffect>
                                    <p:animScale>
                                      <p:cBhvr>
                                        <p:cTn id="85" dur="770" decel="100000"/>
                                        <p:tgtEl>
                                          <p:spTgt spid="41990"/>
                                        </p:tgtEl>
                                      </p:cBhvr>
                                      <p:from x="10000" y="10000"/>
                                      <p:to x="200000" y="450000"/>
                                    </p:animScale>
                                    <p:animScale>
                                      <p:cBhvr>
                                        <p:cTn id="86" dur="1230" accel="100000" fill="hold">
                                          <p:stCondLst>
                                            <p:cond delay="770"/>
                                          </p:stCondLst>
                                        </p:cTn>
                                        <p:tgtEl>
                                          <p:spTgt spid="41990"/>
                                        </p:tgtEl>
                                      </p:cBhvr>
                                      <p:from x="200000" y="450000"/>
                                      <p:to x="100000" y="100000"/>
                                    </p:animScale>
                                    <p:set>
                                      <p:cBhvr>
                                        <p:cTn id="87" dur="770" fill="hold"/>
                                        <p:tgtEl>
                                          <p:spTgt spid="41990"/>
                                        </p:tgtEl>
                                        <p:attrNameLst>
                                          <p:attrName>ppt_x</p:attrName>
                                        </p:attrNameLst>
                                      </p:cBhvr>
                                      <p:to>
                                        <p:strVal val="(0.5)"/>
                                      </p:to>
                                    </p:set>
                                    <p:anim from="(0.5)" to="(#ppt_x)" calcmode="lin" valueType="num">
                                      <p:cBhvr>
                                        <p:cTn id="88" dur="1230" accel="100000" fill="hold">
                                          <p:stCondLst>
                                            <p:cond delay="770"/>
                                          </p:stCondLst>
                                        </p:cTn>
                                        <p:tgtEl>
                                          <p:spTgt spid="41990"/>
                                        </p:tgtEl>
                                        <p:attrNameLst>
                                          <p:attrName>ppt_x</p:attrName>
                                        </p:attrNameLst>
                                      </p:cBhvr>
                                    </p:anim>
                                    <p:set>
                                      <p:cBhvr>
                                        <p:cTn id="89" dur="770" fill="hold"/>
                                        <p:tgtEl>
                                          <p:spTgt spid="41990"/>
                                        </p:tgtEl>
                                        <p:attrNameLst>
                                          <p:attrName>ppt_y</p:attrName>
                                        </p:attrNameLst>
                                      </p:cBhvr>
                                      <p:to>
                                        <p:strVal val="(#ppt_y+0.4)"/>
                                      </p:to>
                                    </p:set>
                                    <p:anim from="(#ppt_y+0.4)" to="(#ppt_y)" calcmode="lin" valueType="num">
                                      <p:cBhvr>
                                        <p:cTn id="90" dur="1230" accel="100000" fill="hold">
                                          <p:stCondLst>
                                            <p:cond delay="770"/>
                                          </p:stCondLst>
                                        </p:cTn>
                                        <p:tgtEl>
                                          <p:spTgt spid="41990"/>
                                        </p:tgtEl>
                                        <p:attrNameLst>
                                          <p:attrName>ppt_y</p:attrName>
                                        </p:attrNameLst>
                                      </p:cBhvr>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2026"/>
                                        </p:tgtEl>
                                        <p:attrNameLst>
                                          <p:attrName>style.visibility</p:attrName>
                                        </p:attrNameLst>
                                      </p:cBhvr>
                                      <p:to>
                                        <p:strVal val="visible"/>
                                      </p:to>
                                    </p:set>
                                    <p:animEffect transition="in" filter="blinds(horizontal)">
                                      <p:cBhvr>
                                        <p:cTn id="95" dur="500"/>
                                        <p:tgtEl>
                                          <p:spTgt spid="4202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0" presetClass="path" presetSubtype="0" accel="50000" decel="50000" fill="hold" grpId="1" nodeType="clickEffect">
                                  <p:stCondLst>
                                    <p:cond delay="0"/>
                                  </p:stCondLst>
                                  <p:childTnLst>
                                    <p:animMotion origin="layout" path="M -0.01267 0.00254 L -0.05434 -0.06412 " pathEditMode="relative" ptsTypes="AA">
                                      <p:cBhvr>
                                        <p:cTn id="99" dur="2000" fill="hold"/>
                                        <p:tgtEl>
                                          <p:spTgt spid="42026"/>
                                        </p:tgtEl>
                                        <p:attrNameLst>
                                          <p:attrName>ppt_x</p:attrName>
                                          <p:attrName>ppt_y</p:attrName>
                                        </p:attrNameLst>
                                      </p:cBhvr>
                                    </p:animMotion>
                                  </p:childTnLst>
                                  <p:subTnLst>
                                    <p:set>
                                      <p:cBhvr override="childStyle">
                                        <p:cTn dur="1" fill="hold" display="0" masterRel="nextClick" afterEffect="1"/>
                                        <p:tgtEl>
                                          <p:spTgt spid="42026"/>
                                        </p:tgtEl>
                                        <p:attrNameLst>
                                          <p:attrName>style.visibility</p:attrName>
                                        </p:attrNameLst>
                                      </p:cBhvr>
                                      <p:to>
                                        <p:strVal val="hidden"/>
                                      </p:to>
                                    </p:set>
                                  </p:subTnLst>
                                </p:cTn>
                              </p:par>
                            </p:childTnLst>
                          </p:cTn>
                        </p:par>
                        <p:par>
                          <p:cTn id="100" fill="hold" nodeType="afterGroup">
                            <p:stCondLst>
                              <p:cond delay="2000"/>
                            </p:stCondLst>
                            <p:childTnLst>
                              <p:par>
                                <p:cTn id="101" presetID="1" presetClass="entr" presetSubtype="0" fill="hold" grpId="0" nodeType="afterEffect">
                                  <p:stCondLst>
                                    <p:cond delay="0"/>
                                  </p:stCondLst>
                                  <p:childTnLst>
                                    <p:set>
                                      <p:cBhvr>
                                        <p:cTn id="102" dur="1" fill="hold">
                                          <p:stCondLst>
                                            <p:cond delay="0"/>
                                          </p:stCondLst>
                                        </p:cTn>
                                        <p:tgtEl>
                                          <p:spTgt spid="42032"/>
                                        </p:tgtEl>
                                        <p:attrNameLst>
                                          <p:attrName>style.visibility</p:attrName>
                                        </p:attrNameLst>
                                      </p:cBhvr>
                                      <p:to>
                                        <p:strVal val="visible"/>
                                      </p:to>
                                    </p:set>
                                  </p:childTnLst>
                                </p:cTn>
                              </p:par>
                            </p:childTnLst>
                          </p:cTn>
                        </p:par>
                        <p:par>
                          <p:cTn id="103" fill="hold" nodeType="afterGroup">
                            <p:stCondLst>
                              <p:cond delay="2000"/>
                            </p:stCondLst>
                            <p:childTnLst>
                              <p:par>
                                <p:cTn id="104" presetID="0" presetClass="path" presetSubtype="0" accel="50000" decel="50000" fill="hold" grpId="1" nodeType="afterEffect">
                                  <p:stCondLst>
                                    <p:cond delay="0"/>
                                  </p:stCondLst>
                                  <p:childTnLst>
                                    <p:animMotion origin="layout" path="M -3.61111E-6 1.11111E-6 L 0.18733 0.05139 " pathEditMode="relative" rAng="0" ptsTypes="AA">
                                      <p:cBhvr>
                                        <p:cTn id="105" dur="2000" fill="hold"/>
                                        <p:tgtEl>
                                          <p:spTgt spid="42032"/>
                                        </p:tgtEl>
                                        <p:attrNameLst>
                                          <p:attrName>ppt_x</p:attrName>
                                          <p:attrName>ppt_y</p:attrName>
                                        </p:attrNameLst>
                                      </p:cBhvr>
                                      <p:rCtr x="9358" y="2569"/>
                                    </p:animMotion>
                                  </p:childTnLst>
                                </p:cTn>
                              </p:par>
                            </p:childTnLst>
                          </p:cTn>
                        </p:par>
                        <p:par>
                          <p:cTn id="106" fill="hold" nodeType="afterGroup">
                            <p:stCondLst>
                              <p:cond delay="4000"/>
                            </p:stCondLst>
                            <p:childTnLst>
                              <p:par>
                                <p:cTn id="107" presetID="51" presetClass="entr" presetSubtype="0" fill="hold" grpId="0" nodeType="afterEffect">
                                  <p:stCondLst>
                                    <p:cond delay="0"/>
                                  </p:stCondLst>
                                  <p:childTnLst>
                                    <p:set>
                                      <p:cBhvr>
                                        <p:cTn id="108" dur="1" fill="hold">
                                          <p:stCondLst>
                                            <p:cond delay="0"/>
                                          </p:stCondLst>
                                        </p:cTn>
                                        <p:tgtEl>
                                          <p:spTgt spid="41991"/>
                                        </p:tgtEl>
                                        <p:attrNameLst>
                                          <p:attrName>style.visibility</p:attrName>
                                        </p:attrNameLst>
                                      </p:cBhvr>
                                      <p:to>
                                        <p:strVal val="visible"/>
                                      </p:to>
                                    </p:set>
                                    <p:animEffect transition="in" filter="fade">
                                      <p:cBhvr>
                                        <p:cTn id="109" dur="770" decel="100000"/>
                                        <p:tgtEl>
                                          <p:spTgt spid="41991"/>
                                        </p:tgtEl>
                                      </p:cBhvr>
                                    </p:animEffect>
                                    <p:animScale>
                                      <p:cBhvr>
                                        <p:cTn id="110" dur="770" decel="100000"/>
                                        <p:tgtEl>
                                          <p:spTgt spid="41991"/>
                                        </p:tgtEl>
                                      </p:cBhvr>
                                      <p:from x="10000" y="10000"/>
                                      <p:to x="200000" y="450000"/>
                                    </p:animScale>
                                    <p:animScale>
                                      <p:cBhvr>
                                        <p:cTn id="111" dur="1230" accel="100000" fill="hold">
                                          <p:stCondLst>
                                            <p:cond delay="770"/>
                                          </p:stCondLst>
                                        </p:cTn>
                                        <p:tgtEl>
                                          <p:spTgt spid="41991"/>
                                        </p:tgtEl>
                                      </p:cBhvr>
                                      <p:from x="200000" y="450000"/>
                                      <p:to x="100000" y="100000"/>
                                    </p:animScale>
                                    <p:set>
                                      <p:cBhvr>
                                        <p:cTn id="112" dur="770" fill="hold"/>
                                        <p:tgtEl>
                                          <p:spTgt spid="41991"/>
                                        </p:tgtEl>
                                        <p:attrNameLst>
                                          <p:attrName>ppt_x</p:attrName>
                                        </p:attrNameLst>
                                      </p:cBhvr>
                                      <p:to>
                                        <p:strVal val="(0.5)"/>
                                      </p:to>
                                    </p:set>
                                    <p:anim from="(0.5)" to="(#ppt_x)" calcmode="lin" valueType="num">
                                      <p:cBhvr>
                                        <p:cTn id="113" dur="1230" accel="100000" fill="hold">
                                          <p:stCondLst>
                                            <p:cond delay="770"/>
                                          </p:stCondLst>
                                        </p:cTn>
                                        <p:tgtEl>
                                          <p:spTgt spid="41991"/>
                                        </p:tgtEl>
                                        <p:attrNameLst>
                                          <p:attrName>ppt_x</p:attrName>
                                        </p:attrNameLst>
                                      </p:cBhvr>
                                    </p:anim>
                                    <p:set>
                                      <p:cBhvr>
                                        <p:cTn id="114" dur="770" fill="hold"/>
                                        <p:tgtEl>
                                          <p:spTgt spid="41991"/>
                                        </p:tgtEl>
                                        <p:attrNameLst>
                                          <p:attrName>ppt_y</p:attrName>
                                        </p:attrNameLst>
                                      </p:cBhvr>
                                      <p:to>
                                        <p:strVal val="(#ppt_y+0.4)"/>
                                      </p:to>
                                    </p:set>
                                    <p:anim from="(#ppt_y+0.4)" to="(#ppt_y)" calcmode="lin" valueType="num">
                                      <p:cBhvr>
                                        <p:cTn id="115" dur="1230" accel="100000" fill="hold">
                                          <p:stCondLst>
                                            <p:cond delay="770"/>
                                          </p:stCondLst>
                                        </p:cTn>
                                        <p:tgtEl>
                                          <p:spTgt spid="41991"/>
                                        </p:tgtEl>
                                        <p:attrNameLst>
                                          <p:attrName>ppt_y</p:attrName>
                                        </p:attrNameLst>
                                      </p:cBhvr>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202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0" presetClass="path" presetSubtype="0" accel="50000" decel="50000" fill="hold" grpId="1" nodeType="clickEffect">
                                  <p:stCondLst>
                                    <p:cond delay="0"/>
                                  </p:stCondLst>
                                  <p:childTnLst>
                                    <p:animMotion origin="layout" path="M -2.77778E-6 -2.22222E-6 L -0.025 -2.22222E-6 " pathEditMode="relative" ptsTypes="AA">
                                      <p:cBhvr>
                                        <p:cTn id="123" dur="2000" fill="hold"/>
                                        <p:tgtEl>
                                          <p:spTgt spid="42027"/>
                                        </p:tgtEl>
                                        <p:attrNameLst>
                                          <p:attrName>ppt_x</p:attrName>
                                          <p:attrName>ppt_y</p:attrName>
                                        </p:attrNameLst>
                                      </p:cBhvr>
                                    </p:animMotion>
                                  </p:childTnLst>
                                  <p:subTnLst>
                                    <p:set>
                                      <p:cBhvr override="childStyle">
                                        <p:cTn dur="1" fill="hold" display="0" masterRel="nextClick" afterEffect="1"/>
                                        <p:tgtEl>
                                          <p:spTgt spid="42027"/>
                                        </p:tgtEl>
                                        <p:attrNameLst>
                                          <p:attrName>style.visibility</p:attrName>
                                        </p:attrNameLst>
                                      </p:cBhvr>
                                      <p:to>
                                        <p:strVal val="hidden"/>
                                      </p:to>
                                    </p:set>
                                  </p:subTnLst>
                                </p:cTn>
                              </p:par>
                            </p:childTnLst>
                          </p:cTn>
                        </p:par>
                        <p:par>
                          <p:cTn id="124" fill="hold" nodeType="afterGroup">
                            <p:stCondLst>
                              <p:cond delay="4000"/>
                            </p:stCondLst>
                            <p:childTnLst>
                              <p:par>
                                <p:cTn id="125" presetID="1" presetClass="entr" presetSubtype="0" fill="hold" grpId="0" nodeType="afterEffect">
                                  <p:stCondLst>
                                    <p:cond delay="0"/>
                                  </p:stCondLst>
                                  <p:childTnLst>
                                    <p:set>
                                      <p:cBhvr>
                                        <p:cTn id="126" dur="1" fill="hold">
                                          <p:stCondLst>
                                            <p:cond delay="0"/>
                                          </p:stCondLst>
                                        </p:cTn>
                                        <p:tgtEl>
                                          <p:spTgt spid="42029"/>
                                        </p:tgtEl>
                                        <p:attrNameLst>
                                          <p:attrName>style.visibility</p:attrName>
                                        </p:attrNameLst>
                                      </p:cBhvr>
                                      <p:to>
                                        <p:strVal val="visible"/>
                                      </p:to>
                                    </p:set>
                                  </p:childTnLst>
                                </p:cTn>
                              </p:par>
                            </p:childTnLst>
                          </p:cTn>
                        </p:par>
                        <p:par>
                          <p:cTn id="127" fill="hold" nodeType="afterGroup">
                            <p:stCondLst>
                              <p:cond delay="4000"/>
                            </p:stCondLst>
                            <p:childTnLst>
                              <p:par>
                                <p:cTn id="128" presetID="0" presetClass="path" presetSubtype="0" accel="50000" decel="50000" fill="hold" grpId="1" nodeType="afterEffect">
                                  <p:stCondLst>
                                    <p:cond delay="0"/>
                                  </p:stCondLst>
                                  <p:childTnLst>
                                    <p:animMotion origin="layout" path="M -2.77778E-7 -1.48148E-6 L 0.14774 0.06042 " pathEditMode="relative" rAng="0" ptsTypes="AA">
                                      <p:cBhvr>
                                        <p:cTn id="129" dur="2000" fill="hold"/>
                                        <p:tgtEl>
                                          <p:spTgt spid="42029"/>
                                        </p:tgtEl>
                                        <p:attrNameLst>
                                          <p:attrName>ppt_x</p:attrName>
                                          <p:attrName>ppt_y</p:attrName>
                                        </p:attrNameLst>
                                      </p:cBhvr>
                                      <p:rCtr x="7378" y="3009"/>
                                    </p:animMotion>
                                  </p:childTnLst>
                                </p:cTn>
                              </p:par>
                            </p:childTnLst>
                          </p:cTn>
                        </p:par>
                        <p:par>
                          <p:cTn id="130" fill="hold" nodeType="afterGroup">
                            <p:stCondLst>
                              <p:cond delay="6000"/>
                            </p:stCondLst>
                            <p:childTnLst>
                              <p:par>
                                <p:cTn id="131" presetID="51" presetClass="entr" presetSubtype="0" fill="hold" grpId="0" nodeType="afterEffect">
                                  <p:stCondLst>
                                    <p:cond delay="0"/>
                                  </p:stCondLst>
                                  <p:childTnLst>
                                    <p:set>
                                      <p:cBhvr>
                                        <p:cTn id="132" dur="1" fill="hold">
                                          <p:stCondLst>
                                            <p:cond delay="0"/>
                                          </p:stCondLst>
                                        </p:cTn>
                                        <p:tgtEl>
                                          <p:spTgt spid="41992"/>
                                        </p:tgtEl>
                                        <p:attrNameLst>
                                          <p:attrName>style.visibility</p:attrName>
                                        </p:attrNameLst>
                                      </p:cBhvr>
                                      <p:to>
                                        <p:strVal val="visible"/>
                                      </p:to>
                                    </p:set>
                                    <p:animEffect transition="in" filter="fade">
                                      <p:cBhvr>
                                        <p:cTn id="133" dur="770" decel="100000"/>
                                        <p:tgtEl>
                                          <p:spTgt spid="41992"/>
                                        </p:tgtEl>
                                      </p:cBhvr>
                                    </p:animEffect>
                                    <p:animScale>
                                      <p:cBhvr>
                                        <p:cTn id="134" dur="770" decel="100000"/>
                                        <p:tgtEl>
                                          <p:spTgt spid="41992"/>
                                        </p:tgtEl>
                                      </p:cBhvr>
                                      <p:from x="10000" y="10000"/>
                                      <p:to x="200000" y="450000"/>
                                    </p:animScale>
                                    <p:animScale>
                                      <p:cBhvr>
                                        <p:cTn id="135" dur="1230" accel="100000" fill="hold">
                                          <p:stCondLst>
                                            <p:cond delay="770"/>
                                          </p:stCondLst>
                                        </p:cTn>
                                        <p:tgtEl>
                                          <p:spTgt spid="41992"/>
                                        </p:tgtEl>
                                      </p:cBhvr>
                                      <p:from x="200000" y="450000"/>
                                      <p:to x="100000" y="100000"/>
                                    </p:animScale>
                                    <p:set>
                                      <p:cBhvr>
                                        <p:cTn id="136" dur="770" fill="hold"/>
                                        <p:tgtEl>
                                          <p:spTgt spid="41992"/>
                                        </p:tgtEl>
                                        <p:attrNameLst>
                                          <p:attrName>ppt_x</p:attrName>
                                        </p:attrNameLst>
                                      </p:cBhvr>
                                      <p:to>
                                        <p:strVal val="(0.5)"/>
                                      </p:to>
                                    </p:set>
                                    <p:anim from="(0.5)" to="(#ppt_x)" calcmode="lin" valueType="num">
                                      <p:cBhvr>
                                        <p:cTn id="137" dur="1230" accel="100000" fill="hold">
                                          <p:stCondLst>
                                            <p:cond delay="770"/>
                                          </p:stCondLst>
                                        </p:cTn>
                                        <p:tgtEl>
                                          <p:spTgt spid="41992"/>
                                        </p:tgtEl>
                                        <p:attrNameLst>
                                          <p:attrName>ppt_x</p:attrName>
                                        </p:attrNameLst>
                                      </p:cBhvr>
                                    </p:anim>
                                    <p:set>
                                      <p:cBhvr>
                                        <p:cTn id="138" dur="770" fill="hold"/>
                                        <p:tgtEl>
                                          <p:spTgt spid="41992"/>
                                        </p:tgtEl>
                                        <p:attrNameLst>
                                          <p:attrName>ppt_y</p:attrName>
                                        </p:attrNameLst>
                                      </p:cBhvr>
                                      <p:to>
                                        <p:strVal val="(#ppt_y+0.4)"/>
                                      </p:to>
                                    </p:set>
                                    <p:anim from="(#ppt_y+0.4)" to="(#ppt_y)" calcmode="lin" valueType="num">
                                      <p:cBhvr>
                                        <p:cTn id="139" dur="1230" accel="100000" fill="hold">
                                          <p:stCondLst>
                                            <p:cond delay="770"/>
                                          </p:stCondLst>
                                        </p:cTn>
                                        <p:tgtEl>
                                          <p:spTgt spid="4199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0" grpId="0" animBg="1"/>
      <p:bldP spid="41991" grpId="0" animBg="1"/>
      <p:bldP spid="41992" grpId="0" animBg="1"/>
      <p:bldP spid="42002" grpId="0" autoUpdateAnimBg="0"/>
      <p:bldP spid="42010" grpId="0" animBg="1"/>
      <p:bldP spid="42010" grpId="1" animBg="1"/>
      <p:bldP spid="42024" grpId="0" animBg="1"/>
      <p:bldP spid="42024" grpId="1" animBg="1"/>
      <p:bldP spid="42025" grpId="0" animBg="1"/>
      <p:bldP spid="42025" grpId="1" animBg="1"/>
      <p:bldP spid="42026" grpId="0" animBg="1"/>
      <p:bldP spid="42026" grpId="1" animBg="1"/>
      <p:bldP spid="42027" grpId="0" animBg="1"/>
      <p:bldP spid="42027" grpId="1" animBg="1"/>
      <p:bldP spid="42028" grpId="0" animBg="1"/>
      <p:bldP spid="42028" grpId="1" animBg="1"/>
      <p:bldP spid="42029" grpId="0" animBg="1"/>
      <p:bldP spid="42029" grpId="1" animBg="1"/>
      <p:bldP spid="42030" grpId="0" animBg="1"/>
      <p:bldP spid="42030" grpId="1" animBg="1"/>
      <p:bldP spid="42031" grpId="0" animBg="1"/>
      <p:bldP spid="42031" grpId="1" animBg="1"/>
      <p:bldP spid="42032" grpId="0" animBg="1"/>
      <p:bldP spid="4203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941" name="Group 1101"/>
          <p:cNvGrpSpPr>
            <a:grpSpLocks/>
          </p:cNvGrpSpPr>
          <p:nvPr/>
        </p:nvGrpSpPr>
        <p:grpSpPr bwMode="auto">
          <a:xfrm>
            <a:off x="1752601" y="4867275"/>
            <a:ext cx="4081463" cy="1663700"/>
            <a:chOff x="1056" y="2351"/>
            <a:chExt cx="1874" cy="424"/>
          </a:xfrm>
        </p:grpSpPr>
        <p:sp>
          <p:nvSpPr>
            <p:cNvPr id="36935" name="Rectangle 1095"/>
            <p:cNvSpPr>
              <a:spLocks noChangeArrowheads="1"/>
            </p:cNvSpPr>
            <p:nvPr/>
          </p:nvSpPr>
          <p:spPr bwMode="auto">
            <a:xfrm>
              <a:off x="1056" y="2351"/>
              <a:ext cx="1874" cy="424"/>
            </a:xfrm>
            <a:prstGeom prst="rect">
              <a:avLst/>
            </a:prstGeom>
            <a:solidFill>
              <a:srgbClr val="000000"/>
            </a:solidFill>
            <a:ln w="9525">
              <a:solidFill>
                <a:srgbClr val="000000"/>
              </a:solidFill>
              <a:miter lim="800000"/>
              <a:headEnd/>
              <a:tailEnd/>
            </a:ln>
          </p:spPr>
          <p:txBody>
            <a:bodyPr/>
            <a:lstStyle/>
            <a:p>
              <a:endParaRPr lang="tr-TR"/>
            </a:p>
          </p:txBody>
        </p:sp>
        <p:sp>
          <p:nvSpPr>
            <p:cNvPr id="36936" name="Rectangle 1096"/>
            <p:cNvSpPr>
              <a:spLocks noChangeArrowheads="1"/>
            </p:cNvSpPr>
            <p:nvPr/>
          </p:nvSpPr>
          <p:spPr bwMode="auto">
            <a:xfrm>
              <a:off x="1280" y="2351"/>
              <a:ext cx="25" cy="42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37" name="Rectangle 1097"/>
            <p:cNvSpPr>
              <a:spLocks noChangeArrowheads="1"/>
            </p:cNvSpPr>
            <p:nvPr/>
          </p:nvSpPr>
          <p:spPr bwMode="auto">
            <a:xfrm>
              <a:off x="1346" y="2351"/>
              <a:ext cx="25" cy="42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38" name="Rectangle 1098"/>
            <p:cNvSpPr>
              <a:spLocks noChangeArrowheads="1"/>
            </p:cNvSpPr>
            <p:nvPr/>
          </p:nvSpPr>
          <p:spPr bwMode="auto">
            <a:xfrm>
              <a:off x="1467" y="2351"/>
              <a:ext cx="25" cy="42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39" name="Rectangle 1099"/>
            <p:cNvSpPr>
              <a:spLocks noChangeArrowheads="1"/>
            </p:cNvSpPr>
            <p:nvPr/>
          </p:nvSpPr>
          <p:spPr bwMode="auto">
            <a:xfrm>
              <a:off x="1708" y="2351"/>
              <a:ext cx="26" cy="42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40" name="Rectangle 1100"/>
            <p:cNvSpPr>
              <a:spLocks noChangeArrowheads="1"/>
            </p:cNvSpPr>
            <p:nvPr/>
          </p:nvSpPr>
          <p:spPr bwMode="auto">
            <a:xfrm>
              <a:off x="2675" y="2351"/>
              <a:ext cx="25" cy="4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grpSp>
        <p:nvGrpSpPr>
          <p:cNvPr id="36950" name="Group 1110"/>
          <p:cNvGrpSpPr>
            <a:grpSpLocks/>
          </p:cNvGrpSpPr>
          <p:nvPr/>
        </p:nvGrpSpPr>
        <p:grpSpPr bwMode="auto">
          <a:xfrm>
            <a:off x="6330950" y="4867275"/>
            <a:ext cx="4108450" cy="1663700"/>
            <a:chOff x="3158" y="2351"/>
            <a:chExt cx="1886" cy="424"/>
          </a:xfrm>
        </p:grpSpPr>
        <p:sp>
          <p:nvSpPr>
            <p:cNvPr id="36942" name="Rectangle 1102"/>
            <p:cNvSpPr>
              <a:spLocks noChangeArrowheads="1"/>
            </p:cNvSpPr>
            <p:nvPr/>
          </p:nvSpPr>
          <p:spPr bwMode="auto">
            <a:xfrm>
              <a:off x="3158" y="2351"/>
              <a:ext cx="25" cy="423"/>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nvGrpSpPr>
            <p:cNvPr id="36949" name="Group 1109"/>
            <p:cNvGrpSpPr>
              <a:grpSpLocks/>
            </p:cNvGrpSpPr>
            <p:nvPr/>
          </p:nvGrpSpPr>
          <p:grpSpPr bwMode="auto">
            <a:xfrm>
              <a:off x="3170" y="2351"/>
              <a:ext cx="1874" cy="424"/>
              <a:chOff x="3170" y="2351"/>
              <a:chExt cx="1874" cy="424"/>
            </a:xfrm>
          </p:grpSpPr>
          <p:sp>
            <p:nvSpPr>
              <p:cNvPr id="36943" name="Rectangle 1103"/>
              <p:cNvSpPr>
                <a:spLocks noChangeArrowheads="1"/>
              </p:cNvSpPr>
              <p:nvPr/>
            </p:nvSpPr>
            <p:spPr bwMode="auto">
              <a:xfrm>
                <a:off x="3170" y="2351"/>
                <a:ext cx="1874" cy="424"/>
              </a:xfrm>
              <a:prstGeom prst="rect">
                <a:avLst/>
              </a:prstGeom>
              <a:solidFill>
                <a:srgbClr val="000000"/>
              </a:solidFill>
              <a:ln w="9525">
                <a:solidFill>
                  <a:srgbClr val="000000"/>
                </a:solidFill>
                <a:miter lim="800000"/>
                <a:headEnd/>
                <a:tailEnd/>
              </a:ln>
            </p:spPr>
            <p:txBody>
              <a:bodyPr/>
              <a:lstStyle/>
              <a:p>
                <a:endParaRPr lang="tr-TR"/>
              </a:p>
            </p:txBody>
          </p:sp>
          <p:sp>
            <p:nvSpPr>
              <p:cNvPr id="36944" name="Rectangle 1104"/>
              <p:cNvSpPr>
                <a:spLocks noChangeArrowheads="1"/>
              </p:cNvSpPr>
              <p:nvPr/>
            </p:nvSpPr>
            <p:spPr bwMode="auto">
              <a:xfrm>
                <a:off x="3641" y="2351"/>
                <a:ext cx="26" cy="42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45" name="Rectangle 1105"/>
              <p:cNvSpPr>
                <a:spLocks noChangeArrowheads="1"/>
              </p:cNvSpPr>
              <p:nvPr/>
            </p:nvSpPr>
            <p:spPr bwMode="auto">
              <a:xfrm>
                <a:off x="3762" y="2351"/>
                <a:ext cx="25" cy="42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46" name="Rectangle 1106"/>
              <p:cNvSpPr>
                <a:spLocks noChangeArrowheads="1"/>
              </p:cNvSpPr>
              <p:nvPr/>
            </p:nvSpPr>
            <p:spPr bwMode="auto">
              <a:xfrm>
                <a:off x="4366" y="2351"/>
                <a:ext cx="26" cy="42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47" name="Rectangle 1107"/>
              <p:cNvSpPr>
                <a:spLocks noChangeArrowheads="1"/>
              </p:cNvSpPr>
              <p:nvPr/>
            </p:nvSpPr>
            <p:spPr bwMode="auto">
              <a:xfrm>
                <a:off x="4910" y="2351"/>
                <a:ext cx="25" cy="4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36948" name="Rectangle 1108"/>
              <p:cNvSpPr>
                <a:spLocks noChangeArrowheads="1"/>
              </p:cNvSpPr>
              <p:nvPr/>
            </p:nvSpPr>
            <p:spPr bwMode="auto">
              <a:xfrm>
                <a:off x="3400" y="2351"/>
                <a:ext cx="25" cy="42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grpSp>
      <p:sp>
        <p:nvSpPr>
          <p:cNvPr id="37004" name="Rectangle 1164"/>
          <p:cNvSpPr>
            <a:spLocks noChangeArrowheads="1"/>
          </p:cNvSpPr>
          <p:nvPr/>
        </p:nvSpPr>
        <p:spPr bwMode="auto">
          <a:xfrm>
            <a:off x="1752601" y="76201"/>
            <a:ext cx="40814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tr-TR" sz="3600" dirty="0" smtClean="0">
                <a:solidFill>
                  <a:srgbClr val="FFC000"/>
                </a:solidFill>
                <a:latin typeface="Arial Rounded MT Bold" panose="020F0704030504030204" pitchFamily="34" charset="0"/>
              </a:rPr>
              <a:t>H</a:t>
            </a:r>
            <a:r>
              <a:rPr lang="tr-TR" altLang="tr-TR" sz="3600" dirty="0" smtClean="0">
                <a:solidFill>
                  <a:srgbClr val="FFC000"/>
                </a:solidFill>
                <a:latin typeface="Arial Rounded MT Bold" panose="020F0704030504030204" pitchFamily="34" charset="0"/>
              </a:rPr>
              <a:t>i</a:t>
            </a:r>
            <a:r>
              <a:rPr lang="en-US" altLang="tr-TR" sz="3600" dirty="0" err="1" smtClean="0">
                <a:solidFill>
                  <a:srgbClr val="FFC000"/>
                </a:solidFill>
                <a:latin typeface="Arial Rounded MT Bold" panose="020F0704030504030204" pitchFamily="34" charset="0"/>
              </a:rPr>
              <a:t>dro</a:t>
            </a:r>
            <a:r>
              <a:rPr lang="tr-TR" altLang="tr-TR" sz="3600" dirty="0" smtClean="0">
                <a:solidFill>
                  <a:srgbClr val="FFC000"/>
                </a:solidFill>
                <a:latin typeface="Arial Rounded MT Bold" panose="020F0704030504030204" pitchFamily="34" charset="0"/>
              </a:rPr>
              <a:t>j</a:t>
            </a:r>
            <a:r>
              <a:rPr lang="en-US" altLang="tr-TR" sz="3600" dirty="0" err="1" smtClean="0">
                <a:solidFill>
                  <a:srgbClr val="FFC000"/>
                </a:solidFill>
                <a:latin typeface="Arial Rounded MT Bold" panose="020F0704030504030204" pitchFamily="34" charset="0"/>
              </a:rPr>
              <a:t>en</a:t>
            </a:r>
            <a:endParaRPr lang="en-US" altLang="tr-TR" sz="3600" dirty="0">
              <a:solidFill>
                <a:srgbClr val="FFC000"/>
              </a:solidFill>
              <a:latin typeface="Arial Rounded MT Bold" panose="020F0704030504030204" pitchFamily="34" charset="0"/>
            </a:endParaRPr>
          </a:p>
        </p:txBody>
      </p:sp>
      <p:sp>
        <p:nvSpPr>
          <p:cNvPr id="37005" name="Rectangle 1165"/>
          <p:cNvSpPr>
            <a:spLocks noChangeArrowheads="1"/>
          </p:cNvSpPr>
          <p:nvPr/>
        </p:nvSpPr>
        <p:spPr bwMode="auto">
          <a:xfrm>
            <a:off x="6443664" y="76201"/>
            <a:ext cx="39957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tr-TR" sz="3600" dirty="0" smtClean="0">
                <a:solidFill>
                  <a:srgbClr val="FFC000"/>
                </a:solidFill>
                <a:latin typeface="Arial Rounded MT Bold" panose="020F0704030504030204" pitchFamily="34" charset="0"/>
              </a:rPr>
              <a:t>Hel</a:t>
            </a:r>
            <a:r>
              <a:rPr lang="tr-TR" altLang="tr-TR" sz="3600" dirty="0" smtClean="0">
                <a:solidFill>
                  <a:srgbClr val="FFC000"/>
                </a:solidFill>
                <a:latin typeface="Arial Rounded MT Bold" panose="020F0704030504030204" pitchFamily="34" charset="0"/>
              </a:rPr>
              <a:t>y</a:t>
            </a:r>
            <a:r>
              <a:rPr lang="en-US" altLang="tr-TR" sz="3600" dirty="0" smtClean="0">
                <a:solidFill>
                  <a:srgbClr val="FFC000"/>
                </a:solidFill>
                <a:latin typeface="Arial Rounded MT Bold" panose="020F0704030504030204" pitchFamily="34" charset="0"/>
              </a:rPr>
              <a:t>um</a:t>
            </a:r>
            <a:endParaRPr lang="en-US" altLang="tr-TR" sz="3600" dirty="0">
              <a:solidFill>
                <a:srgbClr val="FFC000"/>
              </a:solidFill>
              <a:latin typeface="Arial Rounded MT Bold" panose="020F0704030504030204" pitchFamily="34" charset="0"/>
            </a:endParaRPr>
          </a:p>
        </p:txBody>
      </p:sp>
      <p:grpSp>
        <p:nvGrpSpPr>
          <p:cNvPr id="37028" name="Group 1188"/>
          <p:cNvGrpSpPr>
            <a:grpSpLocks/>
          </p:cNvGrpSpPr>
          <p:nvPr/>
        </p:nvGrpSpPr>
        <p:grpSpPr bwMode="auto">
          <a:xfrm>
            <a:off x="1951039" y="730251"/>
            <a:ext cx="3883025" cy="3884613"/>
            <a:chOff x="269" y="460"/>
            <a:chExt cx="2446" cy="2447"/>
          </a:xfrm>
        </p:grpSpPr>
        <p:grpSp>
          <p:nvGrpSpPr>
            <p:cNvPr id="37014" name="Group 1174"/>
            <p:cNvGrpSpPr>
              <a:grpSpLocks/>
            </p:cNvGrpSpPr>
            <p:nvPr/>
          </p:nvGrpSpPr>
          <p:grpSpPr bwMode="auto">
            <a:xfrm>
              <a:off x="451" y="728"/>
              <a:ext cx="1980" cy="1920"/>
              <a:chOff x="1140" y="720"/>
              <a:chExt cx="1980" cy="1920"/>
            </a:xfrm>
          </p:grpSpPr>
          <p:sp>
            <p:nvSpPr>
              <p:cNvPr id="37007" name="Oval 1167"/>
              <p:cNvSpPr>
                <a:spLocks noChangeArrowheads="1"/>
              </p:cNvSpPr>
              <p:nvPr/>
            </p:nvSpPr>
            <p:spPr bwMode="auto">
              <a:xfrm>
                <a:off x="2043" y="1536"/>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08" name="Oval 1168"/>
              <p:cNvSpPr>
                <a:spLocks noChangeArrowheads="1"/>
              </p:cNvSpPr>
              <p:nvPr/>
            </p:nvSpPr>
            <p:spPr bwMode="auto">
              <a:xfrm>
                <a:off x="1584" y="1104"/>
                <a:ext cx="1152" cy="115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09" name="Oval 1169"/>
              <p:cNvSpPr>
                <a:spLocks noChangeArrowheads="1"/>
              </p:cNvSpPr>
              <p:nvPr/>
            </p:nvSpPr>
            <p:spPr bwMode="auto">
              <a:xfrm>
                <a:off x="1296" y="816"/>
                <a:ext cx="1728" cy="172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10" name="Oval 1170"/>
              <p:cNvSpPr>
                <a:spLocks noChangeArrowheads="1"/>
              </p:cNvSpPr>
              <p:nvPr/>
            </p:nvSpPr>
            <p:spPr bwMode="auto">
              <a:xfrm>
                <a:off x="1200" y="720"/>
                <a:ext cx="1920" cy="192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13" name="Oval 1173"/>
              <p:cNvSpPr>
                <a:spLocks noChangeArrowheads="1"/>
              </p:cNvSpPr>
              <p:nvPr/>
            </p:nvSpPr>
            <p:spPr bwMode="auto">
              <a:xfrm>
                <a:off x="1140" y="1419"/>
                <a:ext cx="120" cy="146"/>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37025" name="Oval 1185"/>
            <p:cNvSpPr>
              <a:spLocks noChangeArrowheads="1"/>
            </p:cNvSpPr>
            <p:nvPr/>
          </p:nvSpPr>
          <p:spPr bwMode="auto">
            <a:xfrm>
              <a:off x="269" y="460"/>
              <a:ext cx="2446" cy="244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37027" name="Group 1187"/>
          <p:cNvGrpSpPr>
            <a:grpSpLocks/>
          </p:cNvGrpSpPr>
          <p:nvPr/>
        </p:nvGrpSpPr>
        <p:grpSpPr bwMode="auto">
          <a:xfrm>
            <a:off x="6443663" y="758826"/>
            <a:ext cx="3884612" cy="3884613"/>
            <a:chOff x="3099" y="478"/>
            <a:chExt cx="2447" cy="2447"/>
          </a:xfrm>
        </p:grpSpPr>
        <p:sp>
          <p:nvSpPr>
            <p:cNvPr id="37016" name="Oval 1176"/>
            <p:cNvSpPr>
              <a:spLocks noChangeArrowheads="1"/>
            </p:cNvSpPr>
            <p:nvPr/>
          </p:nvSpPr>
          <p:spPr bwMode="auto">
            <a:xfrm>
              <a:off x="4218" y="1497"/>
              <a:ext cx="240" cy="240"/>
            </a:xfrm>
            <a:prstGeom prst="ellipse">
              <a:avLst/>
            </a:prstGeom>
            <a:gradFill rotWithShape="0">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17" name="Oval 1177"/>
            <p:cNvSpPr>
              <a:spLocks noChangeArrowheads="1"/>
            </p:cNvSpPr>
            <p:nvPr/>
          </p:nvSpPr>
          <p:spPr bwMode="auto">
            <a:xfrm>
              <a:off x="3829" y="1218"/>
              <a:ext cx="1008" cy="100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18" name="Oval 1178"/>
            <p:cNvSpPr>
              <a:spLocks noChangeArrowheads="1"/>
            </p:cNvSpPr>
            <p:nvPr/>
          </p:nvSpPr>
          <p:spPr bwMode="auto">
            <a:xfrm>
              <a:off x="3624" y="993"/>
              <a:ext cx="1440" cy="144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19" name="Oval 1179"/>
            <p:cNvSpPr>
              <a:spLocks noChangeArrowheads="1"/>
            </p:cNvSpPr>
            <p:nvPr/>
          </p:nvSpPr>
          <p:spPr bwMode="auto">
            <a:xfrm>
              <a:off x="3216" y="586"/>
              <a:ext cx="2246" cy="224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0" name="Oval 1180"/>
            <p:cNvSpPr>
              <a:spLocks noChangeArrowheads="1"/>
            </p:cNvSpPr>
            <p:nvPr/>
          </p:nvSpPr>
          <p:spPr bwMode="auto">
            <a:xfrm>
              <a:off x="3546" y="1573"/>
              <a:ext cx="120" cy="146"/>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1" name="Oval 1181"/>
            <p:cNvSpPr>
              <a:spLocks noChangeArrowheads="1"/>
            </p:cNvSpPr>
            <p:nvPr/>
          </p:nvSpPr>
          <p:spPr bwMode="auto">
            <a:xfrm>
              <a:off x="4314" y="1620"/>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2" name="Oval 1182"/>
            <p:cNvSpPr>
              <a:spLocks noChangeArrowheads="1"/>
            </p:cNvSpPr>
            <p:nvPr/>
          </p:nvSpPr>
          <p:spPr bwMode="auto">
            <a:xfrm>
              <a:off x="4116" y="1591"/>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3" name="Oval 1183"/>
            <p:cNvSpPr>
              <a:spLocks noChangeArrowheads="1"/>
            </p:cNvSpPr>
            <p:nvPr/>
          </p:nvSpPr>
          <p:spPr bwMode="auto">
            <a:xfrm>
              <a:off x="4188" y="1695"/>
              <a:ext cx="240" cy="240"/>
            </a:xfrm>
            <a:prstGeom prst="ellipse">
              <a:avLst/>
            </a:prstGeom>
            <a:gradFill rotWithShape="0">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4" name="Oval 1184"/>
            <p:cNvSpPr>
              <a:spLocks noChangeArrowheads="1"/>
            </p:cNvSpPr>
            <p:nvPr/>
          </p:nvSpPr>
          <p:spPr bwMode="auto">
            <a:xfrm>
              <a:off x="4494" y="1218"/>
              <a:ext cx="120" cy="146"/>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7026" name="Oval 1186"/>
            <p:cNvSpPr>
              <a:spLocks noChangeArrowheads="1"/>
            </p:cNvSpPr>
            <p:nvPr/>
          </p:nvSpPr>
          <p:spPr bwMode="auto">
            <a:xfrm>
              <a:off x="3099" y="478"/>
              <a:ext cx="2447" cy="244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Tree>
    <p:extLst>
      <p:ext uri="{BB962C8B-B14F-4D97-AF65-F5344CB8AC3E}">
        <p14:creationId xmlns:p14="http://schemas.microsoft.com/office/powerpoint/2010/main" val="25099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004"/>
                                        </p:tgtEl>
                                        <p:attrNameLst>
                                          <p:attrName>style.visibility</p:attrName>
                                        </p:attrNameLst>
                                      </p:cBhvr>
                                      <p:to>
                                        <p:strVal val="visible"/>
                                      </p:to>
                                    </p:set>
                                    <p:animEffect transition="in" filter="dissolve">
                                      <p:cBhvr>
                                        <p:cTn id="7" dur="500"/>
                                        <p:tgtEl>
                                          <p:spTgt spid="3700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005"/>
                                        </p:tgtEl>
                                        <p:attrNameLst>
                                          <p:attrName>style.visibility</p:attrName>
                                        </p:attrNameLst>
                                      </p:cBhvr>
                                      <p:to>
                                        <p:strVal val="visible"/>
                                      </p:to>
                                    </p:set>
                                    <p:animEffect transition="in" filter="dissolve">
                                      <p:cBhvr>
                                        <p:cTn id="11" dur="500"/>
                                        <p:tgtEl>
                                          <p:spTgt spid="3700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7028"/>
                                        </p:tgtEl>
                                        <p:attrNameLst>
                                          <p:attrName>style.visibility</p:attrName>
                                        </p:attrNameLst>
                                      </p:cBhvr>
                                      <p:to>
                                        <p:strVal val="visible"/>
                                      </p:to>
                                    </p:set>
                                    <p:animEffect transition="in" filter="dissolve">
                                      <p:cBhvr>
                                        <p:cTn id="16" dur="500"/>
                                        <p:tgtEl>
                                          <p:spTgt spid="370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6941"/>
                                        </p:tgtEl>
                                        <p:attrNameLst>
                                          <p:attrName>style.visibility</p:attrName>
                                        </p:attrNameLst>
                                      </p:cBhvr>
                                      <p:to>
                                        <p:strVal val="visible"/>
                                      </p:to>
                                    </p:set>
                                    <p:animEffect transition="in" filter="dissolve">
                                      <p:cBhvr>
                                        <p:cTn id="21" dur="500"/>
                                        <p:tgtEl>
                                          <p:spTgt spid="369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37027"/>
                                        </p:tgtEl>
                                        <p:attrNameLst>
                                          <p:attrName>style.visibility</p:attrName>
                                        </p:attrNameLst>
                                      </p:cBhvr>
                                      <p:to>
                                        <p:strVal val="visible"/>
                                      </p:to>
                                    </p:set>
                                    <p:animEffect transition="in" filter="dissolve">
                                      <p:cBhvr>
                                        <p:cTn id="26" dur="500"/>
                                        <p:tgtEl>
                                          <p:spTgt spid="370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6950"/>
                                        </p:tgtEl>
                                        <p:attrNameLst>
                                          <p:attrName>style.visibility</p:attrName>
                                        </p:attrNameLst>
                                      </p:cBhvr>
                                      <p:to>
                                        <p:strVal val="visible"/>
                                      </p:to>
                                    </p:set>
                                    <p:animEffect transition="in" filter="dissolve">
                                      <p:cBhvr>
                                        <p:cTn id="31" dur="500"/>
                                        <p:tgtEl>
                                          <p:spTgt spid="36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4" grpId="0" autoUpdateAnimBg="0"/>
      <p:bldP spid="3700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tr-TR" altLang="tr-TR" sz="4000" dirty="0" smtClean="0">
                <a:solidFill>
                  <a:srgbClr val="FF0000"/>
                </a:solidFill>
              </a:rPr>
              <a:t>Bazı Elementlerin Tayfı</a:t>
            </a:r>
            <a:endParaRPr lang="en-US" altLang="tr-TR" sz="4000" dirty="0">
              <a:solidFill>
                <a:srgbClr val="FF0000"/>
              </a:solidFill>
            </a:endParaRPr>
          </a:p>
        </p:txBody>
      </p:sp>
      <p:graphicFrame>
        <p:nvGraphicFramePr>
          <p:cNvPr id="38926" name="Object 14"/>
          <p:cNvGraphicFramePr>
            <a:graphicFrameLocks noGrp="1" noChangeAspect="1"/>
          </p:cNvGraphicFramePr>
          <p:nvPr>
            <p:ph idx="1"/>
          </p:nvPr>
        </p:nvGraphicFramePr>
        <p:xfrm>
          <a:off x="1809750" y="1314451"/>
          <a:ext cx="8077200" cy="5324475"/>
        </p:xfrm>
        <a:graphic>
          <a:graphicData uri="http://schemas.openxmlformats.org/presentationml/2006/ole">
            <mc:AlternateContent xmlns:mc="http://schemas.openxmlformats.org/markup-compatibility/2006">
              <mc:Choice xmlns:v="urn:schemas-microsoft-com:vml" Requires="v">
                <p:oleObj spid="_x0000_s21510" name="Bitmap Image" r:id="rId3" imgW="5114286" imgH="3371429" progId="Paint.Picture">
                  <p:embed/>
                </p:oleObj>
              </mc:Choice>
              <mc:Fallback>
                <p:oleObj name="Bitmap Image" r:id="rId3" imgW="5114286" imgH="337142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1314451"/>
                        <a:ext cx="80772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018125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07027" y="365125"/>
            <a:ext cx="10515600" cy="1325563"/>
          </a:xfrm>
        </p:spPr>
        <p:txBody>
          <a:bodyPr/>
          <a:lstStyle/>
          <a:p>
            <a:r>
              <a:rPr lang="tr-TR" altLang="tr-TR" sz="3600" dirty="0" smtClean="0">
                <a:solidFill>
                  <a:srgbClr val="FF0000"/>
                </a:solidFill>
              </a:rPr>
              <a:t>Tayfsal Sınıflama</a:t>
            </a:r>
            <a:endParaRPr lang="en-US" altLang="tr-TR" sz="3600" dirty="0">
              <a:solidFill>
                <a:srgbClr val="FF0000"/>
              </a:solidFill>
            </a:endParaRPr>
          </a:p>
        </p:txBody>
      </p:sp>
      <p:sp>
        <p:nvSpPr>
          <p:cNvPr id="20483" name="Text Box 3"/>
          <p:cNvSpPr txBox="1">
            <a:spLocks noChangeArrowheads="1"/>
          </p:cNvSpPr>
          <p:nvPr/>
        </p:nvSpPr>
        <p:spPr bwMode="auto">
          <a:xfrm>
            <a:off x="2362200" y="1981201"/>
            <a:ext cx="555152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r-TR" sz="6000">
                <a:solidFill>
                  <a:srgbClr val="990099"/>
                </a:solidFill>
              </a:rPr>
              <a:t>O </a:t>
            </a:r>
            <a:r>
              <a:rPr lang="en-US" altLang="tr-TR" sz="6000"/>
              <a:t> </a:t>
            </a:r>
            <a:r>
              <a:rPr lang="en-US" altLang="tr-TR" sz="6000">
                <a:solidFill>
                  <a:schemeClr val="accent2"/>
                </a:solidFill>
              </a:rPr>
              <a:t>B</a:t>
            </a:r>
            <a:r>
              <a:rPr lang="en-US" altLang="tr-TR" sz="6000"/>
              <a:t>  </a:t>
            </a:r>
            <a:r>
              <a:rPr lang="en-US" altLang="tr-TR" sz="6000">
                <a:solidFill>
                  <a:srgbClr val="009999"/>
                </a:solidFill>
              </a:rPr>
              <a:t>A</a:t>
            </a:r>
            <a:r>
              <a:rPr lang="en-US" altLang="tr-TR" sz="6000"/>
              <a:t>  </a:t>
            </a:r>
            <a:r>
              <a:rPr lang="en-US" altLang="tr-TR" sz="6000">
                <a:solidFill>
                  <a:srgbClr val="009900"/>
                </a:solidFill>
              </a:rPr>
              <a:t>F</a:t>
            </a:r>
            <a:r>
              <a:rPr lang="en-US" altLang="tr-TR" sz="6000"/>
              <a:t>  </a:t>
            </a:r>
            <a:r>
              <a:rPr lang="en-US" altLang="tr-TR" sz="6000">
                <a:solidFill>
                  <a:srgbClr val="FFFF00"/>
                </a:solidFill>
              </a:rPr>
              <a:t>G</a:t>
            </a:r>
            <a:r>
              <a:rPr lang="en-US" altLang="tr-TR" sz="6000"/>
              <a:t>  </a:t>
            </a:r>
            <a:r>
              <a:rPr lang="en-US" altLang="tr-TR" sz="6000">
                <a:solidFill>
                  <a:srgbClr val="FF9900"/>
                </a:solidFill>
              </a:rPr>
              <a:t>K</a:t>
            </a:r>
            <a:r>
              <a:rPr lang="en-US" altLang="tr-TR" sz="6000"/>
              <a:t>  </a:t>
            </a:r>
            <a:r>
              <a:rPr lang="en-US" altLang="tr-TR" sz="6000">
                <a:solidFill>
                  <a:srgbClr val="FF0000"/>
                </a:solidFill>
              </a:rPr>
              <a:t>M</a:t>
            </a:r>
            <a:endParaRPr lang="en-US" altLang="tr-TR" sz="6000"/>
          </a:p>
        </p:txBody>
      </p:sp>
      <p:sp>
        <p:nvSpPr>
          <p:cNvPr id="20484" name="Text Box 4"/>
          <p:cNvSpPr txBox="1">
            <a:spLocks noChangeArrowheads="1"/>
          </p:cNvSpPr>
          <p:nvPr/>
        </p:nvSpPr>
        <p:spPr bwMode="auto">
          <a:xfrm>
            <a:off x="2209801" y="3505200"/>
            <a:ext cx="73840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r-TR" sz="4000"/>
              <a:t>Oh  Be  A  Fine  Girl/Guy,  Kiss  Me!</a:t>
            </a:r>
          </a:p>
        </p:txBody>
      </p:sp>
      <p:sp>
        <p:nvSpPr>
          <p:cNvPr id="20485" name="Text Box 5"/>
          <p:cNvSpPr txBox="1">
            <a:spLocks noChangeArrowheads="1"/>
          </p:cNvSpPr>
          <p:nvPr/>
        </p:nvSpPr>
        <p:spPr bwMode="auto">
          <a:xfrm>
            <a:off x="2362200" y="4876801"/>
            <a:ext cx="654217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r-TR" sz="4000" dirty="0"/>
              <a:t>50,000 K                          3,000 K</a:t>
            </a:r>
          </a:p>
          <a:p>
            <a:pPr eaLnBrk="0" hangingPunct="0"/>
            <a:r>
              <a:rPr lang="en-US" altLang="tr-TR" sz="4000" dirty="0"/>
              <a:t>                  </a:t>
            </a:r>
            <a:r>
              <a:rPr lang="tr-TR" altLang="tr-TR" sz="4000" dirty="0" smtClean="0"/>
              <a:t>Sıcaklık</a:t>
            </a:r>
            <a:endParaRPr lang="en-US" altLang="tr-TR" sz="4000" dirty="0"/>
          </a:p>
        </p:txBody>
      </p:sp>
      <p:sp>
        <p:nvSpPr>
          <p:cNvPr id="20486" name="Line 6"/>
          <p:cNvSpPr>
            <a:spLocks noChangeShapeType="1"/>
          </p:cNvSpPr>
          <p:nvPr/>
        </p:nvSpPr>
        <p:spPr bwMode="auto">
          <a:xfrm flipH="1">
            <a:off x="4314422" y="5270679"/>
            <a:ext cx="2895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487" name="Text Box 7"/>
          <p:cNvSpPr txBox="1">
            <a:spLocks noChangeArrowheads="1"/>
          </p:cNvSpPr>
          <p:nvPr/>
        </p:nvSpPr>
        <p:spPr bwMode="auto">
          <a:xfrm>
            <a:off x="8915401" y="1981201"/>
            <a:ext cx="9765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r-TR" sz="6000">
                <a:solidFill>
                  <a:srgbClr val="990000"/>
                </a:solidFill>
              </a:rPr>
              <a:t>(L)</a:t>
            </a:r>
            <a:endParaRPr lang="en-US" altLang="tr-TR" sz="6000"/>
          </a:p>
        </p:txBody>
      </p:sp>
    </p:spTree>
    <p:extLst>
      <p:ext uri="{BB962C8B-B14F-4D97-AF65-F5344CB8AC3E}">
        <p14:creationId xmlns:p14="http://schemas.microsoft.com/office/powerpoint/2010/main" val="3728068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75"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204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p:cTn id="13" dur="500" fill="hold"/>
                                        <p:tgtEl>
                                          <p:spTgt spid="20484"/>
                                        </p:tgtEl>
                                        <p:attrNameLst>
                                          <p:attrName>ppt_w</p:attrName>
                                        </p:attrNameLst>
                                      </p:cBhvr>
                                      <p:tavLst>
                                        <p:tav tm="0">
                                          <p:val>
                                            <p:fltVal val="0"/>
                                          </p:val>
                                        </p:tav>
                                        <p:tav tm="100000">
                                          <p:val>
                                            <p:strVal val="#ppt_w"/>
                                          </p:val>
                                        </p:tav>
                                      </p:tavLst>
                                    </p:anim>
                                    <p:anim calcmode="lin" valueType="num">
                                      <p:cBhvr>
                                        <p:cTn id="14" dur="500" fill="hold"/>
                                        <p:tgtEl>
                                          <p:spTgt spid="20484"/>
                                        </p:tgtEl>
                                        <p:attrNameLst>
                                          <p:attrName>ppt_h</p:attrName>
                                        </p:attrNameLst>
                                      </p:cBhvr>
                                      <p:tavLst>
                                        <p:tav tm="0">
                                          <p:val>
                                            <p:fltVal val="0"/>
                                          </p:val>
                                        </p:tav>
                                        <p:tav tm="100000">
                                          <p:val>
                                            <p:strVal val="#ppt_h"/>
                                          </p:val>
                                        </p:tav>
                                      </p:tavLst>
                                    </p:anim>
                                    <p:anim calcmode="lin" valueType="num">
                                      <p:cBhvr>
                                        <p:cTn id="15" dur="500" fill="hold"/>
                                        <p:tgtEl>
                                          <p:spTgt spid="20484"/>
                                        </p:tgtEl>
                                        <p:attrNameLst>
                                          <p:attrName>ppt_x</p:attrName>
                                        </p:attrNameLst>
                                      </p:cBhvr>
                                      <p:tavLst>
                                        <p:tav tm="0">
                                          <p:val>
                                            <p:fltVal val="0.5"/>
                                          </p:val>
                                        </p:tav>
                                        <p:tav tm="100000">
                                          <p:val>
                                            <p:strVal val="#ppt_x"/>
                                          </p:val>
                                        </p:tav>
                                      </p:tavLst>
                                    </p:anim>
                                    <p:anim calcmode="lin" valueType="num">
                                      <p:cBhvr>
                                        <p:cTn id="16" dur="500" fill="hold"/>
                                        <p:tgtEl>
                                          <p:spTgt spid="20484"/>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485"/>
                                        </p:tgtEl>
                                        <p:attrNameLst>
                                          <p:attrName>style.visibility</p:attrName>
                                        </p:attrNameLst>
                                      </p:cBhvr>
                                      <p:to>
                                        <p:strVal val="visible"/>
                                      </p:to>
                                    </p:set>
                                    <p:animEffect transition="in" filter="blinds(horizontal)">
                                      <p:cBhvr>
                                        <p:cTn id="21" dur="500"/>
                                        <p:tgtEl>
                                          <p:spTgt spid="20485"/>
                                        </p:tgtEl>
                                      </p:cBhvr>
                                    </p:animEffect>
                                  </p:childTnLst>
                                </p:cTn>
                              </p:par>
                            </p:childTnLst>
                          </p:cTn>
                        </p:par>
                        <p:par>
                          <p:cTn id="22" fill="hold" nodeType="afterGroup">
                            <p:stCondLst>
                              <p:cond delay="500"/>
                            </p:stCondLst>
                            <p:childTnLst>
                              <p:par>
                                <p:cTn id="23" presetID="17" presetClass="entr" presetSubtype="2" fill="hold" grpId="0" nodeType="afterEffect">
                                  <p:stCondLst>
                                    <p:cond delay="0"/>
                                  </p:stCondLst>
                                  <p:childTnLst>
                                    <p:set>
                                      <p:cBhvr>
                                        <p:cTn id="24" dur="1" fill="hold">
                                          <p:stCondLst>
                                            <p:cond delay="0"/>
                                          </p:stCondLst>
                                        </p:cTn>
                                        <p:tgtEl>
                                          <p:spTgt spid="20486"/>
                                        </p:tgtEl>
                                        <p:attrNameLst>
                                          <p:attrName>style.visibility</p:attrName>
                                        </p:attrNameLst>
                                      </p:cBhvr>
                                      <p:to>
                                        <p:strVal val="visible"/>
                                      </p:to>
                                    </p:set>
                                    <p:anim calcmode="lin" valueType="num">
                                      <p:cBhvr>
                                        <p:cTn id="25" dur="500" fill="hold"/>
                                        <p:tgtEl>
                                          <p:spTgt spid="20486"/>
                                        </p:tgtEl>
                                        <p:attrNameLst>
                                          <p:attrName>ppt_x</p:attrName>
                                        </p:attrNameLst>
                                      </p:cBhvr>
                                      <p:tavLst>
                                        <p:tav tm="0">
                                          <p:val>
                                            <p:strVal val="#ppt_x+#ppt_w/2"/>
                                          </p:val>
                                        </p:tav>
                                        <p:tav tm="100000">
                                          <p:val>
                                            <p:strVal val="#ppt_x"/>
                                          </p:val>
                                        </p:tav>
                                      </p:tavLst>
                                    </p:anim>
                                    <p:anim calcmode="lin" valueType="num">
                                      <p:cBhvr>
                                        <p:cTn id="26" dur="500" fill="hold"/>
                                        <p:tgtEl>
                                          <p:spTgt spid="20486"/>
                                        </p:tgtEl>
                                        <p:attrNameLst>
                                          <p:attrName>ppt_y</p:attrName>
                                        </p:attrNameLst>
                                      </p:cBhvr>
                                      <p:tavLst>
                                        <p:tav tm="0">
                                          <p:val>
                                            <p:strVal val="#ppt_y"/>
                                          </p:val>
                                        </p:tav>
                                        <p:tav tm="100000">
                                          <p:val>
                                            <p:strVal val="#ppt_y"/>
                                          </p:val>
                                        </p:tav>
                                      </p:tavLst>
                                    </p:anim>
                                    <p:anim calcmode="lin" valueType="num">
                                      <p:cBhvr>
                                        <p:cTn id="27" dur="500" fill="hold"/>
                                        <p:tgtEl>
                                          <p:spTgt spid="20486"/>
                                        </p:tgtEl>
                                        <p:attrNameLst>
                                          <p:attrName>ppt_w</p:attrName>
                                        </p:attrNameLst>
                                      </p:cBhvr>
                                      <p:tavLst>
                                        <p:tav tm="0">
                                          <p:val>
                                            <p:fltVal val="0"/>
                                          </p:val>
                                        </p:tav>
                                        <p:tav tm="100000">
                                          <p:val>
                                            <p:strVal val="#ppt_w"/>
                                          </p:val>
                                        </p:tav>
                                      </p:tavLst>
                                    </p:anim>
                                    <p:anim calcmode="lin" valueType="num">
                                      <p:cBhvr>
                                        <p:cTn id="28" dur="500" fill="hold"/>
                                        <p:tgtEl>
                                          <p:spTgt spid="20486"/>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0487"/>
                                        </p:tgtEl>
                                        <p:attrNameLst>
                                          <p:attrName>style.visibility</p:attrName>
                                        </p:attrNameLst>
                                      </p:cBhvr>
                                      <p:to>
                                        <p:strVal val="visible"/>
                                      </p:to>
                                    </p:set>
                                    <p:animEffect transition="in" filter="dissolve">
                                      <p:cBhvr>
                                        <p:cTn id="33"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P spid="20484" grpId="0" autoUpdateAnimBg="0"/>
      <p:bldP spid="20485" grpId="0" autoUpdateAnimBg="0"/>
      <p:bldP spid="20486" grpId="0" animBg="1"/>
      <p:bldP spid="2048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Tayfları</a:t>
            </a:r>
            <a:endParaRPr lang="tr-TR" dirty="0"/>
          </a:p>
        </p:txBody>
      </p:sp>
    </p:spTree>
    <p:controls>
      <mc:AlternateContent xmlns:mc="http://schemas.openxmlformats.org/markup-compatibility/2006">
        <mc:Choice xmlns:v="urn:schemas-microsoft-com:vml" Requires="v">
          <p:control spid="24580" name="ShockwaveFlash1" r:id="rId2" imgW="7416720" imgH="5218200"/>
        </mc:Choice>
        <mc:Fallback>
          <p:control name="ShockwaveFlash1" r:id="rId2" imgW="7416720" imgH="5218200">
            <p:pic>
              <p:nvPicPr>
                <p:cNvPr id="4" name="ShockwaveFlash1"/>
                <p:cNvPicPr>
                  <a:picLocks/>
                </p:cNvPicPr>
                <p:nvPr/>
              </p:nvPicPr>
              <p:blipFill>
                <a:blip r:embed="rId4"/>
                <a:stretch>
                  <a:fillRect/>
                </a:stretch>
              </p:blipFill>
              <p:spPr>
                <a:xfrm>
                  <a:off x="2413000" y="1347788"/>
                  <a:ext cx="7416800" cy="5218112"/>
                </a:xfrm>
                <a:prstGeom prst="rect">
                  <a:avLst/>
                </a:prstGeom>
              </p:spPr>
            </p:pic>
          </p:control>
        </mc:Fallback>
      </mc:AlternateContent>
    </p:controls>
    <p:extLst>
      <p:ext uri="{BB962C8B-B14F-4D97-AF65-F5344CB8AC3E}">
        <p14:creationId xmlns:p14="http://schemas.microsoft.com/office/powerpoint/2010/main" val="184445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b="1" dirty="0">
                <a:solidFill>
                  <a:srgbClr val="C00000"/>
                </a:solidFill>
              </a:rPr>
              <a:t>YILDIZLAR</a:t>
            </a:r>
            <a:endParaRPr lang="tr-TR" dirty="0"/>
          </a:p>
        </p:txBody>
      </p:sp>
      <p:sp>
        <p:nvSpPr>
          <p:cNvPr id="4" name="Rectangle 3"/>
          <p:cNvSpPr>
            <a:spLocks noGrp="1"/>
          </p:cNvSpPr>
          <p:nvPr>
            <p:ph idx="1"/>
          </p:nvPr>
        </p:nvSpPr>
        <p:spPr>
          <a:xfrm>
            <a:off x="596900" y="1396762"/>
            <a:ext cx="10515600" cy="4351338"/>
          </a:xfrm>
          <a:solidFill>
            <a:srgbClr val="FFFFFF"/>
          </a:solidFill>
        </p:spPr>
        <p:txBody>
          <a:bodyPr>
            <a:normAutofit lnSpcReduction="10000"/>
          </a:bodyPr>
          <a:lstStyle/>
          <a:p>
            <a:pPr eaLnBrk="1" hangingPunct="1"/>
            <a:r>
              <a:rPr lang="tr-TR" altLang="tr-TR" sz="3200" dirty="0">
                <a:solidFill>
                  <a:srgbClr val="6600FF"/>
                </a:solidFill>
                <a:latin typeface="Monotype Corsiva" panose="03010101010201010101" pitchFamily="66" charset="0"/>
              </a:rPr>
              <a:t>YILDIZLAR</a:t>
            </a:r>
            <a:br>
              <a:rPr lang="tr-TR" altLang="tr-TR" sz="3200" dirty="0">
                <a:solidFill>
                  <a:srgbClr val="6600FF"/>
                </a:solidFill>
                <a:latin typeface="Monotype Corsiva" panose="03010101010201010101" pitchFamily="66" charset="0"/>
              </a:rPr>
            </a:br>
            <a:r>
              <a:rPr lang="tr-TR" altLang="tr-TR" sz="3200" dirty="0">
                <a:solidFill>
                  <a:srgbClr val="339933"/>
                </a:solidFill>
                <a:latin typeface="Monotype Corsiva" panose="03010101010201010101" pitchFamily="66" charset="0"/>
              </a:rPr>
              <a:t>K</a:t>
            </a:r>
            <a:r>
              <a:rPr lang="tr-TR" altLang="tr-TR" sz="3200" dirty="0">
                <a:solidFill>
                  <a:srgbClr val="339933"/>
                </a:solidFill>
              </a:rPr>
              <a:t>ü</a:t>
            </a:r>
            <a:r>
              <a:rPr lang="tr-TR" altLang="tr-TR" sz="3200" dirty="0">
                <a:solidFill>
                  <a:srgbClr val="339933"/>
                </a:solidFill>
                <a:latin typeface="Monotype Corsiva" panose="03010101010201010101" pitchFamily="66" charset="0"/>
              </a:rPr>
              <a:t>tle:</a:t>
            </a:r>
            <a:r>
              <a:rPr lang="tr-TR" altLang="tr-TR" sz="3200" dirty="0">
                <a:latin typeface="Monotype Corsiva" panose="03010101010201010101" pitchFamily="66" charset="0"/>
              </a:rPr>
              <a:t> </a:t>
            </a:r>
            <a:r>
              <a:rPr lang="tr-TR" altLang="tr-TR" sz="3200" dirty="0">
                <a:solidFill>
                  <a:srgbClr val="C3370B"/>
                </a:solidFill>
                <a:latin typeface="Monotype Corsiva" panose="03010101010201010101" pitchFamily="66" charset="0"/>
              </a:rPr>
              <a:t>100M</a:t>
            </a:r>
            <a:r>
              <a:rPr lang="en-US" altLang="tr-TR" sz="2000" baseline="-25000" dirty="0">
                <a:solidFill>
                  <a:srgbClr val="C3370B"/>
                </a:solidFill>
              </a:rPr>
              <a:t>☉</a:t>
            </a:r>
            <a:r>
              <a:rPr lang="tr-TR" altLang="tr-TR" sz="3200" dirty="0">
                <a:solidFill>
                  <a:srgbClr val="C3370B"/>
                </a:solidFill>
                <a:latin typeface="Monotype Corsiva" panose="03010101010201010101" pitchFamily="66" charset="0"/>
              </a:rPr>
              <a:t> </a:t>
            </a:r>
            <a:r>
              <a:rPr lang="tr-TR" altLang="tr-TR" sz="3200" dirty="0">
                <a:solidFill>
                  <a:srgbClr val="C3370B"/>
                </a:solidFill>
              </a:rPr>
              <a:t>–</a:t>
            </a:r>
            <a:r>
              <a:rPr lang="tr-TR" altLang="tr-TR" sz="3200" dirty="0">
                <a:solidFill>
                  <a:srgbClr val="C3370B"/>
                </a:solidFill>
                <a:latin typeface="Monotype Corsiva" panose="03010101010201010101" pitchFamily="66" charset="0"/>
              </a:rPr>
              <a:t>  0.075 M</a:t>
            </a:r>
            <a:r>
              <a:rPr lang="en-US" altLang="tr-TR" sz="2000" baseline="-25000" dirty="0">
                <a:solidFill>
                  <a:srgbClr val="C3370B"/>
                </a:solidFill>
              </a:rPr>
              <a:t>☉</a:t>
            </a:r>
            <a:r>
              <a:rPr lang="tr-TR" altLang="tr-TR" dirty="0" smtClean="0"/>
              <a:t> </a:t>
            </a:r>
            <a:r>
              <a:rPr lang="tr-TR" altLang="tr-TR" sz="3200" dirty="0">
                <a:solidFill>
                  <a:srgbClr val="C52409"/>
                </a:solidFill>
                <a:latin typeface="Monotype Corsiva" panose="03010101010201010101" pitchFamily="66" charset="0"/>
              </a:rPr>
              <a:t/>
            </a:r>
            <a:br>
              <a:rPr lang="tr-TR" altLang="tr-TR" sz="3200" dirty="0">
                <a:solidFill>
                  <a:srgbClr val="C52409"/>
                </a:solidFill>
                <a:latin typeface="Monotype Corsiva" panose="03010101010201010101" pitchFamily="66" charset="0"/>
              </a:rPr>
            </a:br>
            <a:r>
              <a:rPr lang="tr-TR" altLang="tr-TR" sz="3200" dirty="0">
                <a:solidFill>
                  <a:srgbClr val="339933"/>
                </a:solidFill>
                <a:latin typeface="Monotype Corsiva" panose="03010101010201010101" pitchFamily="66" charset="0"/>
              </a:rPr>
              <a:t>Işınım G</a:t>
            </a:r>
            <a:r>
              <a:rPr lang="tr-TR" altLang="tr-TR" sz="3200" dirty="0">
                <a:solidFill>
                  <a:srgbClr val="339933"/>
                </a:solidFill>
              </a:rPr>
              <a:t>üç</a:t>
            </a:r>
            <a:r>
              <a:rPr lang="tr-TR" altLang="tr-TR" sz="3200" dirty="0">
                <a:solidFill>
                  <a:srgbClr val="339933"/>
                </a:solidFill>
                <a:latin typeface="Monotype Corsiva" panose="03010101010201010101" pitchFamily="66" charset="0"/>
              </a:rPr>
              <a:t>leri:</a:t>
            </a:r>
            <a:r>
              <a:rPr lang="tr-TR" altLang="tr-TR" sz="3200" dirty="0">
                <a:latin typeface="Monotype Corsiva" panose="03010101010201010101" pitchFamily="66" charset="0"/>
              </a:rPr>
              <a:t> </a:t>
            </a:r>
            <a:r>
              <a:rPr lang="tr-TR" altLang="tr-TR" sz="3200" dirty="0">
                <a:solidFill>
                  <a:srgbClr val="C52409"/>
                </a:solidFill>
                <a:latin typeface="Monotype Corsiva" panose="03010101010201010101" pitchFamily="66" charset="0"/>
              </a:rPr>
              <a:t>10</a:t>
            </a:r>
            <a:r>
              <a:rPr lang="tr-TR" altLang="tr-TR" sz="3200" baseline="30000" dirty="0">
                <a:solidFill>
                  <a:srgbClr val="C52409"/>
                </a:solidFill>
                <a:latin typeface="Monotype Corsiva" panose="03010101010201010101" pitchFamily="66" charset="0"/>
              </a:rPr>
              <a:t>6</a:t>
            </a:r>
            <a:r>
              <a:rPr lang="tr-TR" altLang="tr-TR" sz="3200" dirty="0">
                <a:solidFill>
                  <a:srgbClr val="C52409"/>
                </a:solidFill>
                <a:latin typeface="Monotype Corsiva" panose="03010101010201010101" pitchFamily="66" charset="0"/>
              </a:rPr>
              <a:t>L</a:t>
            </a:r>
            <a:r>
              <a:rPr lang="en-US" altLang="tr-TR" sz="2000" baseline="-25000" dirty="0">
                <a:solidFill>
                  <a:srgbClr val="C52409"/>
                </a:solidFill>
              </a:rPr>
              <a:t>☉</a:t>
            </a:r>
            <a:r>
              <a:rPr lang="tr-TR" altLang="tr-TR" sz="3200" dirty="0">
                <a:solidFill>
                  <a:srgbClr val="C52409"/>
                </a:solidFill>
                <a:latin typeface="Monotype Corsiva" panose="03010101010201010101" pitchFamily="66" charset="0"/>
              </a:rPr>
              <a:t> </a:t>
            </a:r>
            <a:r>
              <a:rPr lang="tr-TR" altLang="tr-TR" sz="3200" dirty="0">
                <a:solidFill>
                  <a:srgbClr val="C52409"/>
                </a:solidFill>
              </a:rPr>
              <a:t>–</a:t>
            </a:r>
            <a:r>
              <a:rPr lang="tr-TR" altLang="tr-TR" sz="3200" dirty="0">
                <a:solidFill>
                  <a:srgbClr val="C52409"/>
                </a:solidFill>
                <a:latin typeface="Monotype Corsiva" panose="03010101010201010101" pitchFamily="66" charset="0"/>
              </a:rPr>
              <a:t> 10</a:t>
            </a:r>
            <a:r>
              <a:rPr lang="tr-TR" altLang="tr-TR" sz="3200" baseline="30000" dirty="0">
                <a:solidFill>
                  <a:srgbClr val="C52409"/>
                </a:solidFill>
                <a:latin typeface="Monotype Corsiva" panose="03010101010201010101" pitchFamily="66" charset="0"/>
              </a:rPr>
              <a:t>-4</a:t>
            </a:r>
            <a:r>
              <a:rPr lang="tr-TR" altLang="tr-TR" sz="3200" dirty="0">
                <a:solidFill>
                  <a:srgbClr val="C52409"/>
                </a:solidFill>
                <a:latin typeface="Monotype Corsiva" panose="03010101010201010101" pitchFamily="66" charset="0"/>
              </a:rPr>
              <a:t>L</a:t>
            </a:r>
            <a:r>
              <a:rPr lang="en-US" altLang="tr-TR" sz="2000" baseline="-25000" dirty="0">
                <a:solidFill>
                  <a:srgbClr val="C52409"/>
                </a:solidFill>
              </a:rPr>
              <a:t>☉</a:t>
            </a:r>
            <a:r>
              <a:rPr lang="tr-TR" altLang="tr-TR" sz="3200" dirty="0">
                <a:solidFill>
                  <a:srgbClr val="C52409"/>
                </a:solidFill>
                <a:latin typeface="Monotype Corsiva" panose="03010101010201010101" pitchFamily="66" charset="0"/>
              </a:rPr>
              <a:t> </a:t>
            </a:r>
            <a:r>
              <a:rPr lang="tr-TR" altLang="tr-TR" sz="3200" dirty="0">
                <a:latin typeface="Monotype Corsiva" panose="03010101010201010101" pitchFamily="66" charset="0"/>
              </a:rPr>
              <a:t/>
            </a:r>
            <a:br>
              <a:rPr lang="tr-TR" altLang="tr-TR" sz="3200" dirty="0">
                <a:latin typeface="Monotype Corsiva" panose="03010101010201010101" pitchFamily="66" charset="0"/>
              </a:rPr>
            </a:br>
            <a:r>
              <a:rPr lang="tr-TR" altLang="tr-TR" sz="3200" dirty="0">
                <a:solidFill>
                  <a:srgbClr val="339933"/>
                </a:solidFill>
                <a:latin typeface="Monotype Corsiva" panose="03010101010201010101" pitchFamily="66" charset="0"/>
              </a:rPr>
              <a:t>Sıcaklık:</a:t>
            </a:r>
            <a:r>
              <a:rPr lang="tr-TR" altLang="tr-TR" sz="3200" dirty="0">
                <a:latin typeface="Monotype Corsiva" panose="03010101010201010101" pitchFamily="66" charset="0"/>
              </a:rPr>
              <a:t> </a:t>
            </a:r>
            <a:r>
              <a:rPr lang="tr-TR" altLang="tr-TR" sz="3200" dirty="0">
                <a:solidFill>
                  <a:srgbClr val="C52409"/>
                </a:solidFill>
                <a:latin typeface="Monotype Corsiva" panose="03010101010201010101" pitchFamily="66" charset="0"/>
              </a:rPr>
              <a:t>50000K  </a:t>
            </a:r>
            <a:r>
              <a:rPr lang="tr-TR" altLang="tr-TR" sz="3200" dirty="0">
                <a:solidFill>
                  <a:srgbClr val="C52409"/>
                </a:solidFill>
              </a:rPr>
              <a:t>–</a:t>
            </a:r>
            <a:r>
              <a:rPr lang="tr-TR" altLang="tr-TR" sz="3200" dirty="0">
                <a:solidFill>
                  <a:srgbClr val="C52409"/>
                </a:solidFill>
                <a:latin typeface="Monotype Corsiva" panose="03010101010201010101" pitchFamily="66" charset="0"/>
              </a:rPr>
              <a:t>  2000 K</a:t>
            </a:r>
            <a:br>
              <a:rPr lang="tr-TR" altLang="tr-TR" sz="3200" dirty="0">
                <a:solidFill>
                  <a:srgbClr val="C52409"/>
                </a:solidFill>
                <a:latin typeface="Monotype Corsiva" panose="03010101010201010101" pitchFamily="66" charset="0"/>
              </a:rPr>
            </a:br>
            <a:r>
              <a:rPr lang="tr-TR" altLang="tr-TR" sz="3200" dirty="0">
                <a:solidFill>
                  <a:srgbClr val="339933"/>
                </a:solidFill>
                <a:latin typeface="Monotype Corsiva" panose="03010101010201010101" pitchFamily="66" charset="0"/>
              </a:rPr>
              <a:t>Yarı</a:t>
            </a:r>
            <a:r>
              <a:rPr lang="tr-TR" altLang="tr-TR" sz="3200" dirty="0">
                <a:solidFill>
                  <a:srgbClr val="339933"/>
                </a:solidFill>
              </a:rPr>
              <a:t>ç</a:t>
            </a:r>
            <a:r>
              <a:rPr lang="tr-TR" altLang="tr-TR" sz="3200" dirty="0">
                <a:solidFill>
                  <a:srgbClr val="339933"/>
                </a:solidFill>
                <a:latin typeface="Monotype Corsiva" panose="03010101010201010101" pitchFamily="66" charset="0"/>
              </a:rPr>
              <a:t>ap:</a:t>
            </a:r>
            <a:r>
              <a:rPr lang="tr-TR" altLang="tr-TR" sz="3200" dirty="0">
                <a:latin typeface="Monotype Corsiva" panose="03010101010201010101" pitchFamily="66" charset="0"/>
              </a:rPr>
              <a:t> </a:t>
            </a:r>
            <a:r>
              <a:rPr lang="tr-TR" altLang="tr-TR" sz="3200" dirty="0">
                <a:solidFill>
                  <a:srgbClr val="C52409"/>
                </a:solidFill>
                <a:latin typeface="Monotype Corsiva" panose="03010101010201010101" pitchFamily="66" charset="0"/>
              </a:rPr>
              <a:t>10</a:t>
            </a:r>
            <a:r>
              <a:rPr lang="tr-TR" altLang="tr-TR" sz="3200" baseline="30000" dirty="0">
                <a:solidFill>
                  <a:srgbClr val="C52409"/>
                </a:solidFill>
                <a:latin typeface="Monotype Corsiva" panose="03010101010201010101" pitchFamily="66" charset="0"/>
              </a:rPr>
              <a:t>3</a:t>
            </a:r>
            <a:r>
              <a:rPr lang="tr-TR" altLang="tr-TR" sz="3200" dirty="0">
                <a:solidFill>
                  <a:srgbClr val="C52409"/>
                </a:solidFill>
                <a:latin typeface="Monotype Corsiva" panose="03010101010201010101" pitchFamily="66" charset="0"/>
              </a:rPr>
              <a:t>R </a:t>
            </a:r>
            <a:r>
              <a:rPr lang="en-US" altLang="tr-TR" sz="2000" baseline="-25000" dirty="0">
                <a:solidFill>
                  <a:srgbClr val="C52409"/>
                </a:solidFill>
              </a:rPr>
              <a:t>☉</a:t>
            </a:r>
            <a:r>
              <a:rPr lang="tr-TR" altLang="tr-TR" sz="3200" dirty="0">
                <a:solidFill>
                  <a:srgbClr val="C52409"/>
                </a:solidFill>
                <a:latin typeface="Monotype Corsiva" panose="03010101010201010101" pitchFamily="66" charset="0"/>
              </a:rPr>
              <a:t>- 10</a:t>
            </a:r>
            <a:r>
              <a:rPr lang="tr-TR" altLang="tr-TR" sz="3200" baseline="30000" dirty="0">
                <a:solidFill>
                  <a:srgbClr val="C52409"/>
                </a:solidFill>
                <a:latin typeface="Monotype Corsiva" panose="03010101010201010101" pitchFamily="66" charset="0"/>
              </a:rPr>
              <a:t>-1</a:t>
            </a:r>
            <a:r>
              <a:rPr lang="tr-TR" altLang="tr-TR" sz="3200" dirty="0">
                <a:solidFill>
                  <a:srgbClr val="C52409"/>
                </a:solidFill>
                <a:latin typeface="Monotype Corsiva" panose="03010101010201010101" pitchFamily="66" charset="0"/>
              </a:rPr>
              <a:t>R </a:t>
            </a:r>
            <a:r>
              <a:rPr lang="en-US" altLang="tr-TR" sz="2000" baseline="-25000" dirty="0">
                <a:solidFill>
                  <a:srgbClr val="C52409"/>
                </a:solidFill>
              </a:rPr>
              <a:t>☉</a:t>
            </a:r>
            <a:r>
              <a:rPr lang="tr-TR" altLang="tr-TR" sz="3200" dirty="0">
                <a:solidFill>
                  <a:srgbClr val="C52409"/>
                </a:solidFill>
                <a:latin typeface="Monotype Corsiva" panose="03010101010201010101" pitchFamily="66" charset="0"/>
              </a:rPr>
              <a:t> </a:t>
            </a:r>
            <a:br>
              <a:rPr lang="tr-TR" altLang="tr-TR" sz="3200" dirty="0">
                <a:solidFill>
                  <a:srgbClr val="C52409"/>
                </a:solidFill>
                <a:latin typeface="Monotype Corsiva" panose="03010101010201010101" pitchFamily="66" charset="0"/>
              </a:rPr>
            </a:br>
            <a:r>
              <a:rPr lang="tr-TR" altLang="tr-TR" sz="3200" dirty="0">
                <a:latin typeface="Monotype Corsiva" panose="03010101010201010101" pitchFamily="66" charset="0"/>
              </a:rPr>
              <a:t/>
            </a:r>
            <a:br>
              <a:rPr lang="tr-TR" altLang="tr-TR" sz="3200" dirty="0">
                <a:latin typeface="Monotype Corsiva" panose="03010101010201010101" pitchFamily="66" charset="0"/>
              </a:rPr>
            </a:br>
            <a:r>
              <a:rPr lang="tr-TR" altLang="tr-TR" sz="2800" dirty="0">
                <a:solidFill>
                  <a:srgbClr val="6600FF"/>
                </a:solidFill>
                <a:latin typeface="Monotype Corsiva" panose="03010101010201010101" pitchFamily="66" charset="0"/>
              </a:rPr>
              <a:t>YILDIZALTI CİSİMLER (KAHVERENGİ C</a:t>
            </a:r>
            <a:r>
              <a:rPr lang="tr-TR" altLang="tr-TR" sz="2800" dirty="0">
                <a:solidFill>
                  <a:srgbClr val="6600FF"/>
                </a:solidFill>
              </a:rPr>
              <a:t>Ü</a:t>
            </a:r>
            <a:r>
              <a:rPr lang="tr-TR" altLang="tr-TR" sz="2800" dirty="0">
                <a:solidFill>
                  <a:srgbClr val="6600FF"/>
                </a:solidFill>
                <a:latin typeface="Monotype Corsiva" panose="03010101010201010101" pitchFamily="66" charset="0"/>
              </a:rPr>
              <a:t>CELER)</a:t>
            </a:r>
            <a:br>
              <a:rPr lang="tr-TR" altLang="tr-TR" sz="2800" dirty="0">
                <a:solidFill>
                  <a:srgbClr val="6600FF"/>
                </a:solidFill>
                <a:latin typeface="Monotype Corsiva" panose="03010101010201010101" pitchFamily="66" charset="0"/>
              </a:rPr>
            </a:br>
            <a:r>
              <a:rPr lang="tr-TR" altLang="tr-TR" sz="3200" dirty="0">
                <a:solidFill>
                  <a:srgbClr val="339933"/>
                </a:solidFill>
                <a:latin typeface="Monotype Corsiva" panose="03010101010201010101" pitchFamily="66" charset="0"/>
              </a:rPr>
              <a:t>K</a:t>
            </a:r>
            <a:r>
              <a:rPr lang="tr-TR" altLang="tr-TR" sz="3200" dirty="0">
                <a:solidFill>
                  <a:srgbClr val="339933"/>
                </a:solidFill>
              </a:rPr>
              <a:t>ü</a:t>
            </a:r>
            <a:r>
              <a:rPr lang="tr-TR" altLang="tr-TR" sz="3200" dirty="0">
                <a:solidFill>
                  <a:srgbClr val="339933"/>
                </a:solidFill>
                <a:latin typeface="Monotype Corsiva" panose="03010101010201010101" pitchFamily="66" charset="0"/>
              </a:rPr>
              <a:t>tle:</a:t>
            </a:r>
            <a:r>
              <a:rPr lang="tr-TR" altLang="tr-TR" sz="3200" dirty="0">
                <a:latin typeface="Monotype Corsiva" panose="03010101010201010101" pitchFamily="66" charset="0"/>
              </a:rPr>
              <a:t> </a:t>
            </a:r>
            <a:r>
              <a:rPr lang="tr-TR" altLang="tr-TR" sz="3200" dirty="0">
                <a:solidFill>
                  <a:srgbClr val="A50021"/>
                </a:solidFill>
                <a:latin typeface="Monotype Corsiva" panose="03010101010201010101" pitchFamily="66" charset="0"/>
              </a:rPr>
              <a:t>75</a:t>
            </a:r>
            <a:r>
              <a:rPr lang="tr-TR" altLang="tr-TR" sz="3200" dirty="0">
                <a:solidFill>
                  <a:srgbClr val="C52409"/>
                </a:solidFill>
                <a:latin typeface="Monotype Corsiva" panose="03010101010201010101" pitchFamily="66" charset="0"/>
              </a:rPr>
              <a:t> </a:t>
            </a:r>
            <a:r>
              <a:rPr lang="tr-TR" altLang="tr-TR" sz="3200" dirty="0" err="1">
                <a:solidFill>
                  <a:srgbClr val="C52409"/>
                </a:solidFill>
                <a:latin typeface="Monotype Corsiva" panose="03010101010201010101" pitchFamily="66" charset="0"/>
              </a:rPr>
              <a:t>Mj</a:t>
            </a:r>
            <a:r>
              <a:rPr lang="tr-TR" altLang="tr-TR" sz="3200" dirty="0">
                <a:solidFill>
                  <a:srgbClr val="C52409"/>
                </a:solidFill>
                <a:latin typeface="Monotype Corsiva" panose="03010101010201010101" pitchFamily="66" charset="0"/>
              </a:rPr>
              <a:t> </a:t>
            </a:r>
            <a:r>
              <a:rPr lang="tr-TR" altLang="tr-TR" sz="3200" dirty="0">
                <a:solidFill>
                  <a:srgbClr val="C52409"/>
                </a:solidFill>
              </a:rPr>
              <a:t>–</a:t>
            </a:r>
            <a:r>
              <a:rPr lang="tr-TR" altLang="tr-TR" sz="3200" dirty="0">
                <a:solidFill>
                  <a:srgbClr val="C52409"/>
                </a:solidFill>
                <a:latin typeface="Monotype Corsiva" panose="03010101010201010101" pitchFamily="66" charset="0"/>
              </a:rPr>
              <a:t> 10 </a:t>
            </a:r>
            <a:r>
              <a:rPr lang="tr-TR" altLang="tr-TR" sz="3200" dirty="0" err="1">
                <a:solidFill>
                  <a:srgbClr val="C52409"/>
                </a:solidFill>
                <a:latin typeface="Monotype Corsiva" panose="03010101010201010101" pitchFamily="66" charset="0"/>
              </a:rPr>
              <a:t>Mj</a:t>
            </a:r>
            <a:r>
              <a:rPr lang="tr-TR" altLang="tr-TR" sz="3200" dirty="0">
                <a:solidFill>
                  <a:srgbClr val="C52409"/>
                </a:solidFill>
                <a:latin typeface="Monotype Corsiva" panose="03010101010201010101" pitchFamily="66" charset="0"/>
              </a:rPr>
              <a:t/>
            </a:r>
            <a:br>
              <a:rPr lang="tr-TR" altLang="tr-TR" sz="3200" dirty="0">
                <a:solidFill>
                  <a:srgbClr val="C52409"/>
                </a:solidFill>
                <a:latin typeface="Monotype Corsiva" panose="03010101010201010101" pitchFamily="66" charset="0"/>
              </a:rPr>
            </a:br>
            <a:r>
              <a:rPr lang="tr-TR" altLang="tr-TR" sz="3200" dirty="0">
                <a:solidFill>
                  <a:srgbClr val="339933"/>
                </a:solidFill>
                <a:latin typeface="Monotype Corsiva" panose="03010101010201010101" pitchFamily="66" charset="0"/>
              </a:rPr>
              <a:t>Sıcaklık:</a:t>
            </a:r>
            <a:r>
              <a:rPr lang="tr-TR" altLang="tr-TR" sz="3200" dirty="0">
                <a:latin typeface="Monotype Corsiva" panose="03010101010201010101" pitchFamily="66" charset="0"/>
              </a:rPr>
              <a:t> </a:t>
            </a:r>
            <a:r>
              <a:rPr lang="tr-TR" altLang="tr-TR" sz="3200" dirty="0">
                <a:solidFill>
                  <a:srgbClr val="C52409"/>
                </a:solidFill>
                <a:latin typeface="Monotype Corsiva" panose="03010101010201010101" pitchFamily="66" charset="0"/>
              </a:rPr>
              <a:t>&lt; 2000 K</a:t>
            </a:r>
            <a:br>
              <a:rPr lang="tr-TR" altLang="tr-TR" sz="3200" dirty="0">
                <a:solidFill>
                  <a:srgbClr val="C52409"/>
                </a:solidFill>
                <a:latin typeface="Monotype Corsiva" panose="03010101010201010101" pitchFamily="66" charset="0"/>
              </a:rPr>
            </a:br>
            <a:r>
              <a:rPr lang="tr-TR" altLang="tr-TR" sz="3200" dirty="0">
                <a:solidFill>
                  <a:srgbClr val="339933"/>
                </a:solidFill>
                <a:latin typeface="Monotype Corsiva" panose="03010101010201010101" pitchFamily="66" charset="0"/>
              </a:rPr>
              <a:t>Işınım G</a:t>
            </a:r>
            <a:r>
              <a:rPr lang="tr-TR" altLang="tr-TR" sz="3200" dirty="0">
                <a:solidFill>
                  <a:srgbClr val="339933"/>
                </a:solidFill>
              </a:rPr>
              <a:t>ü</a:t>
            </a:r>
            <a:r>
              <a:rPr lang="tr-TR" altLang="tr-TR" sz="3200" dirty="0">
                <a:solidFill>
                  <a:srgbClr val="339933"/>
                </a:solidFill>
                <a:latin typeface="Monotype Corsiva" panose="03010101010201010101" pitchFamily="66" charset="0"/>
              </a:rPr>
              <a:t>c</a:t>
            </a:r>
            <a:r>
              <a:rPr lang="tr-TR" altLang="tr-TR" sz="3200" dirty="0">
                <a:solidFill>
                  <a:srgbClr val="339933"/>
                </a:solidFill>
              </a:rPr>
              <a:t>ü</a:t>
            </a:r>
            <a:r>
              <a:rPr lang="tr-TR" altLang="tr-TR" sz="3200" dirty="0">
                <a:solidFill>
                  <a:srgbClr val="339933"/>
                </a:solidFill>
                <a:latin typeface="Monotype Corsiva" panose="03010101010201010101" pitchFamily="66" charset="0"/>
              </a:rPr>
              <a:t>:</a:t>
            </a:r>
            <a:r>
              <a:rPr lang="tr-TR" altLang="tr-TR" sz="3200" dirty="0">
                <a:latin typeface="Monotype Corsiva" panose="03010101010201010101" pitchFamily="66" charset="0"/>
              </a:rPr>
              <a:t> </a:t>
            </a:r>
            <a:r>
              <a:rPr lang="tr-TR" altLang="tr-TR" sz="3200" dirty="0">
                <a:solidFill>
                  <a:srgbClr val="C52409"/>
                </a:solidFill>
                <a:latin typeface="Monotype Corsiva" panose="03010101010201010101" pitchFamily="66" charset="0"/>
              </a:rPr>
              <a:t>&lt; 10</a:t>
            </a:r>
            <a:r>
              <a:rPr lang="tr-TR" altLang="tr-TR" sz="3200" baseline="30000" dirty="0">
                <a:solidFill>
                  <a:srgbClr val="C52409"/>
                </a:solidFill>
                <a:latin typeface="Monotype Corsiva" panose="03010101010201010101" pitchFamily="66" charset="0"/>
              </a:rPr>
              <a:t>-5</a:t>
            </a:r>
            <a:r>
              <a:rPr lang="tr-TR" altLang="tr-TR" sz="3200" dirty="0">
                <a:solidFill>
                  <a:srgbClr val="C52409"/>
                </a:solidFill>
                <a:latin typeface="Monotype Corsiva" panose="03010101010201010101" pitchFamily="66" charset="0"/>
              </a:rPr>
              <a:t>L</a:t>
            </a:r>
            <a:r>
              <a:rPr lang="en-US" altLang="tr-TR" sz="2000" baseline="-25000" dirty="0" smtClean="0">
                <a:solidFill>
                  <a:srgbClr val="C52409"/>
                </a:solidFill>
              </a:rPr>
              <a:t>☉</a:t>
            </a:r>
            <a:endParaRPr lang="tr-TR" altLang="tr-TR" sz="2000" baseline="-25000" dirty="0" smtClean="0">
              <a:solidFill>
                <a:srgbClr val="C52409"/>
              </a:solidFill>
            </a:endParaRPr>
          </a:p>
          <a:p>
            <a:pPr eaLnBrk="1" hangingPunct="1"/>
            <a:endParaRPr lang="tr-TR" altLang="tr-TR" sz="2000" baseline="-25000" dirty="0">
              <a:solidFill>
                <a:srgbClr val="C5240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99073773"/>
              </p:ext>
            </p:extLst>
          </p:nvPr>
        </p:nvGraphicFramePr>
        <p:xfrm>
          <a:off x="749300" y="5454174"/>
          <a:ext cx="10515600" cy="1097280"/>
        </p:xfrm>
        <a:graphic>
          <a:graphicData uri="http://schemas.openxmlformats.org/drawingml/2006/table">
            <a:tbl>
              <a:tblPr/>
              <a:tblGrid>
                <a:gridCol w="5257800"/>
                <a:gridCol w="5257800"/>
              </a:tblGrid>
              <a:tr h="0">
                <a:tc>
                  <a:txBody>
                    <a:bodyPr/>
                    <a:lstStyle/>
                    <a:p>
                      <a:r>
                        <a:rPr lang="tr-TR" dirty="0">
                          <a:solidFill>
                            <a:schemeClr val="tx1"/>
                          </a:solidFill>
                          <a:hlinkClick r:id="rId3" tooltip="Güneş kütlesi"/>
                        </a:rPr>
                        <a:t>güneş kütlesi</a:t>
                      </a:r>
                      <a:r>
                        <a:rPr lang="tr-TR" dirty="0">
                          <a:solidFill>
                            <a:schemeClr val="tx1"/>
                          </a:solidFill>
                        </a:rPr>
                        <a:t>:</a:t>
                      </a:r>
                    </a:p>
                  </a:txBody>
                  <a:tcPr anchor="ctr">
                    <a:lnL>
                      <a:noFill/>
                    </a:lnL>
                    <a:lnR>
                      <a:noFill/>
                    </a:lnR>
                    <a:lnT>
                      <a:noFill/>
                    </a:lnT>
                    <a:lnB>
                      <a:noFill/>
                    </a:lnB>
                  </a:tcPr>
                </a:tc>
                <a:tc>
                  <a:txBody>
                    <a:bodyPr/>
                    <a:lstStyle/>
                    <a:p>
                      <a:r>
                        <a:rPr lang="tr-TR" dirty="0" smtClean="0">
                          <a:effectLst/>
                        </a:rPr>
                        <a:t>M</a:t>
                      </a:r>
                      <a:r>
                        <a:rPr lang="tr-TR" baseline="-25000" dirty="0" smtClean="0">
                          <a:effectLst/>
                        </a:rPr>
                        <a:t>⨀</a:t>
                      </a:r>
                      <a:r>
                        <a:rPr lang="tr-TR" dirty="0" smtClean="0">
                          <a:effectLst/>
                        </a:rPr>
                        <a:t> </a:t>
                      </a:r>
                      <a:r>
                        <a:rPr lang="tr-TR" dirty="0">
                          <a:effectLst/>
                        </a:rPr>
                        <a:t>= </a:t>
                      </a:r>
                      <a:r>
                        <a:rPr lang="tr-TR" dirty="0" smtClean="0">
                          <a:effectLst/>
                        </a:rPr>
                        <a:t>1,9891 </a:t>
                      </a:r>
                      <a:r>
                        <a:rPr lang="tr-TR" dirty="0">
                          <a:effectLst/>
                        </a:rPr>
                        <a:t>× </a:t>
                      </a:r>
                      <a:r>
                        <a:rPr lang="tr-TR" dirty="0" smtClean="0">
                          <a:effectLst/>
                        </a:rPr>
                        <a:t>10</a:t>
                      </a:r>
                      <a:r>
                        <a:rPr lang="tr-TR" baseline="30000" dirty="0" smtClean="0">
                          <a:effectLst/>
                        </a:rPr>
                        <a:t>30</a:t>
                      </a:r>
                      <a:r>
                        <a:rPr lang="tr-TR" dirty="0" smtClean="0">
                          <a:effectLst/>
                        </a:rPr>
                        <a:t> </a:t>
                      </a:r>
                      <a:r>
                        <a:rPr lang="tr-TR" dirty="0"/>
                        <a:t> </a:t>
                      </a:r>
                      <a:r>
                        <a:rPr lang="tr-TR" dirty="0" smtClean="0">
                          <a:hlinkClick r:id="rId4" tooltip="Kilogram"/>
                        </a:rPr>
                        <a:t>kg</a:t>
                      </a:r>
                      <a:endParaRPr lang="tr-TR" dirty="0"/>
                    </a:p>
                  </a:txBody>
                  <a:tcPr anchor="ctr">
                    <a:lnL>
                      <a:noFill/>
                    </a:lnL>
                    <a:lnR>
                      <a:noFill/>
                    </a:lnR>
                    <a:lnT>
                      <a:noFill/>
                    </a:lnT>
                    <a:lnB>
                      <a:noFill/>
                    </a:lnB>
                  </a:tcPr>
                </a:tc>
              </a:tr>
              <a:tr h="0">
                <a:tc>
                  <a:txBody>
                    <a:bodyPr/>
                    <a:lstStyle/>
                    <a:p>
                      <a:r>
                        <a:rPr lang="tr-TR">
                          <a:hlinkClick r:id="rId5" tooltip="Güneş aydınlatma gücü"/>
                        </a:rPr>
                        <a:t>güneş aydınlatma gücü</a:t>
                      </a:r>
                      <a:r>
                        <a:rPr lang="tr-TR"/>
                        <a:t>:</a:t>
                      </a:r>
                    </a:p>
                  </a:txBody>
                  <a:tcPr anchor="ctr">
                    <a:lnL>
                      <a:noFill/>
                    </a:lnL>
                    <a:lnR>
                      <a:noFill/>
                    </a:lnR>
                    <a:lnT>
                      <a:noFill/>
                    </a:lnT>
                    <a:lnB>
                      <a:noFill/>
                    </a:lnB>
                  </a:tcPr>
                </a:tc>
                <a:tc>
                  <a:txBody>
                    <a:bodyPr/>
                    <a:lstStyle/>
                    <a:p>
                      <a:r>
                        <a:rPr lang="tr-TR" dirty="0" smtClean="0">
                          <a:effectLst/>
                        </a:rPr>
                        <a:t>L</a:t>
                      </a:r>
                      <a:r>
                        <a:rPr lang="tr-TR" baseline="-25000" dirty="0" smtClean="0">
                          <a:effectLst/>
                        </a:rPr>
                        <a:t>⨀</a:t>
                      </a:r>
                      <a:r>
                        <a:rPr lang="tr-TR" dirty="0" smtClean="0">
                          <a:effectLst/>
                        </a:rPr>
                        <a:t> </a:t>
                      </a:r>
                      <a:r>
                        <a:rPr lang="tr-TR" dirty="0">
                          <a:effectLst/>
                        </a:rPr>
                        <a:t>= </a:t>
                      </a:r>
                      <a:r>
                        <a:rPr lang="tr-TR" dirty="0" smtClean="0">
                          <a:effectLst/>
                        </a:rPr>
                        <a:t>3,827 </a:t>
                      </a:r>
                      <a:r>
                        <a:rPr lang="tr-TR" dirty="0">
                          <a:effectLst/>
                        </a:rPr>
                        <a:t>× </a:t>
                      </a:r>
                      <a:r>
                        <a:rPr lang="tr-TR" dirty="0" smtClean="0">
                          <a:effectLst/>
                        </a:rPr>
                        <a:t>10</a:t>
                      </a:r>
                      <a:r>
                        <a:rPr lang="tr-TR" baseline="30000" dirty="0" smtClean="0">
                          <a:effectLst/>
                        </a:rPr>
                        <a:t>26</a:t>
                      </a:r>
                      <a:r>
                        <a:rPr lang="tr-TR" dirty="0" smtClean="0">
                          <a:effectLst/>
                        </a:rPr>
                        <a:t> </a:t>
                      </a:r>
                      <a:r>
                        <a:rPr lang="tr-TR" dirty="0"/>
                        <a:t> </a:t>
                      </a:r>
                      <a:r>
                        <a:rPr lang="tr-TR" dirty="0" err="1" smtClean="0">
                          <a:hlinkClick r:id="rId6" tooltip="Watt"/>
                        </a:rPr>
                        <a:t>watt</a:t>
                      </a:r>
                      <a:endParaRPr lang="tr-TR" dirty="0"/>
                    </a:p>
                  </a:txBody>
                  <a:tcPr anchor="ctr">
                    <a:lnL>
                      <a:noFill/>
                    </a:lnL>
                    <a:lnR>
                      <a:noFill/>
                    </a:lnR>
                    <a:lnT>
                      <a:noFill/>
                    </a:lnT>
                    <a:lnB>
                      <a:noFill/>
                    </a:lnB>
                  </a:tcPr>
                </a:tc>
              </a:tr>
              <a:tr h="0">
                <a:tc>
                  <a:txBody>
                    <a:bodyPr/>
                    <a:lstStyle/>
                    <a:p>
                      <a:r>
                        <a:rPr lang="tr-TR" dirty="0">
                          <a:solidFill>
                            <a:schemeClr val="tx1"/>
                          </a:solidFill>
                          <a:hlinkClick r:id="rId7" tooltip="Güneş yarıçapı"/>
                        </a:rPr>
                        <a:t>güneş yarıçapı</a:t>
                      </a:r>
                      <a:r>
                        <a:rPr lang="tr-TR" dirty="0">
                          <a:solidFill>
                            <a:schemeClr val="tx1"/>
                          </a:solidFill>
                        </a:rPr>
                        <a:t>:</a:t>
                      </a:r>
                    </a:p>
                  </a:txBody>
                  <a:tcPr anchor="ctr">
                    <a:lnL>
                      <a:noFill/>
                    </a:lnL>
                    <a:lnR>
                      <a:noFill/>
                    </a:lnR>
                    <a:lnT>
                      <a:noFill/>
                    </a:lnT>
                    <a:lnB>
                      <a:noFill/>
                    </a:lnB>
                  </a:tcPr>
                </a:tc>
                <a:tc>
                  <a:txBody>
                    <a:bodyPr/>
                    <a:lstStyle/>
                    <a:p>
                      <a:r>
                        <a:rPr lang="tr-TR" dirty="0" smtClean="0">
                          <a:effectLst/>
                        </a:rPr>
                        <a:t>R</a:t>
                      </a:r>
                      <a:r>
                        <a:rPr lang="tr-TR" baseline="-25000" dirty="0" smtClean="0">
                          <a:effectLst/>
                        </a:rPr>
                        <a:t>⨀</a:t>
                      </a:r>
                      <a:r>
                        <a:rPr lang="tr-TR" dirty="0" smtClean="0">
                          <a:effectLst/>
                        </a:rPr>
                        <a:t> </a:t>
                      </a:r>
                      <a:r>
                        <a:rPr lang="tr-TR" dirty="0">
                          <a:effectLst/>
                        </a:rPr>
                        <a:t>= </a:t>
                      </a:r>
                      <a:r>
                        <a:rPr lang="tr-TR" dirty="0" smtClean="0">
                          <a:effectLst/>
                        </a:rPr>
                        <a:t>6,960 </a:t>
                      </a:r>
                      <a:r>
                        <a:rPr lang="tr-TR" dirty="0">
                          <a:effectLst/>
                        </a:rPr>
                        <a:t>× </a:t>
                      </a:r>
                      <a:r>
                        <a:rPr lang="tr-TR" dirty="0" smtClean="0">
                          <a:effectLst/>
                        </a:rPr>
                        <a:t>10</a:t>
                      </a:r>
                      <a:r>
                        <a:rPr lang="tr-TR" baseline="30000" dirty="0" smtClean="0">
                          <a:effectLst/>
                        </a:rPr>
                        <a:t>8</a:t>
                      </a:r>
                      <a:r>
                        <a:rPr lang="tr-TR" dirty="0" smtClean="0">
                          <a:effectLst/>
                        </a:rPr>
                        <a:t> </a:t>
                      </a:r>
                      <a:r>
                        <a:rPr lang="tr-TR" dirty="0" smtClean="0">
                          <a:hlinkClick r:id="rId8" tooltip="Metre"/>
                        </a:rPr>
                        <a:t>m</a:t>
                      </a:r>
                      <a:endParaRPr lang="tr-TR" dirty="0"/>
                    </a:p>
                  </a:txBody>
                  <a:tcPr anchor="ctr">
                    <a:lnL>
                      <a:noFill/>
                    </a:lnL>
                    <a:lnR>
                      <a:noFill/>
                    </a:lnR>
                    <a:lnT>
                      <a:noFill/>
                    </a:lnT>
                    <a:lnB>
                      <a:noFill/>
                    </a:lnB>
                  </a:tcPr>
                </a:tc>
              </a:tr>
            </a:tbl>
          </a:graphicData>
        </a:graphic>
      </p:graphicFrame>
      <p:sp>
        <p:nvSpPr>
          <p:cNvPr id="6" name="AutoShape 1" descr="{\displaystyle M_{\bigodot }=1,9891\times 10^{30}}"/>
          <p:cNvSpPr>
            <a:spLocks noChangeAspect="1" noChangeArrowheads="1"/>
          </p:cNvSpPr>
          <p:nvPr/>
        </p:nvSpPr>
        <p:spPr bwMode="auto">
          <a:xfrm>
            <a:off x="596900" y="4781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2" descr="{\displaystyle L_{\bigodot }=3,827\times 10^{26}}"/>
          <p:cNvSpPr>
            <a:spLocks noChangeAspect="1" noChangeArrowheads="1"/>
          </p:cNvSpPr>
          <p:nvPr/>
        </p:nvSpPr>
        <p:spPr bwMode="auto">
          <a:xfrm>
            <a:off x="596900" y="4781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3" descr="{\displaystyle R_{\bigodot }=6,960\times 10^{8}}"/>
          <p:cNvSpPr>
            <a:spLocks noChangeAspect="1" noChangeArrowheads="1"/>
          </p:cNvSpPr>
          <p:nvPr/>
        </p:nvSpPr>
        <p:spPr bwMode="auto">
          <a:xfrm>
            <a:off x="596900" y="4781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890390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7" name="Rectangle 5"/>
          <p:cNvSpPr>
            <a:spLocks noChangeArrowheads="1"/>
          </p:cNvSpPr>
          <p:nvPr/>
        </p:nvSpPr>
        <p:spPr bwMode="auto">
          <a:xfrm>
            <a:off x="1524000" y="139700"/>
            <a:ext cx="9144000" cy="11430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tr-TR" altLang="tr-TR" sz="4000" dirty="0">
                <a:solidFill>
                  <a:srgbClr val="FF0000"/>
                </a:solidFill>
                <a:latin typeface="Times New Roman" panose="02020603050405020304" pitchFamily="18" charset="0"/>
                <a:cs typeface="Times New Roman" panose="02020603050405020304" pitchFamily="18" charset="0"/>
              </a:rPr>
              <a:t>Yıldız ışığının analizi ile öğrendiklerimiz!</a:t>
            </a:r>
            <a:r>
              <a:rPr lang="tr-TR" altLang="tr-TR" sz="4400" dirty="0">
                <a:solidFill>
                  <a:srgbClr val="FF0000"/>
                </a:solidFill>
                <a:latin typeface="Times New Roman" panose="02020603050405020304" pitchFamily="18" charset="0"/>
                <a:cs typeface="Times New Roman" panose="02020603050405020304" pitchFamily="18" charset="0"/>
              </a:rPr>
              <a:t> </a:t>
            </a:r>
            <a:endParaRPr lang="tr-TR" altLang="tr-TR" dirty="0">
              <a:solidFill>
                <a:srgbClr val="FF0000"/>
              </a:solidFill>
            </a:endParaRPr>
          </a:p>
        </p:txBody>
      </p:sp>
      <p:sp>
        <p:nvSpPr>
          <p:cNvPr id="397316" name="Rectangle 4"/>
          <p:cNvSpPr>
            <a:spLocks noChangeArrowheads="1"/>
          </p:cNvSpPr>
          <p:nvPr/>
        </p:nvSpPr>
        <p:spPr bwMode="auto">
          <a:xfrm>
            <a:off x="2286000" y="1130300"/>
            <a:ext cx="8077200" cy="18288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Clr>
                <a:schemeClr val="tx2"/>
              </a:buClr>
              <a:buSzPct val="75000"/>
              <a:buFont typeface="Wingdings" panose="05000000000000000000" pitchFamily="2" charset="2"/>
              <a:buChar char="n"/>
            </a:pPr>
            <a:r>
              <a:rPr lang="tr-TR" altLang="tr-TR" sz="3200" dirty="0">
                <a:latin typeface="Times New Roman" panose="02020603050405020304" pitchFamily="18" charset="0"/>
                <a:cs typeface="Times New Roman" panose="02020603050405020304" pitchFamily="18" charset="0"/>
              </a:rPr>
              <a:t>Bir yıldızın sıcaklığı </a:t>
            </a:r>
            <a:r>
              <a:rPr lang="tr-TR" altLang="tr-TR" dirty="0">
                <a:latin typeface="Times New Roman" panose="02020603050405020304" pitchFamily="18" charset="0"/>
                <a:cs typeface="Times New Roman" panose="02020603050405020304" pitchFamily="18" charset="0"/>
              </a:rPr>
              <a:t>(enerjinin maksimum olduğu dalgaboyu) </a:t>
            </a:r>
            <a:endParaRPr lang="tr-TR" altLang="tr-TR" sz="1600" dirty="0"/>
          </a:p>
          <a:p>
            <a:pPr>
              <a:spcBef>
                <a:spcPct val="20000"/>
              </a:spcBef>
              <a:buClr>
                <a:schemeClr val="tx2"/>
              </a:buClr>
              <a:buSzPct val="75000"/>
              <a:buFont typeface="Wingdings" panose="05000000000000000000" pitchFamily="2" charset="2"/>
              <a:buChar char="n"/>
            </a:pPr>
            <a:r>
              <a:rPr lang="tr-TR" altLang="tr-TR" sz="3200" dirty="0">
                <a:latin typeface="Times New Roman" panose="02020603050405020304" pitchFamily="18" charset="0"/>
                <a:cs typeface="Times New Roman" panose="02020603050405020304" pitchFamily="18" charset="0"/>
              </a:rPr>
              <a:t>Yıldızın kimyasal yapısı </a:t>
            </a:r>
            <a:r>
              <a:rPr lang="tr-TR" altLang="tr-TR" dirty="0">
                <a:latin typeface="Times New Roman" panose="02020603050405020304" pitchFamily="18" charset="0"/>
                <a:cs typeface="Times New Roman" panose="02020603050405020304" pitchFamily="18" charset="0"/>
              </a:rPr>
              <a:t>(tayfsal analiz yardımıyla)</a:t>
            </a:r>
            <a:r>
              <a:rPr lang="tr-TR" altLang="tr-TR" sz="3200" dirty="0">
                <a:latin typeface="Times New Roman" panose="02020603050405020304" pitchFamily="18" charset="0"/>
                <a:cs typeface="Times New Roman" panose="02020603050405020304" pitchFamily="18" charset="0"/>
              </a:rPr>
              <a:t> </a:t>
            </a:r>
            <a:endParaRPr lang="tr-TR" altLang="tr-TR" sz="1600" dirty="0"/>
          </a:p>
          <a:p>
            <a:pPr>
              <a:spcBef>
                <a:spcPct val="20000"/>
              </a:spcBef>
              <a:buClr>
                <a:schemeClr val="tx2"/>
              </a:buClr>
              <a:buSzPct val="75000"/>
              <a:buFont typeface="Wingdings" panose="05000000000000000000" pitchFamily="2" charset="2"/>
              <a:buChar char="n"/>
            </a:pPr>
            <a:r>
              <a:rPr lang="tr-TR" altLang="tr-TR" sz="3200" dirty="0">
                <a:latin typeface="Times New Roman" panose="02020603050405020304" pitchFamily="18" charset="0"/>
                <a:cs typeface="Times New Roman" panose="02020603050405020304" pitchFamily="18" charset="0"/>
              </a:rPr>
              <a:t>Yıldızın uzay hareketi ve dönmesi </a:t>
            </a:r>
            <a:r>
              <a:rPr lang="tr-TR" altLang="tr-TR" dirty="0">
                <a:latin typeface="Times New Roman" panose="02020603050405020304" pitchFamily="18" charset="0"/>
                <a:cs typeface="Times New Roman" panose="02020603050405020304" pitchFamily="18" charset="0"/>
              </a:rPr>
              <a:t>(Doppler Kayması)</a:t>
            </a:r>
            <a:r>
              <a:rPr lang="tr-TR" altLang="tr-TR" sz="2800" dirty="0">
                <a:latin typeface="Times New Roman" panose="02020603050405020304" pitchFamily="18" charset="0"/>
                <a:cs typeface="Times New Roman" panose="02020603050405020304" pitchFamily="18" charset="0"/>
              </a:rPr>
              <a:t> </a:t>
            </a:r>
            <a:endParaRPr lang="tr-TR" altLang="tr-TR" dirty="0"/>
          </a:p>
        </p:txBody>
      </p:sp>
      <p:pic>
        <p:nvPicPr>
          <p:cNvPr id="397315" name="Picture 3" descr="F04-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006" y="3630614"/>
            <a:ext cx="8027988" cy="2997200"/>
          </a:xfrm>
          <a:prstGeom prst="rect">
            <a:avLst/>
          </a:prstGeom>
          <a:noFill/>
          <a:extLst>
            <a:ext uri="{909E8E84-426E-40DD-AFC4-6F175D3DCCD1}">
              <a14:hiddenFill xmlns:a14="http://schemas.microsoft.com/office/drawing/2010/main">
                <a:solidFill>
                  <a:srgbClr val="FFFFFF"/>
                </a:solidFill>
              </a14:hiddenFill>
            </a:ext>
          </a:extLst>
        </p:spPr>
      </p:pic>
      <p:sp>
        <p:nvSpPr>
          <p:cNvPr id="397314" name="Text Box 2"/>
          <p:cNvSpPr txBox="1">
            <a:spLocks noChangeArrowheads="1"/>
          </p:cNvSpPr>
          <p:nvPr/>
        </p:nvSpPr>
        <p:spPr bwMode="auto">
          <a:xfrm>
            <a:off x="4800600" y="3111501"/>
            <a:ext cx="2590800" cy="519113"/>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Barnard’s</a:t>
            </a:r>
            <a:r>
              <a:rPr lang="tr-TR" altLang="tr-TR"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Star</a:t>
            </a:r>
            <a:endParaRPr lang="tr-TR" altLang="tr-TR" dirty="0"/>
          </a:p>
        </p:txBody>
      </p:sp>
    </p:spTree>
    <p:extLst>
      <p:ext uri="{BB962C8B-B14F-4D97-AF65-F5344CB8AC3E}">
        <p14:creationId xmlns:p14="http://schemas.microsoft.com/office/powerpoint/2010/main" val="286863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smtClean="0">
                <a:solidFill>
                  <a:srgbClr val="FF0000"/>
                </a:solidFill>
              </a:rPr>
              <a:t>Doppler</a:t>
            </a:r>
            <a:r>
              <a:rPr lang="tr-TR" dirty="0" smtClean="0">
                <a:solidFill>
                  <a:srgbClr val="FF0000"/>
                </a:solidFill>
              </a:rPr>
              <a:t> Kayması</a:t>
            </a:r>
            <a:endParaRPr lang="tr-TR" dirty="0">
              <a:solidFill>
                <a:srgbClr val="FF0000"/>
              </a:solidFill>
            </a:endParaRPr>
          </a:p>
        </p:txBody>
      </p:sp>
    </p:spTree>
    <p:controls>
      <mc:AlternateContent xmlns:mc="http://schemas.openxmlformats.org/markup-compatibility/2006">
        <mc:Choice xmlns:v="urn:schemas-microsoft-com:vml" Requires="v">
          <p:control spid="22533" name="ShockwaveFlash1" r:id="rId2" imgW="7693200" imgH="5430960"/>
        </mc:Choice>
        <mc:Fallback>
          <p:control name="ShockwaveFlash1" r:id="rId2" imgW="7693200" imgH="5430960">
            <p:pic>
              <p:nvPicPr>
                <p:cNvPr id="2" name="ShockwaveFlash1"/>
                <p:cNvPicPr>
                  <a:picLocks noChangeAspect="1"/>
                </p:cNvPicPr>
                <p:nvPr>
                  <p:custDataLst>
                    <p:tags r:id="rId3"/>
                  </p:custDataLst>
                </p:nvPr>
              </p:nvPicPr>
              <p:blipFill>
                <a:blip r:embed="rId5"/>
                <a:stretch>
                  <a:fillRect/>
                </a:stretch>
              </p:blipFill>
              <p:spPr>
                <a:xfrm>
                  <a:off x="2144600" y="1427093"/>
                  <a:ext cx="7693785" cy="5430907"/>
                </a:xfrm>
                <a:prstGeom prst="rect">
                  <a:avLst/>
                </a:prstGeom>
              </p:spPr>
            </p:pic>
          </p:control>
        </mc:Fallback>
      </mc:AlternateContent>
    </p:controls>
    <p:extLst>
      <p:ext uri="{BB962C8B-B14F-4D97-AF65-F5344CB8AC3E}">
        <p14:creationId xmlns:p14="http://schemas.microsoft.com/office/powerpoint/2010/main" val="4137320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err="1">
                <a:solidFill>
                  <a:srgbClr val="FF0000"/>
                </a:solidFill>
              </a:rPr>
              <a:t>Doppler</a:t>
            </a:r>
            <a:r>
              <a:rPr lang="tr-TR" dirty="0">
                <a:solidFill>
                  <a:srgbClr val="FF0000"/>
                </a:solidFill>
              </a:rPr>
              <a:t> Kayması</a:t>
            </a:r>
            <a:endParaRPr lang="tr-TR" dirty="0"/>
          </a:p>
        </p:txBody>
      </p:sp>
    </p:spTree>
    <p:controls>
      <mc:AlternateContent xmlns:mc="http://schemas.openxmlformats.org/markup-compatibility/2006">
        <mc:Choice xmlns:v="urn:schemas-microsoft-com:vml" Requires="v">
          <p:control spid="23557" name="ShockwaveFlash1" r:id="rId2" imgW="7569360" imgH="4773600"/>
        </mc:Choice>
        <mc:Fallback>
          <p:control name="ShockwaveFlash1" r:id="rId2" imgW="7569360" imgH="4773600">
            <p:pic>
              <p:nvPicPr>
                <p:cNvPr id="5" name="ShockwaveFlash1"/>
                <p:cNvPicPr>
                  <a:picLocks/>
                </p:cNvPicPr>
                <p:nvPr/>
              </p:nvPicPr>
              <p:blipFill>
                <a:blip r:embed="rId4"/>
                <a:stretch>
                  <a:fillRect/>
                </a:stretch>
              </p:blipFill>
              <p:spPr>
                <a:xfrm>
                  <a:off x="2108200" y="1690688"/>
                  <a:ext cx="7569200" cy="4773612"/>
                </a:xfrm>
                <a:prstGeom prst="rect">
                  <a:avLst/>
                </a:prstGeom>
              </p:spPr>
            </p:pic>
          </p:control>
        </mc:Fallback>
      </mc:AlternateContent>
    </p:controls>
    <p:extLst>
      <p:ext uri="{BB962C8B-B14F-4D97-AF65-F5344CB8AC3E}">
        <p14:creationId xmlns:p14="http://schemas.microsoft.com/office/powerpoint/2010/main" val="2892217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Yıldızların Kütleleri</a:t>
            </a:r>
            <a:endParaRPr lang="tr-TR" dirty="0">
              <a:solidFill>
                <a:srgbClr val="FF0000"/>
              </a:solidFill>
            </a:endParaRPr>
          </a:p>
        </p:txBody>
      </p:sp>
      <p:sp>
        <p:nvSpPr>
          <p:cNvPr id="3" name="Content Placeholder 2"/>
          <p:cNvSpPr>
            <a:spLocks noGrp="1"/>
          </p:cNvSpPr>
          <p:nvPr>
            <p:ph idx="1"/>
          </p:nvPr>
        </p:nvSpPr>
        <p:spPr>
          <a:xfrm>
            <a:off x="1130300" y="5356226"/>
            <a:ext cx="10477500" cy="3305175"/>
          </a:xfrm>
        </p:spPr>
        <p:txBody>
          <a:bodyPr>
            <a:normAutofit/>
          </a:bodyPr>
          <a:lstStyle/>
          <a:p>
            <a:r>
              <a:rPr lang="tr-TR" dirty="0"/>
              <a:t>Bir yıldızın kütlesi, yakınında bulunan bir başka cisim üzerindeki </a:t>
            </a:r>
            <a:r>
              <a:rPr lang="tr-TR" dirty="0" err="1"/>
              <a:t>kütleçekim</a:t>
            </a:r>
            <a:r>
              <a:rPr lang="tr-TR" dirty="0"/>
              <a:t> etkisinin gözlenmesiyle bulunabilir. </a:t>
            </a:r>
            <a:endParaRPr lang="tr-TR" dirty="0" smtClean="0"/>
          </a:p>
          <a:p>
            <a:r>
              <a:rPr lang="tr-TR" dirty="0" smtClean="0"/>
              <a:t>Örneğin, çift Yıldızlar</a:t>
            </a:r>
            <a:endParaRPr lang="tr-TR" dirty="0"/>
          </a:p>
        </p:txBody>
      </p:sp>
      <p:pic>
        <p:nvPicPr>
          <p:cNvPr id="5" name="Picture 2" descr="bin_eclip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2337" y="1296989"/>
            <a:ext cx="8353425" cy="405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89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Kütleleri</a:t>
            </a:r>
            <a:endParaRPr lang="tr-TR" dirty="0"/>
          </a:p>
        </p:txBody>
      </p:sp>
      <p:sp>
        <p:nvSpPr>
          <p:cNvPr id="3" name="Content Placeholder 2"/>
          <p:cNvSpPr>
            <a:spLocks noGrp="1"/>
          </p:cNvSpPr>
          <p:nvPr>
            <p:ph idx="1"/>
          </p:nvPr>
        </p:nvSpPr>
        <p:spPr>
          <a:xfrm>
            <a:off x="838200" y="1482725"/>
            <a:ext cx="10515600" cy="4105275"/>
          </a:xfrm>
        </p:spPr>
        <p:txBody>
          <a:bodyPr>
            <a:normAutofit/>
          </a:bodyPr>
          <a:lstStyle/>
          <a:p>
            <a:r>
              <a:rPr lang="tr-TR" dirty="0" smtClean="0"/>
              <a:t>Kütle-Işınım gücü bağıntısı</a:t>
            </a:r>
            <a:endParaRPr lang="tr-TR"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316"/>
          <a:stretch/>
        </p:blipFill>
        <p:spPr bwMode="auto">
          <a:xfrm>
            <a:off x="838200" y="2286000"/>
            <a:ext cx="9775815" cy="373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152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Kütleleri</a:t>
            </a:r>
            <a:endParaRPr lang="tr-TR" dirty="0"/>
          </a:p>
        </p:txBody>
      </p:sp>
      <p:sp>
        <p:nvSpPr>
          <p:cNvPr id="3" name="Content Placeholder 2"/>
          <p:cNvSpPr>
            <a:spLocks noGrp="1"/>
          </p:cNvSpPr>
          <p:nvPr>
            <p:ph idx="1"/>
          </p:nvPr>
        </p:nvSpPr>
        <p:spPr>
          <a:xfrm>
            <a:off x="698500" y="1406524"/>
            <a:ext cx="5257800" cy="5146675"/>
          </a:xfrm>
        </p:spPr>
        <p:txBody>
          <a:bodyPr/>
          <a:lstStyle/>
          <a:p>
            <a:r>
              <a:rPr lang="tr-TR" dirty="0"/>
              <a:t>Güneş’e birkaç yüz </a:t>
            </a:r>
            <a:r>
              <a:rPr lang="tr-TR" dirty="0" err="1"/>
              <a:t>ışıkyılından</a:t>
            </a:r>
            <a:r>
              <a:rPr lang="tr-TR" dirty="0"/>
              <a:t> daha yakın yıldızların gözlemlerine dayanarak, </a:t>
            </a:r>
            <a:r>
              <a:rPr lang="tr-TR" dirty="0" smtClean="0"/>
              <a:t>Şekildeki </a:t>
            </a:r>
            <a:r>
              <a:rPr lang="tr-TR" dirty="0" err="1" smtClean="0"/>
              <a:t>anakol</a:t>
            </a:r>
            <a:r>
              <a:rPr lang="tr-TR" dirty="0" smtClean="0"/>
              <a:t> </a:t>
            </a:r>
            <a:r>
              <a:rPr lang="tr-TR" dirty="0"/>
              <a:t>yıldızlarının nasıl dağıldığını göstermektedir. Küçük kütleli yıldızların devasa payına ve birkaç Güneş kütlesinden daha fazla kütleye sahip olan yıldızların küçücük payına yine dikkat edin.</a:t>
            </a:r>
          </a:p>
          <a:p>
            <a:endParaRPr lang="tr-TR" dirty="0"/>
          </a:p>
        </p:txBody>
      </p:sp>
      <p:pic>
        <p:nvPicPr>
          <p:cNvPr id="4" name="Resim 3"/>
          <p:cNvPicPr>
            <a:picLocks noChangeAspect="1"/>
          </p:cNvPicPr>
          <p:nvPr/>
        </p:nvPicPr>
        <p:blipFill>
          <a:blip r:embed="rId2"/>
          <a:stretch>
            <a:fillRect/>
          </a:stretch>
        </p:blipFill>
        <p:spPr>
          <a:xfrm>
            <a:off x="6652078" y="1690688"/>
            <a:ext cx="4005944" cy="3923912"/>
          </a:xfrm>
          <a:prstGeom prst="rect">
            <a:avLst/>
          </a:prstGeom>
        </p:spPr>
      </p:pic>
    </p:spTree>
    <p:extLst>
      <p:ext uri="{BB962C8B-B14F-4D97-AF65-F5344CB8AC3E}">
        <p14:creationId xmlns:p14="http://schemas.microsoft.com/office/powerpoint/2010/main" val="33595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C:\Documents and Settings\Tolgahan\Desktop\Foto\hr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558800"/>
            <a:ext cx="5761038"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3900" y="558800"/>
            <a:ext cx="10515600" cy="1325563"/>
          </a:xfrm>
        </p:spPr>
        <p:txBody>
          <a:bodyPr/>
          <a:lstStyle/>
          <a:p>
            <a:r>
              <a:rPr lang="tr-TR" dirty="0" err="1" smtClean="0">
                <a:solidFill>
                  <a:srgbClr val="FF0000"/>
                </a:solidFill>
              </a:rPr>
              <a:t>Hertzsprung</a:t>
            </a:r>
            <a:r>
              <a:rPr lang="tr-TR" dirty="0" smtClean="0">
                <a:solidFill>
                  <a:srgbClr val="FF0000"/>
                </a:solidFill>
              </a:rPr>
              <a:t>–</a:t>
            </a:r>
            <a:r>
              <a:rPr lang="tr-TR" dirty="0" err="1" smtClean="0">
                <a:solidFill>
                  <a:srgbClr val="FF0000"/>
                </a:solidFill>
              </a:rPr>
              <a:t>Russell</a:t>
            </a:r>
            <a:r>
              <a:rPr lang="tr-TR" dirty="0" smtClean="0">
                <a:solidFill>
                  <a:srgbClr val="FF0000"/>
                </a:solidFill>
              </a:rPr>
              <a:t/>
            </a:r>
            <a:br>
              <a:rPr lang="tr-TR" dirty="0" smtClean="0">
                <a:solidFill>
                  <a:srgbClr val="FF0000"/>
                </a:solidFill>
              </a:rPr>
            </a:br>
            <a:r>
              <a:rPr lang="tr-TR" dirty="0" smtClean="0">
                <a:solidFill>
                  <a:srgbClr val="FF0000"/>
                </a:solidFill>
              </a:rPr>
              <a:t>diyagramı</a:t>
            </a:r>
            <a:endParaRPr lang="tr-TR" dirty="0">
              <a:solidFill>
                <a:srgbClr val="FF0000"/>
              </a:solidFill>
            </a:endParaRPr>
          </a:p>
        </p:txBody>
      </p:sp>
    </p:spTree>
    <p:extLst>
      <p:ext uri="{BB962C8B-B14F-4D97-AF65-F5344CB8AC3E}">
        <p14:creationId xmlns:p14="http://schemas.microsoft.com/office/powerpoint/2010/main" val="3125393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16-10"/>
          <p:cNvPicPr>
            <a:picLocks noChangeAspect="1" noChangeArrowheads="1"/>
          </p:cNvPicPr>
          <p:nvPr/>
        </p:nvPicPr>
        <p:blipFill>
          <a:blip r:embed="rId2">
            <a:extLst>
              <a:ext uri="{28A0092B-C50C-407E-A947-70E740481C1C}">
                <a14:useLocalDpi xmlns:a14="http://schemas.microsoft.com/office/drawing/2010/main" val="0"/>
              </a:ext>
            </a:extLst>
          </a:blip>
          <a:srcRect r="-478" b="5746"/>
          <a:stretch>
            <a:fillRect/>
          </a:stretch>
        </p:blipFill>
        <p:spPr bwMode="auto">
          <a:xfrm>
            <a:off x="3475923" y="279400"/>
            <a:ext cx="6019800" cy="6248400"/>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3980413" y="2757269"/>
            <a:ext cx="11249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3600" dirty="0" smtClean="0">
                <a:solidFill>
                  <a:srgbClr val="FF0000"/>
                </a:solidFill>
              </a:rPr>
              <a:t>Sıcak</a:t>
            </a:r>
            <a:endParaRPr lang="en-US" altLang="tr-TR" sz="3600" dirty="0">
              <a:solidFill>
                <a:srgbClr val="FF0000"/>
              </a:solidFill>
            </a:endParaRPr>
          </a:p>
        </p:txBody>
      </p:sp>
      <p:sp>
        <p:nvSpPr>
          <p:cNvPr id="24580" name="Text Box 4"/>
          <p:cNvSpPr txBox="1">
            <a:spLocks noChangeArrowheads="1"/>
          </p:cNvSpPr>
          <p:nvPr/>
        </p:nvSpPr>
        <p:spPr bwMode="auto">
          <a:xfrm>
            <a:off x="8034989" y="2882901"/>
            <a:ext cx="13099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3600" dirty="0" smtClean="0">
                <a:solidFill>
                  <a:srgbClr val="FF0000"/>
                </a:solidFill>
              </a:rPr>
              <a:t>Soğuk</a:t>
            </a:r>
            <a:endParaRPr lang="en-US" altLang="tr-TR" sz="3600" dirty="0">
              <a:solidFill>
                <a:srgbClr val="FF0000"/>
              </a:solidFill>
            </a:endParaRPr>
          </a:p>
        </p:txBody>
      </p:sp>
      <p:sp>
        <p:nvSpPr>
          <p:cNvPr id="24581" name="Text Box 5"/>
          <p:cNvSpPr txBox="1">
            <a:spLocks noChangeArrowheads="1"/>
          </p:cNvSpPr>
          <p:nvPr/>
        </p:nvSpPr>
        <p:spPr bwMode="auto">
          <a:xfrm>
            <a:off x="5819775" y="158751"/>
            <a:ext cx="13320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3600" dirty="0" smtClean="0">
                <a:solidFill>
                  <a:srgbClr val="FF0000"/>
                </a:solidFill>
              </a:rPr>
              <a:t>Parlak</a:t>
            </a:r>
            <a:endParaRPr lang="en-US" altLang="tr-TR" sz="3600" dirty="0">
              <a:solidFill>
                <a:srgbClr val="FF0000"/>
              </a:solidFill>
            </a:endParaRPr>
          </a:p>
        </p:txBody>
      </p:sp>
      <p:sp>
        <p:nvSpPr>
          <p:cNvPr id="24582" name="Text Box 6"/>
          <p:cNvSpPr txBox="1">
            <a:spLocks noChangeArrowheads="1"/>
          </p:cNvSpPr>
          <p:nvPr/>
        </p:nvSpPr>
        <p:spPr bwMode="auto">
          <a:xfrm>
            <a:off x="5819775" y="4965701"/>
            <a:ext cx="16795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r>
              <a:rPr lang="tr-TR" altLang="tr-TR" sz="3600" dirty="0" smtClean="0">
                <a:solidFill>
                  <a:srgbClr val="FF0000"/>
                </a:solidFill>
              </a:rPr>
              <a:t>Sönük</a:t>
            </a:r>
            <a:endParaRPr lang="en-US" altLang="tr-TR" sz="3600" dirty="0">
              <a:solidFill>
                <a:srgbClr val="FF0000"/>
              </a:solidFill>
            </a:endParaRPr>
          </a:p>
        </p:txBody>
      </p:sp>
    </p:spTree>
    <p:extLst>
      <p:ext uri="{BB962C8B-B14F-4D97-AF65-F5344CB8AC3E}">
        <p14:creationId xmlns:p14="http://schemas.microsoft.com/office/powerpoint/2010/main" val="11976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dissolve">
                                      <p:cBhvr>
                                        <p:cTn id="11" dur="500"/>
                                        <p:tgtEl>
                                          <p:spTgt spid="245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4581"/>
                                        </p:tgtEl>
                                        <p:attrNameLst>
                                          <p:attrName>style.visibility</p:attrName>
                                        </p:attrNameLst>
                                      </p:cBhvr>
                                      <p:to>
                                        <p:strVal val="visible"/>
                                      </p:to>
                                    </p:set>
                                    <p:animEffect transition="in" filter="dissolve">
                                      <p:cBhvr>
                                        <p:cTn id="16" dur="500"/>
                                        <p:tgtEl>
                                          <p:spTgt spid="24581"/>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4582"/>
                                        </p:tgtEl>
                                        <p:attrNameLst>
                                          <p:attrName>style.visibility</p:attrName>
                                        </p:attrNameLst>
                                      </p:cBhvr>
                                      <p:to>
                                        <p:strVal val="visible"/>
                                      </p:to>
                                    </p:set>
                                    <p:animEffect transition="in" filter="dissolve">
                                      <p:cBhvr>
                                        <p:cTn id="20"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P spid="24581" grpId="0" autoUpdateAnimBg="0"/>
      <p:bldP spid="2458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descr="12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476251"/>
            <a:ext cx="8031162"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01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ray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3" y="442914"/>
            <a:ext cx="6767512"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47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Yıldızlar</a:t>
            </a:r>
            <a:endParaRPr lang="tr-TR" dirty="0"/>
          </a:p>
        </p:txBody>
      </p:sp>
      <p:pic>
        <p:nvPicPr>
          <p:cNvPr id="4" name="Picture 2" descr="image0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8592" y="485196"/>
            <a:ext cx="8234216" cy="575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384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5"/>
            <a:ext cx="10515600" cy="1325563"/>
          </a:xfrm>
        </p:spPr>
        <p:txBody>
          <a:bodyPr/>
          <a:lstStyle/>
          <a:p>
            <a:r>
              <a:rPr lang="en-US" b="1" dirty="0" err="1">
                <a:solidFill>
                  <a:srgbClr val="C00000"/>
                </a:solidFill>
                <a:latin typeface="Helvetica" panose="020B0604020202030204" pitchFamily="34" charset="0"/>
              </a:rPr>
              <a:t>Hertzsprung</a:t>
            </a:r>
            <a:r>
              <a:rPr lang="en-US" b="1" dirty="0">
                <a:solidFill>
                  <a:srgbClr val="C00000"/>
                </a:solidFill>
                <a:latin typeface="Helvetica" panose="020B0604020202030204" pitchFamily="34" charset="0"/>
              </a:rPr>
              <a:t>-Russel </a:t>
            </a:r>
            <a:r>
              <a:rPr lang="en-US" b="1" dirty="0" err="1">
                <a:solidFill>
                  <a:srgbClr val="C00000"/>
                </a:solidFill>
                <a:latin typeface="Helvetica" panose="020B0604020202030204" pitchFamily="34" charset="0"/>
              </a:rPr>
              <a:t>Diyagramı</a:t>
            </a:r>
            <a:r>
              <a:rPr lang="tr-TR" b="1" dirty="0">
                <a:solidFill>
                  <a:srgbClr val="C00000"/>
                </a:solidFill>
                <a:latin typeface="Helvetica" panose="020B0604020202030204" pitchFamily="34" charset="0"/>
              </a:rPr>
              <a:t/>
            </a:r>
            <a:br>
              <a:rPr lang="tr-TR" b="1" dirty="0">
                <a:solidFill>
                  <a:srgbClr val="C00000"/>
                </a:solidFill>
                <a:latin typeface="Helvetica" panose="020B0604020202030204" pitchFamily="34" charset="0"/>
              </a:rPr>
            </a:br>
            <a:endParaRPr lang="tr-TR" dirty="0"/>
          </a:p>
        </p:txBody>
      </p:sp>
      <p:pic>
        <p:nvPicPr>
          <p:cNvPr id="4" name="Resim 3"/>
          <p:cNvPicPr>
            <a:picLocks noGrp="1" noChangeAspect="1"/>
          </p:cNvPicPr>
          <p:nvPr>
            <p:ph idx="1"/>
          </p:nvPr>
        </p:nvPicPr>
        <p:blipFill>
          <a:blip r:embed="rId2"/>
          <a:stretch>
            <a:fillRect/>
          </a:stretch>
        </p:blipFill>
        <p:spPr>
          <a:xfrm>
            <a:off x="8440939" y="2260600"/>
            <a:ext cx="3649460" cy="1818481"/>
          </a:xfrm>
          <a:prstGeom prst="rect">
            <a:avLst/>
          </a:prstGeom>
        </p:spPr>
      </p:pic>
      <p:pic>
        <p:nvPicPr>
          <p:cNvPr id="5" name="Resim 3"/>
          <p:cNvPicPr>
            <a:picLocks noChangeAspect="1"/>
          </p:cNvPicPr>
          <p:nvPr/>
        </p:nvPicPr>
        <p:blipFill>
          <a:blip r:embed="rId3"/>
          <a:stretch>
            <a:fillRect/>
          </a:stretch>
        </p:blipFill>
        <p:spPr>
          <a:xfrm>
            <a:off x="0" y="989806"/>
            <a:ext cx="8211214" cy="4763302"/>
          </a:xfrm>
          <a:prstGeom prst="rect">
            <a:avLst/>
          </a:prstGeom>
        </p:spPr>
      </p:pic>
    </p:spTree>
    <p:extLst>
      <p:ext uri="{BB962C8B-B14F-4D97-AF65-F5344CB8AC3E}">
        <p14:creationId xmlns:p14="http://schemas.microsoft.com/office/powerpoint/2010/main" val="381153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Yıldızlar</a:t>
            </a:r>
            <a:endParaRPr lang="tr-TR" dirty="0"/>
          </a:p>
        </p:txBody>
      </p:sp>
      <p:pic>
        <p:nvPicPr>
          <p:cNvPr id="4" name="Picture 2" descr="image0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2273" y="734579"/>
            <a:ext cx="7727399" cy="540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605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Yıldızların Uzaklıkları</a:t>
            </a:r>
            <a:endParaRPr lang="tr-TR" dirty="0">
              <a:solidFill>
                <a:srgbClr val="FF0000"/>
              </a:solidFill>
            </a:endParaRPr>
          </a:p>
        </p:txBody>
      </p:sp>
      <p:sp>
        <p:nvSpPr>
          <p:cNvPr id="3" name="Content Placeholder 2"/>
          <p:cNvSpPr>
            <a:spLocks noGrp="1"/>
          </p:cNvSpPr>
          <p:nvPr>
            <p:ph idx="1"/>
          </p:nvPr>
        </p:nvSpPr>
        <p:spPr>
          <a:xfrm>
            <a:off x="838200" y="1825624"/>
            <a:ext cx="5778500" cy="4524375"/>
          </a:xfrm>
        </p:spPr>
        <p:txBody>
          <a:bodyPr/>
          <a:lstStyle/>
          <a:p>
            <a:r>
              <a:rPr lang="tr-TR" dirty="0"/>
              <a:t>Yıldızlar çok uzak olduklarından, </a:t>
            </a:r>
            <a:r>
              <a:rPr lang="tr-TR" dirty="0" smtClean="0"/>
              <a:t>yıldızların uzaklıkları </a:t>
            </a:r>
            <a:r>
              <a:rPr lang="tr-TR" dirty="0"/>
              <a:t>daima çok küçüktür ve astronomlar onları dereceden daha çok yay saniyesi cinsinden ölçerler. Astronomlar bu uzaklığa 1 </a:t>
            </a:r>
            <a:r>
              <a:rPr lang="tr-TR" dirty="0" err="1"/>
              <a:t>parsek</a:t>
            </a:r>
            <a:r>
              <a:rPr lang="tr-TR" dirty="0"/>
              <a:t> </a:t>
            </a:r>
            <a:r>
              <a:rPr lang="tr-TR" dirty="0" smtClean="0"/>
              <a:t>diyorlar. Bir </a:t>
            </a:r>
            <a:r>
              <a:rPr lang="tr-TR" dirty="0" err="1"/>
              <a:t>parsek</a:t>
            </a:r>
            <a:r>
              <a:rPr lang="tr-TR" dirty="0"/>
              <a:t> yaklaşık olarak 3.3 ışık yılına eşittir</a:t>
            </a:r>
            <a:r>
              <a:rPr lang="tr-TR" dirty="0" smtClean="0"/>
              <a:t>.</a:t>
            </a:r>
          </a:p>
          <a:p>
            <a:r>
              <a:rPr lang="tr-TR" dirty="0" smtClean="0"/>
              <a:t>1 </a:t>
            </a:r>
            <a:r>
              <a:rPr lang="tr-TR" dirty="0" err="1" smtClean="0"/>
              <a:t>parsek</a:t>
            </a:r>
            <a:r>
              <a:rPr lang="tr-TR" dirty="0" smtClean="0"/>
              <a:t> = 206235 AB</a:t>
            </a:r>
            <a:endParaRPr lang="tr-TR" dirty="0"/>
          </a:p>
          <a:p>
            <a:endParaRPr lang="tr-TR" dirty="0"/>
          </a:p>
        </p:txBody>
      </p:sp>
      <p:pic>
        <p:nvPicPr>
          <p:cNvPr id="16386" name="Picture 2" descr="paralak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299" y="1825624"/>
            <a:ext cx="4263783" cy="396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3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Uzaklıkları</a:t>
            </a:r>
            <a:endParaRPr lang="tr-TR" dirty="0"/>
          </a:p>
        </p:txBody>
      </p:sp>
      <p:pic>
        <p:nvPicPr>
          <p:cNvPr id="17410" name="Picture 2" descr="paralaksyontem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8000" y="1505744"/>
            <a:ext cx="7620000" cy="4229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5899944"/>
            <a:ext cx="9232900" cy="646331"/>
          </a:xfrm>
          <a:prstGeom prst="rect">
            <a:avLst/>
          </a:prstGeom>
        </p:spPr>
        <p:txBody>
          <a:bodyPr wrap="square">
            <a:spAutoFit/>
          </a:bodyPr>
          <a:lstStyle/>
          <a:p>
            <a:r>
              <a:rPr lang="tr-TR" dirty="0"/>
              <a:t>Paralaks, Dünya Güneş’in her iki tarafındayken gözlemlenen yıldızın </a:t>
            </a:r>
            <a:r>
              <a:rPr lang="tr-TR" dirty="0" err="1"/>
              <a:t>arkaplanındaki</a:t>
            </a:r>
            <a:r>
              <a:rPr lang="tr-TR" dirty="0"/>
              <a:t> yıldızlara göre belirli bir açı değerinde farklı konumlarda görülmesi olarak tanımlanabilir.</a:t>
            </a:r>
          </a:p>
        </p:txBody>
      </p:sp>
    </p:spTree>
    <p:extLst>
      <p:ext uri="{BB962C8B-B14F-4D97-AF65-F5344CB8AC3E}">
        <p14:creationId xmlns:p14="http://schemas.microsoft.com/office/powerpoint/2010/main" val="259210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Uzaklıkları</a:t>
            </a:r>
            <a:endParaRPr lang="tr-TR" dirty="0"/>
          </a:p>
        </p:txBody>
      </p:sp>
      <p:sp>
        <p:nvSpPr>
          <p:cNvPr id="3" name="Content Placeholder 2"/>
          <p:cNvSpPr>
            <a:spLocks noGrp="1"/>
          </p:cNvSpPr>
          <p:nvPr>
            <p:ph idx="1"/>
          </p:nvPr>
        </p:nvSpPr>
        <p:spPr/>
        <p:txBody>
          <a:bodyPr/>
          <a:lstStyle/>
          <a:p>
            <a:r>
              <a:rPr lang="tr-TR" dirty="0"/>
              <a:t>Güneş’e en yakın yıldız </a:t>
            </a:r>
            <a:r>
              <a:rPr lang="tr-TR" dirty="0" err="1" smtClean="0"/>
              <a:t>Proxima</a:t>
            </a:r>
            <a:r>
              <a:rPr lang="tr-TR" dirty="0" smtClean="0"/>
              <a:t> </a:t>
            </a:r>
            <a:r>
              <a:rPr lang="tr-TR" dirty="0" err="1"/>
              <a:t>Centauri’dir</a:t>
            </a:r>
            <a:r>
              <a:rPr lang="tr-TR" dirty="0"/>
              <a:t>. Alfa </a:t>
            </a:r>
            <a:r>
              <a:rPr lang="tr-TR" dirty="0" err="1"/>
              <a:t>Centauri</a:t>
            </a:r>
            <a:r>
              <a:rPr lang="tr-TR" dirty="0"/>
              <a:t> üçlü sistemi olarak bilinen üç yıldızlı bir sistemin (</a:t>
            </a:r>
            <a:r>
              <a:rPr lang="tr-TR" dirty="0" err="1"/>
              <a:t>kütleçekim</a:t>
            </a:r>
            <a:r>
              <a:rPr lang="tr-TR" dirty="0"/>
              <a:t> ile bağlı, bir biri etrafında dolanan üç yıldız) bir üyesidir. </a:t>
            </a:r>
            <a:r>
              <a:rPr lang="tr-TR" dirty="0" err="1" smtClean="0"/>
              <a:t>Proxima</a:t>
            </a:r>
            <a:r>
              <a:rPr lang="tr-TR" dirty="0" smtClean="0"/>
              <a:t> </a:t>
            </a:r>
            <a:r>
              <a:rPr lang="tr-TR" dirty="0" err="1"/>
              <a:t>Centauri</a:t>
            </a:r>
            <a:r>
              <a:rPr lang="tr-TR" dirty="0"/>
              <a:t> bilinen en büyük yıldız </a:t>
            </a:r>
            <a:r>
              <a:rPr lang="tr-TR" dirty="0" smtClean="0"/>
              <a:t>paralaksına sahiptir ( </a:t>
            </a:r>
            <a:r>
              <a:rPr lang="tr-TR" dirty="0"/>
              <a:t>0,77</a:t>
            </a:r>
            <a:r>
              <a:rPr lang="tr-TR" dirty="0" smtClean="0"/>
              <a:t>’), </a:t>
            </a:r>
            <a:r>
              <a:rPr lang="tr-TR" dirty="0"/>
              <a:t>bu da uzaklığın 1/0.77=1.3 </a:t>
            </a:r>
            <a:r>
              <a:rPr lang="tr-TR" dirty="0" err="1"/>
              <a:t>parsek</a:t>
            </a:r>
            <a:r>
              <a:rPr lang="tr-TR" dirty="0"/>
              <a:t> (270.000 AB ya da 4.3 ışık yılı) olduğu anlamına gelir. Bu uzaklık çok büyük görünse de, Samanyolu gökadasındaki yıldızlar arası uzaklık için çok tipik bir değerdir. </a:t>
            </a:r>
          </a:p>
          <a:p>
            <a:endParaRPr lang="tr-TR" dirty="0"/>
          </a:p>
        </p:txBody>
      </p:sp>
    </p:spTree>
    <p:extLst>
      <p:ext uri="{BB962C8B-B14F-4D97-AF65-F5344CB8AC3E}">
        <p14:creationId xmlns:p14="http://schemas.microsoft.com/office/powerpoint/2010/main" val="302514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Uzaklıkları</a:t>
            </a:r>
            <a:endParaRPr lang="tr-TR" dirty="0"/>
          </a:p>
        </p:txBody>
      </p:sp>
      <p:pic>
        <p:nvPicPr>
          <p:cNvPr id="4" name="Resim 1"/>
          <p:cNvPicPr>
            <a:picLocks noGrp="1" noChangeAspect="1"/>
          </p:cNvPicPr>
          <p:nvPr>
            <p:ph idx="1"/>
          </p:nvPr>
        </p:nvPicPr>
        <p:blipFill>
          <a:blip r:embed="rId2"/>
          <a:stretch>
            <a:fillRect/>
          </a:stretch>
        </p:blipFill>
        <p:spPr>
          <a:xfrm>
            <a:off x="2587143" y="1279524"/>
            <a:ext cx="7313355" cy="5464176"/>
          </a:xfrm>
          <a:prstGeom prst="rect">
            <a:avLst/>
          </a:prstGeom>
        </p:spPr>
      </p:pic>
    </p:spTree>
    <p:extLst>
      <p:ext uri="{BB962C8B-B14F-4D97-AF65-F5344CB8AC3E}">
        <p14:creationId xmlns:p14="http://schemas.microsoft.com/office/powerpoint/2010/main" val="26852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TotalTime>
  <Words>1059</Words>
  <Application>Microsoft Office PowerPoint</Application>
  <PresentationFormat>Widescreen</PresentationFormat>
  <Paragraphs>136</Paragraphs>
  <Slides>40</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2" baseType="lpstr">
      <vt:lpstr>Arial</vt:lpstr>
      <vt:lpstr>Arial Rounded MT Bold</vt:lpstr>
      <vt:lpstr>Calibri</vt:lpstr>
      <vt:lpstr>Calibri Light</vt:lpstr>
      <vt:lpstr>Helvetica</vt:lpstr>
      <vt:lpstr>Monotype Corsiva</vt:lpstr>
      <vt:lpstr>Symbol</vt:lpstr>
      <vt:lpstr>Times</vt:lpstr>
      <vt:lpstr>Times New Roman</vt:lpstr>
      <vt:lpstr>Wingdings</vt:lpstr>
      <vt:lpstr>Office Theme</vt:lpstr>
      <vt:lpstr>Bitmap Image</vt:lpstr>
      <vt:lpstr>GDM417 - ASTRONOMİ</vt:lpstr>
      <vt:lpstr>BÖLÜM – 8 YILDIZLAR</vt:lpstr>
      <vt:lpstr>YILDIZLAR</vt:lpstr>
      <vt:lpstr>Yıldızlar</vt:lpstr>
      <vt:lpstr>Yıldızlar</vt:lpstr>
      <vt:lpstr>Yıldızların Uzaklıkları</vt:lpstr>
      <vt:lpstr>Yıldızların Uzaklıkları</vt:lpstr>
      <vt:lpstr>Yıldızların Uzaklıkları</vt:lpstr>
      <vt:lpstr>Yıldızların Uzaklıkları</vt:lpstr>
      <vt:lpstr>Yıldızların Işınım Güçleri</vt:lpstr>
      <vt:lpstr>PowerPoint Presentation</vt:lpstr>
      <vt:lpstr>Atmosfer Pencereleri</vt:lpstr>
      <vt:lpstr>Yıldızların Parlaklığı</vt:lpstr>
      <vt:lpstr>Yıldızların Parlaklığı</vt:lpstr>
      <vt:lpstr>Yıldızların Parlaklığı</vt:lpstr>
      <vt:lpstr>Yıldızların Parlaklığı</vt:lpstr>
      <vt:lpstr>Yıldızların Sıcaklıkları</vt:lpstr>
      <vt:lpstr>PowerPoint Presentation</vt:lpstr>
      <vt:lpstr>PowerPoint Presentation</vt:lpstr>
      <vt:lpstr>PowerPoint Presentation</vt:lpstr>
      <vt:lpstr>Farklı türden yıldızlar</vt:lpstr>
      <vt:lpstr>Yıldızların Tayfları</vt:lpstr>
      <vt:lpstr>Yıldızların Tayfları</vt:lpstr>
      <vt:lpstr>PowerPoint Presentation</vt:lpstr>
      <vt:lpstr>PowerPoint Presentation</vt:lpstr>
      <vt:lpstr>PowerPoint Presentation</vt:lpstr>
      <vt:lpstr>Bazı Elementlerin Tayfı</vt:lpstr>
      <vt:lpstr>Tayfsal Sınıflama</vt:lpstr>
      <vt:lpstr>Yıldızların Tayfları</vt:lpstr>
      <vt:lpstr>PowerPoint Presentation</vt:lpstr>
      <vt:lpstr>Doppler Kayması</vt:lpstr>
      <vt:lpstr>Doppler Kayması</vt:lpstr>
      <vt:lpstr>Yıldızların Kütleleri</vt:lpstr>
      <vt:lpstr>Yıldızların Kütleleri</vt:lpstr>
      <vt:lpstr>Yıldızların Kütleleri</vt:lpstr>
      <vt:lpstr>Hertzsprung–Russell diyagramı</vt:lpstr>
      <vt:lpstr>PowerPoint Presentation</vt:lpstr>
      <vt:lpstr>PowerPoint Presentation</vt:lpstr>
      <vt:lpstr>PowerPoint Presentation</vt:lpstr>
      <vt:lpstr>Hertzsprung-Russel Diyagramı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GDM417 - ASTRONOMİ</dc:title>
  <dc:creator>m_yilmazzz@hotmail.com</dc:creator>
  <cp:lastModifiedBy>m_yilmazzz@hotmail.com</cp:lastModifiedBy>
  <cp:revision>48</cp:revision>
  <dcterms:created xsi:type="dcterms:W3CDTF">2016-10-01T10:11:12Z</dcterms:created>
  <dcterms:modified xsi:type="dcterms:W3CDTF">2016-12-05T10:10:04Z</dcterms:modified>
</cp:coreProperties>
</file>