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49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7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812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984" y="73026"/>
            <a:ext cx="1201208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altLang="tr-TR" sz="1800" smtClean="0"/>
              </a:p>
            </p:txBody>
          </p:sp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altLang="tr-TR" sz="1800" smtClean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altLang="tr-TR" sz="1800" smtClean="0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tr-TR" altLang="tr-TR" sz="1800" smtClean="0"/>
              </a:p>
            </p:txBody>
          </p:sp>
        </p:grpSp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z="1800" smtClean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z="1800" smtClean="0"/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tr-TR" altLang="tr-TR" sz="1800" smtClean="0"/>
            </a:p>
          </p:txBody>
        </p:sp>
      </p:grp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488018" y="500063"/>
            <a:ext cx="9503833" cy="368300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r-TR" altLang="tr-TR" sz="1800" b="1" dirty="0" smtClean="0">
                <a:solidFill>
                  <a:schemeClr val="accent2"/>
                </a:solidFill>
                <a:latin typeface="Verdana" panose="020B0604030504040204" pitchFamily="34" charset="0"/>
              </a:rPr>
              <a:t>HAYVANCILIK EKONOMİSİ DERS NOTLARI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1488017" y="935039"/>
            <a:ext cx="441748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Dr. Yılmaz ARAL</a:t>
            </a:r>
          </a:p>
        </p:txBody>
      </p:sp>
    </p:spTree>
    <p:extLst>
      <p:ext uri="{BB962C8B-B14F-4D97-AF65-F5344CB8AC3E}">
        <p14:creationId xmlns:p14="http://schemas.microsoft.com/office/powerpoint/2010/main" val="59022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41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82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6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7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85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77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08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3EEFE-FE52-4E4E-AAFA-0EA57FF7A883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309E9-2FF2-4E86-80C8-950C54D1CD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95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2468563" y="2420938"/>
            <a:ext cx="7129462" cy="1754326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DDDDDD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tr-TR" altLang="tr-TR" sz="5400">
                <a:latin typeface="Verdana" panose="020B0604030504040204" pitchFamily="34" charset="0"/>
              </a:rPr>
              <a:t>FİYAT MEKANİZMASI</a:t>
            </a:r>
          </a:p>
        </p:txBody>
      </p:sp>
      <p:sp>
        <p:nvSpPr>
          <p:cNvPr id="121859" name="Line 3"/>
          <p:cNvSpPr>
            <a:spLocks noChangeShapeType="1"/>
          </p:cNvSpPr>
          <p:nvPr/>
        </p:nvSpPr>
        <p:spPr bwMode="auto">
          <a:xfrm>
            <a:off x="2647950" y="2276475"/>
            <a:ext cx="67691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1860" name="Line 4"/>
          <p:cNvSpPr>
            <a:spLocks noChangeShapeType="1"/>
          </p:cNvSpPr>
          <p:nvPr/>
        </p:nvSpPr>
        <p:spPr bwMode="auto">
          <a:xfrm>
            <a:off x="2649538" y="4365625"/>
            <a:ext cx="67691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51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 animBg="1"/>
      <p:bldP spid="1218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1487488" y="1262063"/>
            <a:ext cx="914400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b="1" u="sng">
                <a:solidFill>
                  <a:schemeClr val="hlink"/>
                </a:solidFill>
              </a:rPr>
              <a:t>Fiyat Mekanizmasının İşlevi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1524000" y="18288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İktisadi faaliyetlerin temel amacı insanoğlunun sınırsız ihtiyaçlarını mevcut kıt kaynaklarla karşılamaya çalışmaktır. Diğer bir ifadeyle, talebe göre arzın tayin edilmesidir. 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487488" y="2873375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Arz ve talep arasındaki denge, paraya dayalı ekonomilerde fiyat mekanizması ile sağlanmaktadır. 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1487488" y="3916363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Fiyat, arz ve talep miktarındaki değişmelere anında cevap verebilmektedir. Diğer taraftan arz, talep ve fiyat üzerinde, talep de arz ve fiyat üzerinde etkili olmaktadır. 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1487488" y="4960939"/>
            <a:ext cx="9144001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Bu karşılıklı etkileşim sonucunda belirli bir noktada arz ve talep miktarları dengeye ulaşmaktadır. Bu noktaya </a:t>
            </a:r>
            <a:r>
              <a:rPr lang="tr-TR" altLang="tr-TR" b="1"/>
              <a:t> denge noktası, </a:t>
            </a:r>
            <a:r>
              <a:rPr lang="tr-TR" altLang="tr-TR"/>
              <a:t>ve bu noktada oluşan fiyata da </a:t>
            </a:r>
            <a:r>
              <a:rPr lang="tr-TR" altLang="tr-TR" b="1"/>
              <a:t>denge fiyatı </a:t>
            </a:r>
            <a:r>
              <a:rPr lang="tr-TR" altLang="tr-TR"/>
              <a:t>adı verilir. </a:t>
            </a:r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1524000" y="2671763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1524000" y="3714750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1524000" y="4759325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48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  <p:bldP spid="103427" grpId="0" autoUpdateAnimBg="0"/>
      <p:bldP spid="103428" grpId="0" autoUpdateAnimBg="0"/>
      <p:bldP spid="103429" grpId="0" autoUpdateAnimBg="0"/>
      <p:bldP spid="103430" grpId="0" autoUpdateAnimBg="0"/>
      <p:bldP spid="103433" grpId="0" animBg="1"/>
      <p:bldP spid="103434" grpId="0" animBg="1"/>
      <p:bldP spid="103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487488" y="1268413"/>
            <a:ext cx="914400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Şekil 10'da arz ve talep eğrileriyle </a:t>
            </a:r>
            <a:r>
              <a:rPr lang="tr-TR" altLang="tr-TR" b="1"/>
              <a:t>K</a:t>
            </a:r>
            <a:r>
              <a:rPr lang="tr-TR" altLang="tr-TR"/>
              <a:t> </a:t>
            </a:r>
            <a:r>
              <a:rPr lang="tr-TR" altLang="tr-TR" b="1"/>
              <a:t>denge noktası</a:t>
            </a:r>
            <a:r>
              <a:rPr lang="tr-TR" altLang="tr-TR"/>
              <a:t> ve </a:t>
            </a:r>
            <a:r>
              <a:rPr lang="tr-TR" altLang="tr-TR" b="1"/>
              <a:t>F denge fiyatı </a:t>
            </a:r>
            <a:r>
              <a:rPr lang="tr-TR" altLang="tr-TR"/>
              <a:t>gösterilmiştir</a:t>
            </a:r>
          </a:p>
        </p:txBody>
      </p:sp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1844675"/>
            <a:ext cx="46228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6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1487488" y="1419225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b="1">
                <a:solidFill>
                  <a:schemeClr val="hlink"/>
                </a:solidFill>
              </a:rPr>
              <a:t>Denge fiyatı</a:t>
            </a:r>
            <a:r>
              <a:rPr lang="tr-TR" altLang="tr-TR"/>
              <a:t> kısa dönemde, farkedilebilir değişme eğilimi göstermeyen ve piyasadaki arz miktarı ile talep miktarını biribirine eşitleyen bir fiyattır. 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1487488" y="2359025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b="1">
                <a:solidFill>
                  <a:schemeClr val="hlink"/>
                </a:solidFill>
              </a:rPr>
              <a:t>Piyasa fiyatı</a:t>
            </a:r>
            <a:r>
              <a:rPr lang="tr-TR" altLang="tr-TR" b="1"/>
              <a:t> </a:t>
            </a:r>
            <a:r>
              <a:rPr lang="tr-TR" altLang="tr-TR"/>
              <a:t>ise, arz ve talebin karşılaşmasıyla kesinleşen kısa dönemde geçerli olan ve piyasa koşulları içerisinde dalgalanma eğilimi bulunan bir fiyattır. 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487488" y="3298825"/>
            <a:ext cx="9144001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Arz ve talep koşullarında bir değişme olmadıkça denge fiyatındadır ve değişme olmaz. Ancak zaman içerisinde arzda, talepte yada her ikisinde birlikte oluşacak değişiklikler piyasa fiyatını değiştirecektir. 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487488" y="4514850"/>
            <a:ext cx="9144001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b="1" u="sng"/>
              <a:t>Buna göre oluşacak değişiklikler şu şekilde özetlenebilir</a:t>
            </a:r>
            <a:r>
              <a:rPr lang="tr-TR" altLang="tr-TR"/>
              <a:t>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tr-TR"/>
              <a:t>Arzda bir değişme yokken herhangi bir nedenle talepte bir artış olursa fiyat artar.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tr-TR"/>
              <a:t>Talepte bir değişme yokken herhangi bir nedenle arz artarsa malın fiyatı düşer.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tr-TR" altLang="tr-TR"/>
              <a:t>Hem arz hem de talebin birlikte değişmesinin fiyat üzerinde yaratacağı etki; meydana gelen değişmenin yönüne ve büyüklüğüne bağlı olarak fiyat artabilir, azalabilir yada sabit kalabilir. </a:t>
            </a:r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>
            <a:off x="1524000" y="2205038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1524000" y="3213100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1524000" y="4365625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91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1208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1208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autoUpdateAnimBg="0"/>
      <p:bldP spid="120836" grpId="0" autoUpdateAnimBg="0"/>
      <p:bldP spid="120837" grpId="0" autoUpdateAnimBg="0"/>
      <p:bldP spid="120838" grpId="0" build="p" autoUpdateAnimBg="0"/>
      <p:bldP spid="120839" grpId="0" animBg="1"/>
      <p:bldP spid="120840" grpId="0" animBg="1"/>
      <p:bldP spid="1208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1487488" y="1052513"/>
            <a:ext cx="9144001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b="1" u="sng">
                <a:solidFill>
                  <a:schemeClr val="hlink"/>
                </a:solidFill>
              </a:rPr>
              <a:t>Bir iktisadi malın fiyat seviyesini belirleyen faktörler:</a:t>
            </a:r>
          </a:p>
          <a:p>
            <a:pPr eaLnBrk="1" hangingPunct="1">
              <a:buFontTx/>
              <a:buChar char="•"/>
            </a:pPr>
            <a:r>
              <a:rPr lang="tr-TR" altLang="tr-TR" b="1"/>
              <a:t>Kıt olması</a:t>
            </a:r>
          </a:p>
          <a:p>
            <a:pPr eaLnBrk="1" hangingPunct="1">
              <a:buFontTx/>
              <a:buChar char="•"/>
            </a:pPr>
            <a:r>
              <a:rPr lang="tr-TR" altLang="tr-TR" b="1"/>
              <a:t>Üretim maliyeti</a:t>
            </a:r>
          </a:p>
          <a:p>
            <a:pPr eaLnBrk="1" hangingPunct="1">
              <a:buFontTx/>
              <a:buChar char="•"/>
            </a:pPr>
            <a:r>
              <a:rPr lang="tr-TR" altLang="tr-TR" b="1"/>
              <a:t>Gereksinimleri içerisindeki yeri ve önemi.</a:t>
            </a:r>
          </a:p>
          <a:p>
            <a:pPr eaLnBrk="1" hangingPunct="1"/>
            <a:r>
              <a:rPr lang="tr-TR" altLang="tr-TR"/>
              <a:t>Bunlardan ilk ikisi arz açısından, üçüncüsü ise talep açısından önem taşımaktadır. 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487488" y="2636838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Fiyat ile değer arasında önemli bir ilişki vardır.Bir bakıma fiyat teorisi aynı zamanda değer teorisi demektir. </a:t>
            </a: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1487488" y="3397250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Bir iktisadi malın kıymetli olabilmesi için kıt ve faydalı olması gereklidir. İki faktörü bir arada içermeyen mal, iktisat bilimi açısından mal niteliği taşımaz. 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1487488" y="4157663"/>
            <a:ext cx="91440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Örneğin biyolojik açıdan hayati bir önemi olan  hava, ekonomik açıdan bir değer taşımaz.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1487488" y="4918076"/>
            <a:ext cx="914400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Maliyet masraflarıyla değer arasında da bir ilişki vardır.</a:t>
            </a: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1487488" y="5403850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Maliyeti üretimde kullanılan tüm üretim faktörlerinin miktar ve oranıyla açıklayan teoriye </a:t>
            </a:r>
            <a:r>
              <a:rPr lang="tr-TR" altLang="tr-TR" b="1">
                <a:solidFill>
                  <a:schemeClr val="hlink"/>
                </a:solidFill>
              </a:rPr>
              <a:t>objektif kıymet teorisi</a:t>
            </a:r>
            <a:r>
              <a:rPr lang="tr-TR" altLang="tr-TR" b="1"/>
              <a:t> </a:t>
            </a:r>
            <a:r>
              <a:rPr lang="tr-TR" altLang="tr-TR"/>
              <a:t>adı verilmektedir.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1487488" y="6165850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Bir iktisadi malın değerini, onu elde etmek için harcanan emek miktarıyla açıklamaya çalışan teoriye de </a:t>
            </a:r>
            <a:r>
              <a:rPr lang="tr-TR" altLang="tr-TR" b="1">
                <a:solidFill>
                  <a:schemeClr val="hlink"/>
                </a:solidFill>
              </a:rPr>
              <a:t>emek-değer teorisi</a:t>
            </a:r>
            <a:r>
              <a:rPr lang="tr-TR" altLang="tr-TR"/>
              <a:t> adı verilmektedir. </a:t>
            </a:r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1524000" y="2576513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1524000" y="3336925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>
            <a:off x="1524000" y="4097338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>
            <a:off x="1524000" y="4859338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>
            <a:off x="1524000" y="5345113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>
            <a:off x="1524000" y="6105525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83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5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7" dur="500"/>
                                        <p:tgtEl>
                                          <p:spTgt spid="11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6" dur="5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 autoUpdateAnimBg="0"/>
      <p:bldP spid="119811" grpId="0" autoUpdateAnimBg="0"/>
      <p:bldP spid="119812" grpId="0" autoUpdateAnimBg="0"/>
      <p:bldP spid="119813" grpId="0" autoUpdateAnimBg="0"/>
      <p:bldP spid="119814" grpId="0" autoUpdateAnimBg="0"/>
      <p:bldP spid="119815" grpId="0" autoUpdateAnimBg="0"/>
      <p:bldP spid="119816" grpId="0" autoUpdateAnimBg="0"/>
      <p:bldP spid="119817" grpId="0" animBg="1"/>
      <p:bldP spid="119818" grpId="0" animBg="1"/>
      <p:bldP spid="119819" grpId="0" animBg="1"/>
      <p:bldP spid="119820" grpId="0" animBg="1"/>
      <p:bldP spid="119821" grpId="0" animBg="1"/>
      <p:bldP spid="1198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1524000" y="908051"/>
            <a:ext cx="9107488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b="1" u="sng">
                <a:solidFill>
                  <a:schemeClr val="hlink"/>
                </a:solidFill>
              </a:rPr>
              <a:t>Tam Rekabet Piyasası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1524000" y="2222501"/>
            <a:ext cx="914400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sz="2400" b="1">
                <a:solidFill>
                  <a:schemeClr val="hlink"/>
                </a:solidFill>
              </a:rPr>
              <a:t>1.</a:t>
            </a:r>
            <a:r>
              <a:rPr lang="tr-TR" altLang="tr-TR"/>
              <a:t> Alınan ve satılan mallar arasında kalite farklılığı olmamalı 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524000" y="5332413"/>
            <a:ext cx="9144000" cy="76041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sz="2400" b="1">
                <a:solidFill>
                  <a:schemeClr val="hlink"/>
                </a:solidFill>
              </a:rPr>
              <a:t>2. </a:t>
            </a:r>
            <a:r>
              <a:rPr lang="tr-TR" altLang="tr-TR"/>
              <a:t>Arz ve talep o kadar küçük (atomize) olmalı ki başlangıçta teşekkül eden  fiyatı etkileyememeli,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1487488" y="6256339"/>
            <a:ext cx="9144001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sz="2400" b="1">
                <a:solidFill>
                  <a:schemeClr val="hlink"/>
                </a:solidFill>
              </a:rPr>
              <a:t>3.</a:t>
            </a:r>
            <a:r>
              <a:rPr lang="tr-TR" altLang="tr-TR" sz="2400" b="1"/>
              <a:t> </a:t>
            </a:r>
            <a:r>
              <a:rPr lang="tr-TR" altLang="tr-TR"/>
              <a:t>Üretici ve tüketicinin piyasa ve iktisadi mallar hakkında eksiksiz bilgisi olmalıdır.</a:t>
            </a: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1487488" y="1274763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Klasik iktisatçılara göre </a:t>
            </a:r>
            <a:r>
              <a:rPr lang="tr-TR" altLang="tr-TR" b="1">
                <a:solidFill>
                  <a:schemeClr val="hlink"/>
                </a:solidFill>
              </a:rPr>
              <a:t>rekabet</a:t>
            </a:r>
            <a:r>
              <a:rPr lang="tr-TR" altLang="tr-TR"/>
              <a:t>, piyasa faaliyetlerinin, resmi veya özel kuruluşlarca fiilen denetim ve kontrol altında tutulmadığı durumlarda gerçekleşir 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1487488" y="1909763"/>
            <a:ext cx="914400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b="1">
                <a:solidFill>
                  <a:schemeClr val="folHlink"/>
                </a:solidFill>
              </a:rPr>
              <a:t>Bir piyasada tam rekabet koşullarının gerçekleşebilmesi için;</a:t>
            </a:r>
            <a:r>
              <a:rPr lang="tr-TR" altLang="tr-TR"/>
              <a:t> </a:t>
            </a:r>
          </a:p>
        </p:txBody>
      </p:sp>
      <p:sp>
        <p:nvSpPr>
          <p:cNvPr id="118792" name="Line 8"/>
          <p:cNvSpPr>
            <a:spLocks noChangeShapeType="1"/>
          </p:cNvSpPr>
          <p:nvPr/>
        </p:nvSpPr>
        <p:spPr bwMode="auto">
          <a:xfrm>
            <a:off x="1524000" y="1916113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8793" name="Oval 9"/>
          <p:cNvSpPr>
            <a:spLocks noChangeArrowheads="1"/>
          </p:cNvSpPr>
          <p:nvPr/>
        </p:nvSpPr>
        <p:spPr bwMode="auto">
          <a:xfrm>
            <a:off x="1919288" y="2781300"/>
            <a:ext cx="3960812" cy="208915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8794" name="Oval 10"/>
          <p:cNvSpPr>
            <a:spLocks noChangeArrowheads="1"/>
          </p:cNvSpPr>
          <p:nvPr/>
        </p:nvSpPr>
        <p:spPr bwMode="auto">
          <a:xfrm>
            <a:off x="6383338" y="2852738"/>
            <a:ext cx="3960812" cy="208915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279651" y="2924175"/>
            <a:ext cx="3311525" cy="1657350"/>
            <a:chOff x="476" y="1842"/>
            <a:chExt cx="2086" cy="1044"/>
          </a:xfrm>
        </p:grpSpPr>
        <p:sp>
          <p:nvSpPr>
            <p:cNvPr id="108623" name="AutoShape 30"/>
            <p:cNvSpPr>
              <a:spLocks noChangeArrowheads="1"/>
            </p:cNvSpPr>
            <p:nvPr/>
          </p:nvSpPr>
          <p:spPr bwMode="auto">
            <a:xfrm>
              <a:off x="2381" y="2115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4" name="AutoShape 31"/>
            <p:cNvSpPr>
              <a:spLocks noChangeArrowheads="1"/>
            </p:cNvSpPr>
            <p:nvPr/>
          </p:nvSpPr>
          <p:spPr bwMode="auto">
            <a:xfrm>
              <a:off x="1928" y="2341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5" name="AutoShape 32"/>
            <p:cNvSpPr>
              <a:spLocks noChangeArrowheads="1"/>
            </p:cNvSpPr>
            <p:nvPr/>
          </p:nvSpPr>
          <p:spPr bwMode="auto">
            <a:xfrm>
              <a:off x="1837" y="1842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6" name="AutoShape 33"/>
            <p:cNvSpPr>
              <a:spLocks noChangeArrowheads="1"/>
            </p:cNvSpPr>
            <p:nvPr/>
          </p:nvSpPr>
          <p:spPr bwMode="auto">
            <a:xfrm>
              <a:off x="2336" y="2387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7" name="AutoShape 34"/>
            <p:cNvSpPr>
              <a:spLocks noChangeArrowheads="1"/>
            </p:cNvSpPr>
            <p:nvPr/>
          </p:nvSpPr>
          <p:spPr bwMode="auto">
            <a:xfrm>
              <a:off x="2018" y="2705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8" name="AutoShape 35"/>
            <p:cNvSpPr>
              <a:spLocks noChangeArrowheads="1"/>
            </p:cNvSpPr>
            <p:nvPr/>
          </p:nvSpPr>
          <p:spPr bwMode="auto">
            <a:xfrm>
              <a:off x="1655" y="2251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9" name="AutoShape 36"/>
            <p:cNvSpPr>
              <a:spLocks noChangeArrowheads="1"/>
            </p:cNvSpPr>
            <p:nvPr/>
          </p:nvSpPr>
          <p:spPr bwMode="auto">
            <a:xfrm>
              <a:off x="1292" y="1979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30" name="AutoShape 37"/>
            <p:cNvSpPr>
              <a:spLocks noChangeArrowheads="1"/>
            </p:cNvSpPr>
            <p:nvPr/>
          </p:nvSpPr>
          <p:spPr bwMode="auto">
            <a:xfrm>
              <a:off x="1202" y="2705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31" name="AutoShape 38"/>
            <p:cNvSpPr>
              <a:spLocks noChangeArrowheads="1"/>
            </p:cNvSpPr>
            <p:nvPr/>
          </p:nvSpPr>
          <p:spPr bwMode="auto">
            <a:xfrm>
              <a:off x="839" y="2342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32" name="AutoShape 39"/>
            <p:cNvSpPr>
              <a:spLocks noChangeArrowheads="1"/>
            </p:cNvSpPr>
            <p:nvPr/>
          </p:nvSpPr>
          <p:spPr bwMode="auto">
            <a:xfrm>
              <a:off x="567" y="2205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33" name="AutoShape 40"/>
            <p:cNvSpPr>
              <a:spLocks noChangeArrowheads="1"/>
            </p:cNvSpPr>
            <p:nvPr/>
          </p:nvSpPr>
          <p:spPr bwMode="auto">
            <a:xfrm>
              <a:off x="839" y="1888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34" name="AutoShape 41"/>
            <p:cNvSpPr>
              <a:spLocks noChangeArrowheads="1"/>
            </p:cNvSpPr>
            <p:nvPr/>
          </p:nvSpPr>
          <p:spPr bwMode="auto">
            <a:xfrm>
              <a:off x="1066" y="2115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35" name="AutoShape 42"/>
            <p:cNvSpPr>
              <a:spLocks noChangeArrowheads="1"/>
            </p:cNvSpPr>
            <p:nvPr/>
          </p:nvSpPr>
          <p:spPr bwMode="auto">
            <a:xfrm>
              <a:off x="476" y="2523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2065338" y="2852739"/>
            <a:ext cx="3382962" cy="1944687"/>
            <a:chOff x="341" y="1797"/>
            <a:chExt cx="2131" cy="1225"/>
          </a:xfrm>
        </p:grpSpPr>
        <p:sp>
          <p:nvSpPr>
            <p:cNvPr id="108597" name="AutoShape 11"/>
            <p:cNvSpPr>
              <a:spLocks noChangeArrowheads="1"/>
            </p:cNvSpPr>
            <p:nvPr/>
          </p:nvSpPr>
          <p:spPr bwMode="auto">
            <a:xfrm>
              <a:off x="748" y="2024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8" name="AutoShape 12"/>
            <p:cNvSpPr>
              <a:spLocks noChangeArrowheads="1"/>
            </p:cNvSpPr>
            <p:nvPr/>
          </p:nvSpPr>
          <p:spPr bwMode="auto">
            <a:xfrm>
              <a:off x="884" y="2160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9" name="AutoShape 13"/>
            <p:cNvSpPr>
              <a:spLocks noChangeArrowheads="1"/>
            </p:cNvSpPr>
            <p:nvPr/>
          </p:nvSpPr>
          <p:spPr bwMode="auto">
            <a:xfrm>
              <a:off x="1610" y="1888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0" name="AutoShape 14"/>
            <p:cNvSpPr>
              <a:spLocks noChangeArrowheads="1"/>
            </p:cNvSpPr>
            <p:nvPr/>
          </p:nvSpPr>
          <p:spPr bwMode="auto">
            <a:xfrm>
              <a:off x="1066" y="1933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1" name="AutoShape 15"/>
            <p:cNvSpPr>
              <a:spLocks noChangeArrowheads="1"/>
            </p:cNvSpPr>
            <p:nvPr/>
          </p:nvSpPr>
          <p:spPr bwMode="auto">
            <a:xfrm>
              <a:off x="1202" y="2251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2" name="AutoShape 16"/>
            <p:cNvSpPr>
              <a:spLocks noChangeArrowheads="1"/>
            </p:cNvSpPr>
            <p:nvPr/>
          </p:nvSpPr>
          <p:spPr bwMode="auto">
            <a:xfrm>
              <a:off x="1338" y="2387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3" name="AutoShape 17"/>
            <p:cNvSpPr>
              <a:spLocks noChangeArrowheads="1"/>
            </p:cNvSpPr>
            <p:nvPr/>
          </p:nvSpPr>
          <p:spPr bwMode="auto">
            <a:xfrm>
              <a:off x="2064" y="2115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4" name="AutoShape 18"/>
            <p:cNvSpPr>
              <a:spLocks noChangeArrowheads="1"/>
            </p:cNvSpPr>
            <p:nvPr/>
          </p:nvSpPr>
          <p:spPr bwMode="auto">
            <a:xfrm>
              <a:off x="1520" y="2160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5" name="AutoShape 19"/>
            <p:cNvSpPr>
              <a:spLocks noChangeArrowheads="1"/>
            </p:cNvSpPr>
            <p:nvPr/>
          </p:nvSpPr>
          <p:spPr bwMode="auto">
            <a:xfrm>
              <a:off x="748" y="2568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6" name="AutoShape 20"/>
            <p:cNvSpPr>
              <a:spLocks noChangeArrowheads="1"/>
            </p:cNvSpPr>
            <p:nvPr/>
          </p:nvSpPr>
          <p:spPr bwMode="auto">
            <a:xfrm>
              <a:off x="884" y="2704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7" name="AutoShape 21"/>
            <p:cNvSpPr>
              <a:spLocks noChangeArrowheads="1"/>
            </p:cNvSpPr>
            <p:nvPr/>
          </p:nvSpPr>
          <p:spPr bwMode="auto">
            <a:xfrm>
              <a:off x="1610" y="2432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8" name="AutoShape 22"/>
            <p:cNvSpPr>
              <a:spLocks noChangeArrowheads="1"/>
            </p:cNvSpPr>
            <p:nvPr/>
          </p:nvSpPr>
          <p:spPr bwMode="auto">
            <a:xfrm>
              <a:off x="1066" y="2477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09" name="AutoShape 23"/>
            <p:cNvSpPr>
              <a:spLocks noChangeArrowheads="1"/>
            </p:cNvSpPr>
            <p:nvPr/>
          </p:nvSpPr>
          <p:spPr bwMode="auto">
            <a:xfrm>
              <a:off x="1746" y="2024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0" name="AutoShape 24"/>
            <p:cNvSpPr>
              <a:spLocks noChangeArrowheads="1"/>
            </p:cNvSpPr>
            <p:nvPr/>
          </p:nvSpPr>
          <p:spPr bwMode="auto">
            <a:xfrm>
              <a:off x="1882" y="2160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1" name="AutoShape 25"/>
            <p:cNvSpPr>
              <a:spLocks noChangeArrowheads="1"/>
            </p:cNvSpPr>
            <p:nvPr/>
          </p:nvSpPr>
          <p:spPr bwMode="auto">
            <a:xfrm>
              <a:off x="2154" y="2432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2" name="AutoShape 26"/>
            <p:cNvSpPr>
              <a:spLocks noChangeArrowheads="1"/>
            </p:cNvSpPr>
            <p:nvPr/>
          </p:nvSpPr>
          <p:spPr bwMode="auto">
            <a:xfrm>
              <a:off x="2064" y="1933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3" name="AutoShape 27"/>
            <p:cNvSpPr>
              <a:spLocks noChangeArrowheads="1"/>
            </p:cNvSpPr>
            <p:nvPr/>
          </p:nvSpPr>
          <p:spPr bwMode="auto">
            <a:xfrm>
              <a:off x="1565" y="2614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4" name="AutoShape 28"/>
            <p:cNvSpPr>
              <a:spLocks noChangeArrowheads="1"/>
            </p:cNvSpPr>
            <p:nvPr/>
          </p:nvSpPr>
          <p:spPr bwMode="auto">
            <a:xfrm>
              <a:off x="1655" y="2886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5" name="AutoShape 29"/>
            <p:cNvSpPr>
              <a:spLocks noChangeArrowheads="1"/>
            </p:cNvSpPr>
            <p:nvPr/>
          </p:nvSpPr>
          <p:spPr bwMode="auto">
            <a:xfrm>
              <a:off x="1791" y="2478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6" name="AutoShape 43"/>
            <p:cNvSpPr>
              <a:spLocks noChangeArrowheads="1"/>
            </p:cNvSpPr>
            <p:nvPr/>
          </p:nvSpPr>
          <p:spPr bwMode="auto">
            <a:xfrm>
              <a:off x="341" y="2115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7" name="AutoShape 44"/>
            <p:cNvSpPr>
              <a:spLocks noChangeArrowheads="1"/>
            </p:cNvSpPr>
            <p:nvPr/>
          </p:nvSpPr>
          <p:spPr bwMode="auto">
            <a:xfrm>
              <a:off x="385" y="2341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8" name="AutoShape 45"/>
            <p:cNvSpPr>
              <a:spLocks noChangeArrowheads="1"/>
            </p:cNvSpPr>
            <p:nvPr/>
          </p:nvSpPr>
          <p:spPr bwMode="auto">
            <a:xfrm>
              <a:off x="567" y="1979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19" name="AutoShape 46"/>
            <p:cNvSpPr>
              <a:spLocks noChangeArrowheads="1"/>
            </p:cNvSpPr>
            <p:nvPr/>
          </p:nvSpPr>
          <p:spPr bwMode="auto">
            <a:xfrm>
              <a:off x="1383" y="2840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0" name="AutoShape 47"/>
            <p:cNvSpPr>
              <a:spLocks noChangeArrowheads="1"/>
            </p:cNvSpPr>
            <p:nvPr/>
          </p:nvSpPr>
          <p:spPr bwMode="auto">
            <a:xfrm>
              <a:off x="1292" y="1797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1" name="AutoShape 48"/>
            <p:cNvSpPr>
              <a:spLocks noChangeArrowheads="1"/>
            </p:cNvSpPr>
            <p:nvPr/>
          </p:nvSpPr>
          <p:spPr bwMode="auto">
            <a:xfrm>
              <a:off x="1791" y="2704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622" name="AutoShape 49"/>
            <p:cNvSpPr>
              <a:spLocks noChangeArrowheads="1"/>
            </p:cNvSpPr>
            <p:nvPr/>
          </p:nvSpPr>
          <p:spPr bwMode="auto">
            <a:xfrm>
              <a:off x="2336" y="2659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4" name="Group 91"/>
          <p:cNvGrpSpPr>
            <a:grpSpLocks/>
          </p:cNvGrpSpPr>
          <p:nvPr/>
        </p:nvGrpSpPr>
        <p:grpSpPr bwMode="auto">
          <a:xfrm>
            <a:off x="6816725" y="3067050"/>
            <a:ext cx="3455988" cy="1657350"/>
            <a:chOff x="3334" y="1887"/>
            <a:chExt cx="2177" cy="1044"/>
          </a:xfrm>
        </p:grpSpPr>
        <p:sp>
          <p:nvSpPr>
            <p:cNvPr id="108586" name="AutoShape 69"/>
            <p:cNvSpPr>
              <a:spLocks noChangeArrowheads="1"/>
            </p:cNvSpPr>
            <p:nvPr/>
          </p:nvSpPr>
          <p:spPr bwMode="auto">
            <a:xfrm>
              <a:off x="4967" y="2160"/>
              <a:ext cx="544" cy="544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7" name="AutoShape 70"/>
            <p:cNvSpPr>
              <a:spLocks noChangeArrowheads="1"/>
            </p:cNvSpPr>
            <p:nvPr/>
          </p:nvSpPr>
          <p:spPr bwMode="auto">
            <a:xfrm>
              <a:off x="4740" y="2386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8" name="AutoShape 71"/>
            <p:cNvSpPr>
              <a:spLocks noChangeArrowheads="1"/>
            </p:cNvSpPr>
            <p:nvPr/>
          </p:nvSpPr>
          <p:spPr bwMode="auto">
            <a:xfrm>
              <a:off x="4695" y="1887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9" name="AutoShape 73"/>
            <p:cNvSpPr>
              <a:spLocks noChangeArrowheads="1"/>
            </p:cNvSpPr>
            <p:nvPr/>
          </p:nvSpPr>
          <p:spPr bwMode="auto">
            <a:xfrm>
              <a:off x="4876" y="2750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0" name="AutoShape 74"/>
            <p:cNvSpPr>
              <a:spLocks noChangeArrowheads="1"/>
            </p:cNvSpPr>
            <p:nvPr/>
          </p:nvSpPr>
          <p:spPr bwMode="auto">
            <a:xfrm>
              <a:off x="4513" y="2296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1" name="AutoShape 75"/>
            <p:cNvSpPr>
              <a:spLocks noChangeArrowheads="1"/>
            </p:cNvSpPr>
            <p:nvPr/>
          </p:nvSpPr>
          <p:spPr bwMode="auto">
            <a:xfrm>
              <a:off x="4150" y="2024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2" name="AutoShape 76"/>
            <p:cNvSpPr>
              <a:spLocks noChangeArrowheads="1"/>
            </p:cNvSpPr>
            <p:nvPr/>
          </p:nvSpPr>
          <p:spPr bwMode="auto">
            <a:xfrm>
              <a:off x="4060" y="2750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3" name="AutoShape 78"/>
            <p:cNvSpPr>
              <a:spLocks noChangeArrowheads="1"/>
            </p:cNvSpPr>
            <p:nvPr/>
          </p:nvSpPr>
          <p:spPr bwMode="auto">
            <a:xfrm>
              <a:off x="3379" y="2162"/>
              <a:ext cx="272" cy="316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4" name="AutoShape 79"/>
            <p:cNvSpPr>
              <a:spLocks noChangeArrowheads="1"/>
            </p:cNvSpPr>
            <p:nvPr/>
          </p:nvSpPr>
          <p:spPr bwMode="auto">
            <a:xfrm>
              <a:off x="3697" y="1888"/>
              <a:ext cx="272" cy="226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5" name="AutoShape 80"/>
            <p:cNvSpPr>
              <a:spLocks noChangeArrowheads="1"/>
            </p:cNvSpPr>
            <p:nvPr/>
          </p:nvSpPr>
          <p:spPr bwMode="auto">
            <a:xfrm>
              <a:off x="3924" y="2160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96" name="AutoShape 81"/>
            <p:cNvSpPr>
              <a:spLocks noChangeArrowheads="1"/>
            </p:cNvSpPr>
            <p:nvPr/>
          </p:nvSpPr>
          <p:spPr bwMode="auto">
            <a:xfrm>
              <a:off x="3334" y="2523"/>
              <a:ext cx="272" cy="226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6602413" y="2924175"/>
            <a:ext cx="3382962" cy="1944688"/>
            <a:chOff x="3199" y="1842"/>
            <a:chExt cx="2131" cy="1225"/>
          </a:xfrm>
        </p:grpSpPr>
        <p:sp>
          <p:nvSpPr>
            <p:cNvPr id="108563" name="AutoShape 50"/>
            <p:cNvSpPr>
              <a:spLocks noChangeArrowheads="1"/>
            </p:cNvSpPr>
            <p:nvPr/>
          </p:nvSpPr>
          <p:spPr bwMode="auto">
            <a:xfrm>
              <a:off x="3606" y="2069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64" name="AutoShape 51"/>
            <p:cNvSpPr>
              <a:spLocks noChangeArrowheads="1"/>
            </p:cNvSpPr>
            <p:nvPr/>
          </p:nvSpPr>
          <p:spPr bwMode="auto">
            <a:xfrm>
              <a:off x="3742" y="2160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65" name="AutoShape 52"/>
            <p:cNvSpPr>
              <a:spLocks noChangeArrowheads="1"/>
            </p:cNvSpPr>
            <p:nvPr/>
          </p:nvSpPr>
          <p:spPr bwMode="auto">
            <a:xfrm>
              <a:off x="4377" y="1842"/>
              <a:ext cx="227" cy="22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66" name="AutoShape 53"/>
            <p:cNvSpPr>
              <a:spLocks noChangeArrowheads="1"/>
            </p:cNvSpPr>
            <p:nvPr/>
          </p:nvSpPr>
          <p:spPr bwMode="auto">
            <a:xfrm>
              <a:off x="3924" y="1978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67" name="AutoShape 54"/>
            <p:cNvSpPr>
              <a:spLocks noChangeArrowheads="1"/>
            </p:cNvSpPr>
            <p:nvPr/>
          </p:nvSpPr>
          <p:spPr bwMode="auto">
            <a:xfrm>
              <a:off x="4060" y="2296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68" name="AutoShape 55"/>
            <p:cNvSpPr>
              <a:spLocks noChangeArrowheads="1"/>
            </p:cNvSpPr>
            <p:nvPr/>
          </p:nvSpPr>
          <p:spPr bwMode="auto">
            <a:xfrm>
              <a:off x="4196" y="2432"/>
              <a:ext cx="226" cy="31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69" name="AutoShape 57"/>
            <p:cNvSpPr>
              <a:spLocks noChangeArrowheads="1"/>
            </p:cNvSpPr>
            <p:nvPr/>
          </p:nvSpPr>
          <p:spPr bwMode="auto">
            <a:xfrm>
              <a:off x="4378" y="2205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0" name="AutoShape 58"/>
            <p:cNvSpPr>
              <a:spLocks noChangeArrowheads="1"/>
            </p:cNvSpPr>
            <p:nvPr/>
          </p:nvSpPr>
          <p:spPr bwMode="auto">
            <a:xfrm>
              <a:off x="3469" y="2341"/>
              <a:ext cx="545" cy="58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1" name="AutoShape 60"/>
            <p:cNvSpPr>
              <a:spLocks noChangeArrowheads="1"/>
            </p:cNvSpPr>
            <p:nvPr/>
          </p:nvSpPr>
          <p:spPr bwMode="auto">
            <a:xfrm>
              <a:off x="4468" y="2477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2" name="AutoShape 61"/>
            <p:cNvSpPr>
              <a:spLocks noChangeArrowheads="1"/>
            </p:cNvSpPr>
            <p:nvPr/>
          </p:nvSpPr>
          <p:spPr bwMode="auto">
            <a:xfrm>
              <a:off x="3924" y="2522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3" name="AutoShape 62"/>
            <p:cNvSpPr>
              <a:spLocks noChangeArrowheads="1"/>
            </p:cNvSpPr>
            <p:nvPr/>
          </p:nvSpPr>
          <p:spPr bwMode="auto">
            <a:xfrm>
              <a:off x="4604" y="2069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4" name="AutoShape 63"/>
            <p:cNvSpPr>
              <a:spLocks noChangeArrowheads="1"/>
            </p:cNvSpPr>
            <p:nvPr/>
          </p:nvSpPr>
          <p:spPr bwMode="auto">
            <a:xfrm>
              <a:off x="4740" y="2205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5" name="AutoShape 65"/>
            <p:cNvSpPr>
              <a:spLocks noChangeArrowheads="1"/>
            </p:cNvSpPr>
            <p:nvPr/>
          </p:nvSpPr>
          <p:spPr bwMode="auto">
            <a:xfrm>
              <a:off x="4922" y="1978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6" name="AutoShape 66"/>
            <p:cNvSpPr>
              <a:spLocks noChangeArrowheads="1"/>
            </p:cNvSpPr>
            <p:nvPr/>
          </p:nvSpPr>
          <p:spPr bwMode="auto">
            <a:xfrm>
              <a:off x="4423" y="2659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7" name="AutoShape 67"/>
            <p:cNvSpPr>
              <a:spLocks noChangeArrowheads="1"/>
            </p:cNvSpPr>
            <p:nvPr/>
          </p:nvSpPr>
          <p:spPr bwMode="auto">
            <a:xfrm>
              <a:off x="4422" y="2840"/>
              <a:ext cx="227" cy="22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8" name="AutoShape 68"/>
            <p:cNvSpPr>
              <a:spLocks noChangeArrowheads="1"/>
            </p:cNvSpPr>
            <p:nvPr/>
          </p:nvSpPr>
          <p:spPr bwMode="auto">
            <a:xfrm>
              <a:off x="4649" y="2523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79" name="AutoShape 82"/>
            <p:cNvSpPr>
              <a:spLocks noChangeArrowheads="1"/>
            </p:cNvSpPr>
            <p:nvPr/>
          </p:nvSpPr>
          <p:spPr bwMode="auto">
            <a:xfrm>
              <a:off x="3199" y="2160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0" name="AutoShape 83"/>
            <p:cNvSpPr>
              <a:spLocks noChangeArrowheads="1"/>
            </p:cNvSpPr>
            <p:nvPr/>
          </p:nvSpPr>
          <p:spPr bwMode="auto">
            <a:xfrm>
              <a:off x="3243" y="2386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1" name="AutoShape 84"/>
            <p:cNvSpPr>
              <a:spLocks noChangeArrowheads="1"/>
            </p:cNvSpPr>
            <p:nvPr/>
          </p:nvSpPr>
          <p:spPr bwMode="auto">
            <a:xfrm>
              <a:off x="3425" y="2024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2" name="AutoShape 85"/>
            <p:cNvSpPr>
              <a:spLocks noChangeArrowheads="1"/>
            </p:cNvSpPr>
            <p:nvPr/>
          </p:nvSpPr>
          <p:spPr bwMode="auto">
            <a:xfrm>
              <a:off x="4241" y="2885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3" name="AutoShape 86"/>
            <p:cNvSpPr>
              <a:spLocks noChangeArrowheads="1"/>
            </p:cNvSpPr>
            <p:nvPr/>
          </p:nvSpPr>
          <p:spPr bwMode="auto">
            <a:xfrm>
              <a:off x="4150" y="1842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4" name="AutoShape 87"/>
            <p:cNvSpPr>
              <a:spLocks noChangeArrowheads="1"/>
            </p:cNvSpPr>
            <p:nvPr/>
          </p:nvSpPr>
          <p:spPr bwMode="auto">
            <a:xfrm>
              <a:off x="4649" y="2749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85" name="AutoShape 88"/>
            <p:cNvSpPr>
              <a:spLocks noChangeArrowheads="1"/>
            </p:cNvSpPr>
            <p:nvPr/>
          </p:nvSpPr>
          <p:spPr bwMode="auto">
            <a:xfrm>
              <a:off x="5194" y="2704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4800601" y="4868863"/>
            <a:ext cx="3527425" cy="366712"/>
            <a:chOff x="2064" y="3067"/>
            <a:chExt cx="2222" cy="231"/>
          </a:xfrm>
        </p:grpSpPr>
        <p:sp>
          <p:nvSpPr>
            <p:cNvPr id="108560" name="Text Box 93"/>
            <p:cNvSpPr txBox="1">
              <a:spLocks noChangeArrowheads="1"/>
            </p:cNvSpPr>
            <p:nvPr/>
          </p:nvSpPr>
          <p:spPr bwMode="auto">
            <a:xfrm>
              <a:off x="2200" y="3067"/>
              <a:ext cx="20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/>
                <a:t>Alıcılar         Satıcılar</a:t>
              </a:r>
            </a:p>
          </p:txBody>
        </p:sp>
        <p:sp>
          <p:nvSpPr>
            <p:cNvPr id="108561" name="AutoShape 94"/>
            <p:cNvSpPr>
              <a:spLocks noChangeArrowheads="1"/>
            </p:cNvSpPr>
            <p:nvPr/>
          </p:nvSpPr>
          <p:spPr bwMode="auto">
            <a:xfrm>
              <a:off x="2064" y="3113"/>
              <a:ext cx="136" cy="13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08562" name="AutoShape 95"/>
            <p:cNvSpPr>
              <a:spLocks noChangeArrowheads="1"/>
            </p:cNvSpPr>
            <p:nvPr/>
          </p:nvSpPr>
          <p:spPr bwMode="auto">
            <a:xfrm>
              <a:off x="2880" y="3113"/>
              <a:ext cx="181" cy="181"/>
            </a:xfrm>
            <a:prstGeom prst="plus">
              <a:avLst>
                <a:gd name="adj" fmla="val 25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</p:spTree>
    <p:extLst>
      <p:ext uri="{BB962C8B-B14F-4D97-AF65-F5344CB8AC3E}">
        <p14:creationId xmlns:p14="http://schemas.microsoft.com/office/powerpoint/2010/main" val="117464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 autoUpdateAnimBg="0"/>
      <p:bldP spid="118787" grpId="0" animBg="1" autoUpdateAnimBg="0"/>
      <p:bldP spid="118788" grpId="0" animBg="1" autoUpdateAnimBg="0"/>
      <p:bldP spid="118789" grpId="0" animBg="1" autoUpdateAnimBg="0"/>
      <p:bldP spid="118790" grpId="0" autoUpdateAnimBg="0"/>
      <p:bldP spid="118791" grpId="0" autoUpdateAnimBg="0"/>
      <p:bldP spid="118792" grpId="0" animBg="1"/>
      <p:bldP spid="118793" grpId="0" animBg="1"/>
      <p:bldP spid="1187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984" name="Group 224"/>
          <p:cNvGraphicFramePr>
            <a:graphicFrameLocks noGrp="1"/>
          </p:cNvGraphicFramePr>
          <p:nvPr/>
        </p:nvGraphicFramePr>
        <p:xfrm>
          <a:off x="1774825" y="1341439"/>
          <a:ext cx="8713788" cy="5262561"/>
        </p:xfrm>
        <a:graphic>
          <a:graphicData uri="http://schemas.openxmlformats.org/drawingml/2006/table">
            <a:tbl>
              <a:tblPr/>
              <a:tblGrid>
                <a:gridCol w="407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9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6838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L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P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ARZ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935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Tek satıcı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MONOPOL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Birkaç satıcı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Birçok satıcı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ARZ TUTUKLUĞU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Birçok satıcı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ARZ AKICILIĞI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935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Tek alıcı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MONOPSON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İki taraflı Monopol Piyasası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Monopson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tahdide uğraması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Monopson şartların tutukluğu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Monopson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akıcılığı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51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Birkaç alıcı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Monopol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mukavemete maruz kalması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İki taraflı oligopol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Piyasası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Oligopson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tutukluğu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Oligopson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akıcılığı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935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Çok sayıda alıcı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TALEP TUTUKLUĞU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Monopol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tutukluğu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Oligopol şartların tahdide uğraması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Eksik Rekabet Piyasası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Alıcılar arasında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eksik rekabet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09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Çok sayıda alıcı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TALEP AKICILIĞI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Monopol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akıcılığı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Oligopol şartların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akıcılığı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Satıcılar arasında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eksik rekabet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TAM  REKABET Piyasası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1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487488" y="1052513"/>
            <a:ext cx="914400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 b="1" u="sng">
                <a:solidFill>
                  <a:schemeClr val="hlink"/>
                </a:solidFill>
              </a:rPr>
              <a:t>Eksik Rekabet Piyasaları</a:t>
            </a:r>
            <a:endParaRPr lang="tr-TR" altLang="tr-TR" u="sng"/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1524000" y="1497013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Monopol, duopol, ve oligopol </a:t>
            </a:r>
            <a:r>
              <a:rPr lang="tr-TR" altLang="tr-TR" b="1"/>
              <a:t>satış</a:t>
            </a:r>
            <a:r>
              <a:rPr lang="tr-TR" altLang="tr-TR"/>
              <a:t> </a:t>
            </a:r>
            <a:r>
              <a:rPr lang="tr-TR" altLang="tr-TR" b="1"/>
              <a:t>tekelleridir</a:t>
            </a: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1487488" y="2022475"/>
            <a:ext cx="9144001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Tam rekabet ve monopol gerçek hayatta çok zor rastlanabilecek piyasalar iken, oligopol ve monopollü rekabet gerçek hayattaki piyasaların büyük bir çoğunluğunu meydana getirir 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1524000" y="3097213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Oligopolcü piyasada firmaların sattığı mallar birbirlerinin aynı olabilir veya bir ölçüde birbirlerinden farklı olabilirler.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487488" y="3895725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Mallar birbirlerinin aynı ise bu piyasaya </a:t>
            </a:r>
            <a:r>
              <a:rPr lang="tr-TR" altLang="tr-TR" b="1"/>
              <a:t>saf oligopol</a:t>
            </a:r>
            <a:r>
              <a:rPr lang="tr-TR" altLang="tr-TR"/>
              <a:t>, birbirlerinden farklı ise </a:t>
            </a:r>
            <a:r>
              <a:rPr lang="tr-TR" altLang="tr-TR" b="1"/>
              <a:t>farklılaştırılmış oligopol </a:t>
            </a:r>
            <a:r>
              <a:rPr lang="tr-TR" altLang="tr-TR"/>
              <a:t>adı verilir.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1487488" y="4695825"/>
            <a:ext cx="9144001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Çelik üreten birkaç firma saf oligopole, otomobil üreten az sayıda firma da farklılaştırılmış oligopole örnek olarak verilebilir.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1487488" y="5495926"/>
            <a:ext cx="914400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Monopson, duopson, ve oligopson ise alım </a:t>
            </a:r>
            <a:r>
              <a:rPr lang="tr-TR" altLang="tr-TR" b="1"/>
              <a:t>tekelleridir</a:t>
            </a:r>
            <a:r>
              <a:rPr lang="tr-TR" altLang="tr-TR"/>
              <a:t>.</a:t>
            </a:r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1524000" y="6021388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tr-TR" altLang="tr-TR"/>
              <a:t>Bir iktisadi malın alımının tek kişi elinde olmasına monopson, iki kişinin elinde olmasına duopson, ikiden fazla kişinin elinde olmasına oligopson denir. </a:t>
            </a:r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1524000" y="1943100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>
            <a:off x="1524000" y="3017838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1524000" y="3817938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6750" name="Line 14"/>
          <p:cNvSpPr>
            <a:spLocks noChangeShapeType="1"/>
          </p:cNvSpPr>
          <p:nvPr/>
        </p:nvSpPr>
        <p:spPr bwMode="auto">
          <a:xfrm>
            <a:off x="1524000" y="4616450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>
            <a:off x="1524000" y="5416550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>
            <a:off x="1524000" y="5942013"/>
            <a:ext cx="345598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25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1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6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utoUpdateAnimBg="0"/>
      <p:bldP spid="116739" grpId="0" autoUpdateAnimBg="0"/>
      <p:bldP spid="116740" grpId="0" autoUpdateAnimBg="0"/>
      <p:bldP spid="116741" grpId="0" autoUpdateAnimBg="0"/>
      <p:bldP spid="116742" grpId="0" autoUpdateAnimBg="0"/>
      <p:bldP spid="116743" grpId="0" autoUpdateAnimBg="0"/>
      <p:bldP spid="116744" grpId="0" autoUpdateAnimBg="0"/>
      <p:bldP spid="116745" grpId="0" autoUpdateAnimBg="0"/>
      <p:bldP spid="116747" grpId="0" animBg="1"/>
      <p:bldP spid="116748" grpId="0" animBg="1"/>
      <p:bldP spid="116749" grpId="0" animBg="1"/>
      <p:bldP spid="116750" grpId="0" animBg="1"/>
      <p:bldP spid="116751" grpId="0" animBg="1"/>
      <p:bldP spid="1167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1560513" y="1730375"/>
            <a:ext cx="9144000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60000"/>
              </a:spcBef>
            </a:pPr>
            <a:r>
              <a:rPr lang="tr-TR" altLang="tr-TR"/>
              <a:t>Yukarıdaki piyasa çeşitlerine ilaveten piyasada fiyatın oluşumuna etki eden iki özel ekonomik oluşumdan söz edilebilir. Bunlar </a:t>
            </a:r>
            <a:r>
              <a:rPr lang="tr-TR" altLang="tr-TR" b="1"/>
              <a:t>Tröst</a:t>
            </a:r>
            <a:r>
              <a:rPr lang="tr-TR" altLang="tr-TR"/>
              <a:t> ve </a:t>
            </a:r>
            <a:r>
              <a:rPr lang="tr-TR" altLang="tr-TR" b="1"/>
              <a:t>Kartel</a:t>
            </a:r>
            <a:r>
              <a:rPr lang="tr-TR" altLang="tr-TR"/>
              <a:t>lerdir.</a:t>
            </a:r>
            <a:endParaRPr lang="tr-TR" altLang="tr-TR" b="1"/>
          </a:p>
          <a:p>
            <a:pPr eaLnBrk="1" hangingPunct="1">
              <a:spcBef>
                <a:spcPct val="60000"/>
              </a:spcBef>
            </a:pPr>
            <a:r>
              <a:rPr lang="tr-TR" altLang="tr-TR" b="1">
                <a:solidFill>
                  <a:schemeClr val="hlink"/>
                </a:solidFill>
              </a:rPr>
              <a:t>Kartel;</a:t>
            </a:r>
            <a:r>
              <a:rPr lang="tr-TR" altLang="tr-TR" b="1"/>
              <a:t> </a:t>
            </a:r>
            <a:r>
              <a:rPr lang="tr-TR" altLang="tr-TR"/>
              <a:t>benzer malı üreten firmaların hukuki ve ekonomik bağımsızlıklarını koruyarak belirli bir pazar üzerinde tekel durumlarını korumak üzere aralarında menfaat birliği  sağlamalarıdır.</a:t>
            </a:r>
            <a:endParaRPr lang="tr-TR" altLang="tr-TR" b="1"/>
          </a:p>
          <a:p>
            <a:pPr eaLnBrk="1" hangingPunct="1">
              <a:spcBef>
                <a:spcPct val="60000"/>
              </a:spcBef>
            </a:pPr>
            <a:r>
              <a:rPr lang="tr-TR" altLang="tr-TR" b="1">
                <a:solidFill>
                  <a:schemeClr val="hlink"/>
                </a:solidFill>
              </a:rPr>
              <a:t>Tröst;</a:t>
            </a:r>
            <a:r>
              <a:rPr lang="tr-TR" altLang="tr-TR" b="1"/>
              <a:t> </a:t>
            </a:r>
            <a:r>
              <a:rPr lang="tr-TR" altLang="tr-TR"/>
              <a:t>kartelde olduğu gibi sadece bir anlaşma değil aynı zamanda teşebbüslerin belirli bir hukuki çatı altında ekonomik bünyelerinin de kaynaşmasıdır.</a:t>
            </a:r>
          </a:p>
          <a:p>
            <a:pPr eaLnBrk="1" hangingPunct="1">
              <a:spcBef>
                <a:spcPct val="60000"/>
              </a:spcBef>
            </a:pPr>
            <a:r>
              <a:rPr lang="tr-TR" altLang="tr-TR"/>
              <a:t>Karteli tröstlerden ayıran temel fark “bağımsızlıklarını kaybetmek bir yana” bu birleşmenin geçici bir nitelik taşımasıdır.</a:t>
            </a:r>
          </a:p>
          <a:p>
            <a:pPr eaLnBrk="1" hangingPunct="1">
              <a:spcBef>
                <a:spcPct val="60000"/>
              </a:spcBef>
            </a:pPr>
            <a:r>
              <a:rPr lang="tr-TR" altLang="tr-TR"/>
              <a:t>Kartele giren bir firma ortak bir fiyat ve üretim politikasını kabullenmek zorundadır.</a:t>
            </a:r>
          </a:p>
        </p:txBody>
      </p:sp>
    </p:spTree>
    <p:extLst>
      <p:ext uri="{BB962C8B-B14F-4D97-AF65-F5344CB8AC3E}">
        <p14:creationId xmlns:p14="http://schemas.microsoft.com/office/powerpoint/2010/main" val="411742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776</Words>
  <Application>Microsoft Office PowerPoint</Application>
  <PresentationFormat>Geniş ekran</PresentationFormat>
  <Paragraphs>92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Verdana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 Gökdai</dc:creator>
  <cp:lastModifiedBy>Arzu Gökdai</cp:lastModifiedBy>
  <cp:revision>1</cp:revision>
  <dcterms:created xsi:type="dcterms:W3CDTF">2019-10-18T07:13:01Z</dcterms:created>
  <dcterms:modified xsi:type="dcterms:W3CDTF">2019-10-18T07:13:11Z</dcterms:modified>
</cp:coreProperties>
</file>