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84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5" r:id="rId28"/>
    <p:sldId id="286" r:id="rId2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4D04-62FB-46F9-9F99-49BB11D392A4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21BCF-DEB6-4A01-9157-9D7616FD94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4D04-62FB-46F9-9F99-49BB11D392A4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21BCF-DEB6-4A01-9157-9D7616FD94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4D04-62FB-46F9-9F99-49BB11D392A4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21BCF-DEB6-4A01-9157-9D7616FD94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4D04-62FB-46F9-9F99-49BB11D392A4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21BCF-DEB6-4A01-9157-9D7616FD94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4D04-62FB-46F9-9F99-49BB11D392A4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21BCF-DEB6-4A01-9157-9D7616FD94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4D04-62FB-46F9-9F99-49BB11D392A4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21BCF-DEB6-4A01-9157-9D7616FD942F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4D04-62FB-46F9-9F99-49BB11D392A4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21BCF-DEB6-4A01-9157-9D7616FD94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4D04-62FB-46F9-9F99-49BB11D392A4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21BCF-DEB6-4A01-9157-9D7616FD94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4D04-62FB-46F9-9F99-49BB11D392A4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21BCF-DEB6-4A01-9157-9D7616FD94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4D04-62FB-46F9-9F99-49BB11D392A4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621BCF-DEB6-4A01-9157-9D7616FD94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74D04-62FB-46F9-9F99-49BB11D392A4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21BCF-DEB6-4A01-9157-9D7616FD942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6774D04-62FB-46F9-9F99-49BB11D392A4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1B621BCF-DEB6-4A01-9157-9D7616FD942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r"/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TUR170</a:t>
            </a:r>
            <a:b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Türkiye Türkçesi Biçim Bilgisi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Perşembe: 15:30 / Cuma : 14:00</a:t>
            </a:r>
          </a:p>
          <a:p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Paşa YAVUZARSLAN</a:t>
            </a:r>
            <a:endParaRPr lang="tr-T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830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Iyelik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Kategorisi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Adları (varlıkları) şahıslara bağlayan iyelik kategorisinin birçok işlevi bulunmaktadır (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Demir, N.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2017: 81).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(7) Onların tablo + </a:t>
            </a:r>
            <a:r>
              <a:rPr lang="tr-TR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ları</a:t>
            </a:r>
            <a:endParaRPr lang="tr-TR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Sahiplik/Aitlik</a:t>
            </a:r>
          </a:p>
          <a:p>
            <a:pPr marL="0" indent="0" algn="just">
              <a:buNone/>
            </a:pP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Sayı</a:t>
            </a:r>
          </a:p>
          <a:p>
            <a:pPr marL="0" indent="0" algn="just">
              <a:buNone/>
            </a:pP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endParaRPr lang="tr-T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870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Iyelik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Kategorisi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(5) </a:t>
            </a:r>
          </a:p>
          <a:p>
            <a:endParaRPr lang="tr-TR" dirty="0"/>
          </a:p>
          <a:p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(6) 	a. ann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(7) 	a. e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ann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b. e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ann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c.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6699609"/>
              </p:ext>
            </p:extLst>
          </p:nvPr>
        </p:nvGraphicFramePr>
        <p:xfrm>
          <a:off x="1547664" y="980728"/>
          <a:ext cx="6120681" cy="2232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02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4022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4022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860570">
                <a:tc>
                  <a:txBody>
                    <a:bodyPr/>
                    <a:lstStyle/>
                    <a:p>
                      <a:endParaRPr 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Tekil</a:t>
                      </a:r>
                      <a:endParaRPr 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Çoğul</a:t>
                      </a:r>
                      <a:endParaRPr 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3210"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Kişi </a:t>
                      </a:r>
                      <a:endParaRPr 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tr-TR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Xm</a:t>
                      </a:r>
                      <a:endParaRPr 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tr-TR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XmXz</a:t>
                      </a:r>
                      <a:endParaRPr 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13210"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Kişi</a:t>
                      </a:r>
                      <a:endParaRPr 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tr-TR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Xn</a:t>
                      </a:r>
                      <a:endParaRPr 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tr-TR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XnXz</a:t>
                      </a:r>
                      <a:endParaRPr 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13210"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Kişi </a:t>
                      </a:r>
                      <a:endParaRPr 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+(s)X</a:t>
                      </a:r>
                      <a:endParaRPr 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tr-TR" sz="2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lArI</a:t>
                      </a:r>
                      <a:endParaRPr 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5412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Iyelik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Kategorisi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Türkçede 3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kişi iyelik kategorisinden sonra  durum kategorisi geldiğinde araya zamir n’si  olarak adlandırılan dilsel birim girer.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(8)	a. kapı +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da 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ahçe + si +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de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* yol + u + da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* araba +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da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4197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Iyelik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Kategorisi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(9) 	a.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dükkanlar +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 </a:t>
            </a:r>
          </a:p>
          <a:p>
            <a:pPr marL="0" indent="0">
              <a:buNone/>
            </a:pP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(Bir kişinin birden fazla dükkanı)</a:t>
            </a:r>
            <a:endParaRPr lang="tr-TR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Onlar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dükkan + </a:t>
            </a:r>
            <a:r>
              <a:rPr lang="tr-TR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ları</a:t>
            </a:r>
            <a:endParaRPr lang="tr-TR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(1. Birden fazla kişiye ait bir dükkan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Birden fazla kişiye ait birden fazla dükkan  )</a:t>
            </a:r>
            <a:endParaRPr lang="tr-T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5426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Iyelik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Kategorisi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İyelik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biçimirimi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her zaman sahiplik bildirmez.</a:t>
            </a: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(10) 	a. okul yol + </a:t>
            </a:r>
            <a:r>
              <a:rPr lang="tr-TR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Ankara Üniversite + </a:t>
            </a:r>
            <a:r>
              <a:rPr lang="tr-TR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 </a:t>
            </a:r>
          </a:p>
          <a:p>
            <a:pPr marL="0" indent="0">
              <a:buNone/>
            </a:pPr>
            <a:r>
              <a:rPr lang="tr-TR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Ali’nin eve dönme + </a:t>
            </a:r>
            <a:r>
              <a:rPr lang="tr-TR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endParaRPr lang="tr-TR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3765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Iyelik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Kategorisi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kişi iyelik biçimbirimi, birleşik sözcük oluşturmada iki adı birbirine bağlar.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(11) 	a.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demiryol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tr-TR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b.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kahvalt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tr-TR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c. adana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kebab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tr-TR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</a:t>
            </a:r>
            <a:endParaRPr lang="tr-TR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6893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Iyelik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Kategorisi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128572"/>
          </a:xfrm>
        </p:spPr>
        <p:txBody>
          <a:bodyPr>
            <a:noAutofit/>
          </a:bodyPr>
          <a:lstStyle/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İyelik biçimbirimi bazı adlar ve adıllarda, zamanla işlevini yitirir ve sözcüğün bir parçası hâline gelir.</a:t>
            </a: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(12) 	a.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ayakkab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tr-TR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cı</a:t>
            </a: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 + </a:t>
            </a:r>
            <a:r>
              <a:rPr lang="tr-TR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si</a:t>
            </a:r>
          </a:p>
          <a:p>
            <a:pPr marL="0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c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ahvalt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tr-TR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</a:t>
            </a: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(12)’deki gibi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çekimsel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yapıların işlevini yitirip yitirmediğini anlamak için iki test kullanılabilir:</a:t>
            </a:r>
          </a:p>
          <a:p>
            <a:pPr marL="0" indent="0" algn="just">
              <a:buNone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A) Aynı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çekimsel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 üst üste eklenebilir (12b, c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B)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Çekimsel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biçimbirimden sonra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türetimsel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eklenir (12a).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3737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Iyelik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Kategorisi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12a, b ve c )’deki iyelik biçimbirimleri işlevlerini yitirmiştir. Buna ek olarak bu birimlerin biçimbirim olma özellikleri, anadili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konuşuru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tarafından sezgisel olarak kestirilememektedir.</a:t>
            </a:r>
          </a:p>
          <a:p>
            <a:pPr algn="just"/>
            <a:endParaRPr lang="tr-TR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İşlev yitimi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functional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shift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bir dilsel birimin çeşitli nedenlerden dolayı asıl görevini kaybetmesi olayıdır. 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8972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Iyelik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Kategorisi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Sahiplik anlamı sadece iyelik biçimbirimleriyle gerçekleşmez.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(13)	 a. Kitap benim. 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b. Kitap bana ait.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c. Bizim dükkan.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d. Bizim olan dükkan.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e. Ben bir kitaba sahibim.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f. Bende bir kitap var.</a:t>
            </a:r>
          </a:p>
        </p:txBody>
      </p:sp>
    </p:spTree>
    <p:extLst>
      <p:ext uri="{BB962C8B-B14F-4D97-AF65-F5344CB8AC3E}">
        <p14:creationId xmlns:p14="http://schemas.microsoft.com/office/powerpoint/2010/main" val="13727385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Iyelik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Kategorisi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/>
            <a:r>
              <a:rPr lang="tr-TR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Türkçede kişi </a:t>
            </a:r>
            <a:r>
              <a:rPr lang="tr-T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adılları, </a:t>
            </a:r>
            <a:r>
              <a:rPr lang="tr-TR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iyelik biçimbirimiyle </a:t>
            </a:r>
            <a:r>
              <a:rPr lang="tr-TR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çekimlenmez</a:t>
            </a:r>
            <a:r>
              <a:rPr lang="tr-TR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ancak kişi adılları dışındaki diğer adıllar ve adlar,  iyelik biçimbirimiyle </a:t>
            </a:r>
            <a:r>
              <a:rPr lang="tr-TR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çekimlenir</a:t>
            </a:r>
            <a:r>
              <a:rPr lang="tr-TR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(14) 	a.* </a:t>
            </a:r>
            <a:r>
              <a:rPr lang="tr-T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nun ben + </a:t>
            </a:r>
            <a:r>
              <a:rPr lang="tr-TR" sz="3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  <a:p>
            <a:pPr marL="0" indent="0" algn="just">
              <a:buNone/>
            </a:pPr>
            <a:r>
              <a:rPr lang="tr-TR" sz="3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b.* senin o + </a:t>
            </a:r>
            <a:r>
              <a:rPr lang="tr-TR" sz="3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</a:t>
            </a:r>
          </a:p>
          <a:p>
            <a:pPr marL="0" indent="0" algn="just">
              <a:buNone/>
            </a:pPr>
            <a:r>
              <a:rPr lang="tr-TR" sz="3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tr-TR" sz="3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Hepsi </a:t>
            </a:r>
            <a:r>
              <a:rPr lang="tr-TR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gelmedi, </a:t>
            </a:r>
            <a:r>
              <a:rPr lang="tr-TR" sz="3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kimi</a:t>
            </a:r>
            <a:r>
              <a:rPr lang="tr-TR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geldi </a:t>
            </a:r>
            <a:r>
              <a:rPr lang="tr-TR" sz="3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kimi </a:t>
            </a:r>
            <a:r>
              <a:rPr lang="tr-TR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gelmedi. </a:t>
            </a:r>
          </a:p>
          <a:p>
            <a:pPr marL="0" indent="0" algn="just"/>
            <a:r>
              <a:rPr lang="tr-TR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tr-TR" sz="3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Bazılarımız</a:t>
            </a:r>
            <a:r>
              <a:rPr lang="tr-TR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sınavı geçti, </a:t>
            </a:r>
            <a:r>
              <a:rPr lang="tr-TR" sz="3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bazılarımızsa</a:t>
            </a:r>
            <a:r>
              <a:rPr lang="tr-TR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kaldı.</a:t>
            </a:r>
          </a:p>
          <a:p>
            <a:pPr marL="0" indent="0" algn="just"/>
            <a:endParaRPr lang="tr-TR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/>
            <a:r>
              <a:rPr lang="tr-TR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Türkçede </a:t>
            </a:r>
            <a:r>
              <a:rPr lang="tr-TR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işteşlik</a:t>
            </a:r>
            <a:r>
              <a:rPr lang="tr-TR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adılı ve </a:t>
            </a:r>
            <a:r>
              <a:rPr lang="tr-TR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dönüşlülük</a:t>
            </a:r>
            <a:r>
              <a:rPr lang="tr-TR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adılı iyelik biçimbirimleriyle </a:t>
            </a:r>
            <a:r>
              <a:rPr lang="tr-TR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çekimlenir</a:t>
            </a:r>
            <a:r>
              <a:rPr lang="tr-TR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bir öncüle bağlanır.</a:t>
            </a:r>
          </a:p>
          <a:p>
            <a:pPr marL="0" indent="0" algn="just"/>
            <a:r>
              <a:rPr lang="tr-TR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Türkçede sayı/miktar bildiren bazı sözcüklere iyelik biçimbiriminin eklenmesiyle </a:t>
            </a:r>
            <a:r>
              <a:rPr lang="tr-TR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belgisiz</a:t>
            </a:r>
            <a:r>
              <a:rPr lang="tr-TR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adıllar oluşur (14d).</a:t>
            </a:r>
          </a:p>
        </p:txBody>
      </p:sp>
    </p:spTree>
    <p:extLst>
      <p:ext uri="{BB962C8B-B14F-4D97-AF65-F5344CB8AC3E}">
        <p14:creationId xmlns:p14="http://schemas.microsoft.com/office/powerpoint/2010/main" val="301312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 Kategorisi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Category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konuşucu, dinleyici ve bu ikisi dışında kalan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varlıkları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temsil etmek için dillerin kullandığı dilsel anlatımın genel adı 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Siewierska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2004: 1).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3218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Uyum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İyelik kategorisi Türkçede yapısal olarak kişi ve sayı uyumunu zorunlu kılmaktadır</a:t>
            </a:r>
            <a:r>
              <a:rPr lang="tr-TR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Uyum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agreement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bir ögenin taşıdığı yapısal ve anlamsal özelliklerle diğer bir ögenin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taşıdığı yapısal ve anlamsal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özelliklerin uyuşması/denk olmasıdır 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Corbett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2006: 4).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114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Uyum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(15)      	Sahip olan		Sahip olunan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a. senin 		fotoğraf + </a:t>
            </a:r>
            <a:r>
              <a:rPr lang="tr-TR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ın</a:t>
            </a:r>
            <a:endParaRPr lang="tr-TR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	b. bizim 		fotoğraf + </a:t>
            </a:r>
            <a:r>
              <a:rPr lang="tr-TR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ımız</a:t>
            </a:r>
            <a:endParaRPr lang="tr-TR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	c. onun 		fotoğraf +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Eğer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sahip olunan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sözcüklerin kişi-sayı özellikleri değiştirilirse bozuk yapılar ortaya çıkar.</a:t>
            </a:r>
            <a:endParaRPr lang="tr-TR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8079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Uyum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16)     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a.*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senin 		fotoğraf + </a:t>
            </a:r>
            <a:r>
              <a:rPr lang="tr-TR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ım</a:t>
            </a:r>
            <a:endParaRPr lang="tr-T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	b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.*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bizim 		fotoğraf + </a:t>
            </a:r>
            <a:r>
              <a:rPr lang="tr-TR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ınız</a:t>
            </a:r>
            <a:endParaRPr lang="tr-T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	c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.*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onun 		fotoğraf + </a:t>
            </a:r>
            <a:r>
              <a:rPr lang="tr-TR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ım</a:t>
            </a:r>
            <a:endParaRPr lang="tr-TR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(16)’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daki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yapıların bozuk olmasının nedeni, sahip olan sözcükle sahip olunan sözcük arasındaki uyumun bulunmamasıdır.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59094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Uyum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(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17) 	a. 	sen + in		fotoğraf +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ın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Kişi: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=	Kişi: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Sayı: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tekil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=	Sayı: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tekil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Cinsiyet: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=	Cinsiyet: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	sen + in		fotoğraf +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ın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[uyum: tekil-2] </a:t>
            </a:r>
            <a:r>
              <a:rPr lang="tr-TR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[uyum: tekil-2]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254288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Uyum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sen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in		fotoğraf +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ımız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Kişi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X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Kişi: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tr-T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Sayı: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tekil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Sayı: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çoğul</a:t>
            </a:r>
            <a:endParaRPr lang="tr-T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Cinsiyet: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Cinsiyet: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		sen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in		fotoğraf +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ımız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uyum: tekil-2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tr-TR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uyum: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çokluk-1]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26287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Uyum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tr-T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(18) 	a. le 		    	</a:t>
            </a:r>
            <a:r>
              <a:rPr lang="tr-T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livre</a:t>
            </a:r>
            <a:r>
              <a:rPr lang="tr-T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		</a:t>
            </a:r>
          </a:p>
          <a:p>
            <a:pPr marL="0" indent="0">
              <a:buNone/>
            </a:pPr>
            <a:r>
              <a:rPr lang="tr-T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tr-T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tr-T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Tan.Eril.Tekil</a:t>
            </a:r>
            <a:r>
              <a:rPr lang="tr-T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r-TR" sz="8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tr-T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	</a:t>
            </a:r>
            <a:r>
              <a:rPr lang="tr-T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Kitap.Eril.Tekil</a:t>
            </a:r>
            <a:endParaRPr lang="tr-TR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tr-T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</a:t>
            </a:r>
            <a:r>
              <a:rPr lang="tr-T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	    </a:t>
            </a:r>
            <a:r>
              <a:rPr lang="tr-TR" sz="8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tr-T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livres</a:t>
            </a:r>
            <a:endParaRPr lang="tr-TR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r-T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Tan.Eril.Çokluk</a:t>
            </a:r>
            <a:r>
              <a:rPr lang="tr-T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Tan.Eril.Çokluk</a:t>
            </a:r>
            <a:r>
              <a:rPr lang="tr-T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0" indent="0">
              <a:buNone/>
            </a:pPr>
            <a:endParaRPr lang="tr-TR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19) 	a.* </a:t>
            </a:r>
            <a:r>
              <a:rPr lang="tr-T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</a:t>
            </a:r>
            <a:r>
              <a:rPr lang="tr-T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	</a:t>
            </a:r>
            <a:r>
              <a:rPr lang="tr-TR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livre</a:t>
            </a:r>
            <a:r>
              <a:rPr lang="tr-T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		</a:t>
            </a:r>
          </a:p>
          <a:p>
            <a:pPr marL="0" indent="0">
              <a:buNone/>
            </a:pPr>
            <a:r>
              <a:rPr lang="tr-T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</a:t>
            </a:r>
            <a:r>
              <a:rPr lang="tr-T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Tan.Eril.Çokluk</a:t>
            </a:r>
            <a:r>
              <a:rPr lang="tr-T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tr-TR" sz="8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tr-T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Kitap.Eril.Tekil</a:t>
            </a:r>
            <a:endParaRPr lang="tr-TR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b</a:t>
            </a:r>
            <a:r>
              <a:rPr lang="tr-T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.* le </a:t>
            </a:r>
            <a:r>
              <a:rPr lang="tr-T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	</a:t>
            </a:r>
            <a:r>
              <a:rPr lang="tr-TR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livres</a:t>
            </a:r>
            <a:endParaRPr lang="tr-TR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</a:t>
            </a:r>
            <a:r>
              <a:rPr lang="tr-TR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Tan.Eril.Teklik</a:t>
            </a:r>
            <a:r>
              <a:rPr lang="tr-T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r-TR" sz="8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tr-T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Tan.Eril.Çokluk</a:t>
            </a:r>
            <a:r>
              <a:rPr lang="tr-T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   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2349805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Uyum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(20)		le 			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livre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Kişi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	=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Kişi: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tr-T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Sayı: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tekil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=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Sayı: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tekil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Cinsiyet: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ril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=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Cinsiyet: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eril</a:t>
            </a:r>
            <a:endParaRPr lang="tr-T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7262207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4725" y="1100138"/>
            <a:ext cx="2496774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73301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Can, Ö., Akşehirli, S., Koşaner, Ö., Özgen, M., (2020),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Dilbilgisi Bileşenleri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İstanbul: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İthaki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Corbett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G. (2006),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Agreement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Cambridge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Universtiy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Demir, N</a:t>
            </a:r>
            <a:r>
              <a:rPr lang="de-D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(2017</a:t>
            </a:r>
            <a:r>
              <a:rPr lang="de-D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de-D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İsim Çekimi»,</a:t>
            </a:r>
            <a:r>
              <a:rPr lang="de-DE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Türkçe</a:t>
            </a:r>
            <a:r>
              <a:rPr lang="de-D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Biçim</a:t>
            </a:r>
            <a:r>
              <a:rPr lang="de-DE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Bilgisi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(Ed. </a:t>
            </a:r>
            <a:r>
              <a:rPr lang="de-DE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Pilancı</a:t>
            </a: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H.)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(76-98)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Anadolu Üniversitesi Yayını.</a:t>
            </a:r>
          </a:p>
          <a:p>
            <a:pPr algn="just"/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İmer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K., Kocaman, A. ve Özsoy, S. (2011),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Dilbilim Sözlüğü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Boğaziçi Üniversitesi Yayınları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Siewerska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A. (2004),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Cambridge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Universtiy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Press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5672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 Kategorisi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 </a:t>
            </a: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a. Ben  : konuşucu-içerme, dinleyici-dışlama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Sen  : konuşucu-dışlama, dinleyici-içerme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O      : konuşucu-dışlama, dinleyici-dışlama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kişi: Ben</a:t>
            </a: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2. kişi: Sen </a:t>
            </a:r>
          </a:p>
          <a:p>
            <a:pPr marL="0" indent="0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3. kişi: O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805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 Kategorisi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 de, tıpkı cinsiyet ve sayı kategorileri gibi karakteristik olarak adlarla ilgilidir.</a:t>
            </a:r>
          </a:p>
        </p:txBody>
      </p:sp>
    </p:spTree>
    <p:extLst>
      <p:ext uri="{BB962C8B-B14F-4D97-AF65-F5344CB8AC3E}">
        <p14:creationId xmlns:p14="http://schemas.microsoft.com/office/powerpoint/2010/main" val="3121061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 Kategorisi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Dünya dillerinin bazılarında 3. kişi cinsiyet ayrımına bağlı olarak farklılaşır.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	İngilizce		Fransızca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-elle 	(O kadın)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-he 			-il 	(O erkek)</a:t>
            </a:r>
          </a:p>
          <a:p>
            <a:pPr marL="0" indent="0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-it			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7654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925" y="1170781"/>
            <a:ext cx="2238375" cy="343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2919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Iyelik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Kategorisi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PossessIve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Category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İki ad öbeği arasında anlambilimsel olarak birinin diğerine aitliği yönünde yorumlanmasını sağlayan ilişki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İmer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Kocaman ve Özsoy, 2011: 165).</a:t>
            </a:r>
            <a:endParaRPr lang="tr-TR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Varlıkların kişilere bağlamasını sağlayan kategori.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9840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Iyelik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Kategorisi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Biçimbilimsel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açıdan Türkçede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iyelik ilişkisi, birinci adın </a:t>
            </a:r>
            <a:r>
              <a:rPr lang="tr-T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ilgi durumu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genetive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 ikinci adın iyelik biçimbirimi almasıyla  gerçekleşir.</a:t>
            </a:r>
          </a:p>
          <a:p>
            <a:pPr marL="0" indent="0" algn="just">
              <a:buNone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	a. Ben + </a:t>
            </a:r>
            <a:r>
              <a:rPr lang="tr-TR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kalem + </a:t>
            </a:r>
            <a:r>
              <a:rPr lang="tr-TR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</a:p>
          <a:p>
            <a:pPr marL="0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+ </a:t>
            </a:r>
            <a:r>
              <a:rPr lang="tr-TR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kalem + </a:t>
            </a:r>
            <a:r>
              <a:rPr lang="tr-TR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</a:p>
          <a:p>
            <a:pPr marL="0" indent="0" algn="just">
              <a:buNone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c.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tr-TR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nun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	kalem + </a:t>
            </a:r>
            <a:r>
              <a:rPr lang="tr-TR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  <a:p>
            <a:pPr marL="0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Biz + </a:t>
            </a:r>
            <a:r>
              <a:rPr lang="tr-TR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kalem + </a:t>
            </a:r>
            <a:r>
              <a:rPr lang="tr-TR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imiz</a:t>
            </a:r>
          </a:p>
          <a:p>
            <a:pPr marL="0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 Siz + </a:t>
            </a:r>
            <a:r>
              <a:rPr lang="tr-TR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kalem + </a:t>
            </a:r>
            <a:r>
              <a:rPr lang="tr-TR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iniz</a:t>
            </a:r>
          </a:p>
          <a:p>
            <a:pPr marL="0" indent="0" algn="just"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f. Onlar + </a:t>
            </a:r>
            <a:r>
              <a:rPr lang="tr-TR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ın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	kalem + </a:t>
            </a:r>
            <a:r>
              <a:rPr lang="tr-TR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leri</a:t>
            </a:r>
            <a:endParaRPr lang="tr-TR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581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Iyelik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Kategorisi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(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	Benim 		arabam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ahip olan/iye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sahip olunan/</a:t>
            </a:r>
            <a:r>
              <a:rPr lang="tr-TR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iyelenen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possessor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		(</a:t>
            </a: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possessee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(4)’te görüldüğü gibi iyelik kategorisi, «araba» nesnesini/varlığını 1. teklik kişiye  </a:t>
            </a:r>
            <a:r>
              <a:rPr lang="tr-TR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bağlanmayı sağlamıştır.</a:t>
            </a:r>
            <a:endParaRPr lang="tr-T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0464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463</TotalTime>
  <Words>549</Words>
  <Application>Microsoft Office PowerPoint</Application>
  <PresentationFormat>Ekran Gösterisi (4:3)</PresentationFormat>
  <Paragraphs>176</Paragraphs>
  <Slides>28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29" baseType="lpstr">
      <vt:lpstr>Açılar</vt:lpstr>
      <vt:lpstr>TUR170 Türkiye Türkçesi Biçim Bilgisi</vt:lpstr>
      <vt:lpstr>Kişi Kategorisi (Person Category)</vt:lpstr>
      <vt:lpstr>Kişi Kategorisi</vt:lpstr>
      <vt:lpstr>Kişi Kategorisi</vt:lpstr>
      <vt:lpstr>Kişi Kategorisi</vt:lpstr>
      <vt:lpstr>PowerPoint Sunusu</vt:lpstr>
      <vt:lpstr>Iyelik Kategorisi ( PossessIve Category)</vt:lpstr>
      <vt:lpstr>Iyelik Kategorisi</vt:lpstr>
      <vt:lpstr>Iyelik Kategorisi</vt:lpstr>
      <vt:lpstr>Iyelik Kategorisi</vt:lpstr>
      <vt:lpstr>Iyelik Kategorisi</vt:lpstr>
      <vt:lpstr>Iyelik Kategorisi</vt:lpstr>
      <vt:lpstr>Iyelik Kategorisi</vt:lpstr>
      <vt:lpstr>Iyelik Kategorisi</vt:lpstr>
      <vt:lpstr>Iyelik Kategorisi</vt:lpstr>
      <vt:lpstr>Iyelik Kategorisi</vt:lpstr>
      <vt:lpstr>Iyelik Kategorisi</vt:lpstr>
      <vt:lpstr>Iyelik Kategorisi</vt:lpstr>
      <vt:lpstr>Iyelik Kategorisi</vt:lpstr>
      <vt:lpstr>Uyum</vt:lpstr>
      <vt:lpstr>Uyum</vt:lpstr>
      <vt:lpstr>Uyum</vt:lpstr>
      <vt:lpstr>Uyum</vt:lpstr>
      <vt:lpstr>Uyum</vt:lpstr>
      <vt:lpstr>Uyum</vt:lpstr>
      <vt:lpstr>Uyum</vt:lpstr>
      <vt:lpstr>PowerPoint Sunusu</vt:lpstr>
      <vt:lpstr>Kaynakça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TUR170 Türkiye Türkçesi Biçim Bilgisi</dc:title>
  <dc:creator>bilgisayar</dc:creator>
  <cp:lastModifiedBy>bilgisayar</cp:lastModifiedBy>
  <cp:revision>46</cp:revision>
  <dcterms:created xsi:type="dcterms:W3CDTF">2021-03-16T12:29:25Z</dcterms:created>
  <dcterms:modified xsi:type="dcterms:W3CDTF">2021-06-23T08:23:50Z</dcterms:modified>
</cp:coreProperties>
</file>