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84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6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774D04-62FB-46F9-9F99-49BB11D392A4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B621BCF-DEB6-4A01-9157-9D7616FD942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TUR170</a:t>
            </a:r>
            <a:b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 Biçim Bilgisi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Perşembe: 15:30 / Cuma : 14:00</a:t>
            </a:r>
          </a:p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Paşa YAVUZARSLAN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0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Adları (varlıkları) şahıslara bağlayan iyelik kategorisinin birçok işlevi bulunmaktadır 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Demir, N.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2017: 81).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 Onların tablo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ları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Sahiplik/Aitlik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Sayı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70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(5) </a:t>
            </a:r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 	a. ann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(7) 	a. e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ann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b. e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ann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c.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99609"/>
              </p:ext>
            </p:extLst>
          </p:nvPr>
        </p:nvGraphicFramePr>
        <p:xfrm>
          <a:off x="1547664" y="980728"/>
          <a:ext cx="6120681" cy="223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2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02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02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60570">
                <a:tc>
                  <a:txBody>
                    <a:bodyPr/>
                    <a:lstStyle/>
                    <a:p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Tekil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Çoğul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3210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Kişi 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XmXz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3210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Kişi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Xn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XnXz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210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Kişi 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+(s)X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lArI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412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 3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kişi iyelik kategorisinden sonra  durum kategorisi geldiğinde araya zamir n’si  olarak adlandırılan dilsel birim girer.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	a. kapı 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da 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ahçe + si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de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* yol + u + da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* araba 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da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4197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(9) 	a.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dükkanlar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 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(Bir kişinin birden fazla dükkanı)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dükkan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ları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(1. Birden fazla kişiye ait bir dükkan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Birden fazla kişiye ait birden fazla dükkan  )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42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İyelik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biçimirimi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her zaman sahiplik bildirmez.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 	a. okul yol + 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Ankara Üniversite + 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Ali’nin eve dönme + 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376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kişi iyelik biçimbirimi, birleşik sözcük oluşturmada iki adı birbirine bağlar.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(11) 	a.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demiryol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kahvalt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c. adana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kebab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689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28572"/>
          </a:xfrm>
        </p:spPr>
        <p:txBody>
          <a:bodyPr>
            <a:noAutofit/>
          </a:bodyPr>
          <a:lstStyle/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İyelik biçimbirimi bazı adlar ve adıllarda, zamanla işlevini yitirir ve sözcüğün bir parçası hâline gelir.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(12) 	a.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ayakkab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cı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 + </a:t>
            </a:r>
            <a:r>
              <a:rPr lang="tr-TR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si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ahvalt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(12)’deki gibi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çekimsel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yapıların işlevini yitirip yitirmediğini anlamak için iki test kullanılabilir:</a:t>
            </a: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Aynı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çekimsel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 üst üste eklenebilir (12b, c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Çekimsel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biçimbirimden sonra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türetimsel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eklenir (12a).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73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12a, b ve c )’deki iyelik biçimbirimleri işlevlerini yitirmiştir. Buna ek olarak bu birimlerin biçimbirim olma özellikleri, anadili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konuşuru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sezgisel olarak kestirilememektedir.</a:t>
            </a:r>
          </a:p>
          <a:p>
            <a:pPr algn="just"/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İşlev yitimi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shift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bir dilsel birimin çeşitli nedenlerden dolayı asıl görevini kaybetmesi olayıdır.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97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Sahiplik anlamı sadece iyelik biçimbirimleriyle gerçekleşmez.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(13)	 a. Kitap benim. 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b. Kitap bana ait.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c. Bizim dükkan.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d. Bizim olan dükkan.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e. Ben bir kitaba sahibim.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f. Bende bir kitap var.</a:t>
            </a:r>
          </a:p>
        </p:txBody>
      </p:sp>
    </p:spTree>
    <p:extLst>
      <p:ext uri="{BB962C8B-B14F-4D97-AF65-F5344CB8AC3E}">
        <p14:creationId xmlns:p14="http://schemas.microsoft.com/office/powerpoint/2010/main" val="137273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 kişi </a:t>
            </a:r>
            <a:r>
              <a:rPr lang="tr-T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adılları, 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iyelik biçimbirimiyle 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çekimlenmez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ancak kişi adılları dışındaki diğer adıllar ve adlar,  iyelik biçimbirimiyle 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çekimlenir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(14) 	a.* </a:t>
            </a:r>
            <a:r>
              <a:rPr lang="tr-T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 ben + </a:t>
            </a:r>
            <a:r>
              <a:rPr lang="tr-TR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indent="0" algn="just">
              <a:buNone/>
            </a:pPr>
            <a:r>
              <a:rPr lang="tr-TR" sz="3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b.* senin o + </a:t>
            </a:r>
            <a:r>
              <a:rPr lang="tr-TR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</a:p>
          <a:p>
            <a:pPr marL="0" indent="0" algn="just">
              <a:buNone/>
            </a:pPr>
            <a:r>
              <a:rPr lang="tr-TR" sz="3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Hepsi 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gelmedi, </a:t>
            </a:r>
            <a:r>
              <a:rPr lang="tr-TR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kimi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geldi </a:t>
            </a:r>
            <a:r>
              <a:rPr lang="tr-TR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kimi 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gelmedi. </a:t>
            </a:r>
          </a:p>
          <a:p>
            <a:pPr marL="0" indent="0" algn="just"/>
            <a:r>
              <a:rPr lang="tr-T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tr-TR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Bazılarımız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sınavı geçti, </a:t>
            </a:r>
            <a:r>
              <a:rPr lang="tr-TR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bazılarımızsa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kaldı.</a:t>
            </a:r>
          </a:p>
          <a:p>
            <a:pPr marL="0" indent="0" algn="just"/>
            <a:endParaRPr lang="tr-T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 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işteşlik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adılı ve 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dönüşlülük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adılı iyelik biçimbirimleriyle 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çekimlenir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bir öncüle bağlanır.</a:t>
            </a:r>
          </a:p>
          <a:p>
            <a:pPr marL="0" indent="0" algn="just"/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 sayı/miktar bildiren bazı sözcüklere iyelik biçimbiriminin eklenmesiyle 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belgisiz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adıllar oluşur (14d).</a:t>
            </a:r>
          </a:p>
        </p:txBody>
      </p:sp>
    </p:spTree>
    <p:extLst>
      <p:ext uri="{BB962C8B-B14F-4D97-AF65-F5344CB8AC3E}">
        <p14:creationId xmlns:p14="http://schemas.microsoft.com/office/powerpoint/2010/main" val="3013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 Kategorisi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konuşucu, dinleyici ve bu ikisi dışında kalan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varlıkları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temsil etmek için dillerin kullandığı dilsel anlatımın genel adı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Siewierska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2004: 1).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21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İyelik kategorisi Türkçede yapısal olarak kişi ve sayı uyumunu zorunlu kılmaktadır</a:t>
            </a:r>
            <a:r>
              <a:rPr lang="tr-T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bir ögenin taşıdığı yapısal ve anlamsal özelliklerle diğer bir ögenin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taşıdığı yapısal ve anlamsal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özelliklerin uyuşması/denk olmasıdır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Corbett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2006: 4).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11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(15)      	Sahip olan		Sahip olunan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a. senin 		fotoğraf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b. bizim 		fotoğraf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ımız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c. onun 		fotoğraf +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 olunan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sözcüklerin kişi-sayı özellikleri değiştirilirse bozuk yapılar ortaya çıkar.</a:t>
            </a:r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07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16)   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a.*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senin 		fotoğraf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ım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	b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bizim 		fotoğraf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ınız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	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onun 		fotoğraf +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ım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(16)’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yapıların bozuk olmasının nedeni, sahip olan sözcükle sahip olunan sözcük arasındaki uyumun bulunmamasıdır.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5909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17) 	a. 	sen + in		fotoğraf 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Kişi: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=	Kişi: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Sayı: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tekil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	Sayı: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tekil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Cinsiyet: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	Cinsiyet: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sen + in		fotoğraf 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[uyum: tekil-2] 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[uyum: tekil-2]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5428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in		fotoğraf 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ımız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Kişi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Kişi: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Sayı: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tekil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Sayı: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çoğul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Cinsiyet: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Cinsiyet: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		sen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in		fotoğraf 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ımız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uyum: tekil-2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tr-T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uyum: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çokluk-1]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2628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(18) 	a. le 		    	</a:t>
            </a:r>
            <a:r>
              <a:rPr lang="tr-T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livre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</a:p>
          <a:p>
            <a:pPr marL="0" indent="0">
              <a:buNone/>
            </a:pP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Tan.Eril.Tekil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8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tr-T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Kitap.Eril.Tekil</a:t>
            </a:r>
            <a:endParaRPr lang="tr-T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    </a:t>
            </a:r>
            <a:r>
              <a:rPr lang="tr-TR" sz="8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livres</a:t>
            </a:r>
            <a:endParaRPr lang="tr-T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Tan.Eril.Çokluk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Tan.Eril.Çokluk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tr-T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19) 	a.* </a:t>
            </a:r>
            <a:r>
              <a:rPr lang="tr-T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	</a:t>
            </a:r>
            <a:r>
              <a:rPr lang="tr-TR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livre</a:t>
            </a: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</a:p>
          <a:p>
            <a:pPr marL="0" indent="0">
              <a:buNone/>
            </a:pP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tr-T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Tan.Eril.Çokluk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8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Kitap.Eril.Tekil</a:t>
            </a:r>
            <a:endParaRPr lang="tr-T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 le </a:t>
            </a: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	</a:t>
            </a:r>
            <a:r>
              <a:rPr lang="tr-TR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livres</a:t>
            </a:r>
            <a:endParaRPr lang="tr-T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tr-TR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Tan.Eril.Teklik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8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Tan.Eril.Çokluk</a:t>
            </a:r>
            <a:r>
              <a:rPr lang="tr-T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   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34980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(20)		le 			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livre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Kişi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=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Kişi: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Sayı: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tekil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Sayı: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tekil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Cinsiyet: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=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Cinsiyet: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eril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26220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725" y="1100138"/>
            <a:ext cx="2496774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330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Can, Ö., Akşehirli, S., Koşaner, Ö., Özgen, M., (2020),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Dilbilgisi Bileşenleri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İstanbul: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İthaki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Corbett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(2006),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Cambridge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Universtiy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Demir, N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(2017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İsim Çekimi»,</a:t>
            </a:r>
            <a:r>
              <a:rPr lang="de-DE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Biçim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Bilgisi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(Ed.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Pilancı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(76-98)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Anadolu Üniversitesi Yayını.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K., Kocaman, A. ve Özsoy, S. (2011),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Dilbilim Sözlüğü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Boğaziçi Üniversitesi Yayınları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Siewerska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A. (2004),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Cambridge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Universtiy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567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a. Ben  : konuşucu-içerme, dinleyici-dışlama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Sen  : konuşucu-dışlama, dinleyici-içerme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O      : konuşucu-dışlama, dinleyici-dışlama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kişi: Ben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kişi: Sen 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 kişi: O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0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 de, tıpkı cinsiyet ve sayı kategorileri gibi karakteristik olarak adlarla ilgilidir.</a:t>
            </a:r>
          </a:p>
        </p:txBody>
      </p:sp>
    </p:spTree>
    <p:extLst>
      <p:ext uri="{BB962C8B-B14F-4D97-AF65-F5344CB8AC3E}">
        <p14:creationId xmlns:p14="http://schemas.microsoft.com/office/powerpoint/2010/main" val="312106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Dünya dillerinin bazılarında 3. kişi cinsiyet ayrımına bağlı olarak farklılaşır.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	İngilizce		Fransızca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-elle 	(O kadın)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-he 			-il 	(O erkek)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-it			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765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1170781"/>
            <a:ext cx="223837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91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PossessIve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 ad öbeği arasında anlambilimsel olarak birinin diğerine aitliği yönünde yorumlanmasını sağlayan ilişki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Kocaman ve Özsoy, 2011: 165).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Varlıkların kişilere bağlamasını sağlayan kategori.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984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Biçimbilimsel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açıdan Türkçede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iyelik ilişkisi, birinci adın </a:t>
            </a:r>
            <a: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 durumu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genetive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ikinci adın iyelik biçimbirimi almasıyla  gerçekleşir.</a:t>
            </a: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	a. Ben + </a:t>
            </a:r>
            <a:r>
              <a:rPr lang="tr-T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kalem + </a:t>
            </a:r>
            <a:r>
              <a:rPr lang="tr-T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+ </a:t>
            </a:r>
            <a:r>
              <a:rPr lang="tr-T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kalem + </a:t>
            </a:r>
            <a:r>
              <a:rPr lang="tr-T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nun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kalem + </a:t>
            </a:r>
            <a:r>
              <a:rPr lang="tr-T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Biz + </a:t>
            </a:r>
            <a:r>
              <a:rPr lang="tr-T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kalem + </a:t>
            </a:r>
            <a:r>
              <a:rPr lang="tr-T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imiz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Siz + </a:t>
            </a:r>
            <a:r>
              <a:rPr lang="tr-T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kalem + </a:t>
            </a:r>
            <a:r>
              <a:rPr lang="tr-T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iniz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Onlar + </a:t>
            </a:r>
            <a:r>
              <a:rPr lang="tr-TR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kalem + </a:t>
            </a:r>
            <a:r>
              <a:rPr lang="tr-TR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leri</a:t>
            </a:r>
            <a:endParaRPr lang="tr-TR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8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	Benim 		arabam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ahip olan/iye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sahip olunan/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iyelenen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possessor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	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possessee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(4)’te görüldüğü gibi iyelik kategorisi, «araba» nesnesini/varlığını 1. teklik kişiye 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bağlanmayı sağlamıştır.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46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463</TotalTime>
  <Words>549</Words>
  <Application>Microsoft Office PowerPoint</Application>
  <PresentationFormat>Ekran Gösterisi (4:3)</PresentationFormat>
  <Paragraphs>176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Açılar</vt:lpstr>
      <vt:lpstr>TUR170 Türkiye Türkçesi Biçim Bilgisi</vt:lpstr>
      <vt:lpstr>Kişi Kategorisi (Person Category)</vt:lpstr>
      <vt:lpstr>Kişi Kategorisi</vt:lpstr>
      <vt:lpstr>Kişi Kategorisi</vt:lpstr>
      <vt:lpstr>Kişi Kategorisi</vt:lpstr>
      <vt:lpstr>PowerPoint Sunusu</vt:lpstr>
      <vt:lpstr>Iyelik Kategorisi ( PossessIve Category)</vt:lpstr>
      <vt:lpstr>Iyelik Kategorisi</vt:lpstr>
      <vt:lpstr>Iyelik Kategorisi</vt:lpstr>
      <vt:lpstr>Iyelik Kategorisi</vt:lpstr>
      <vt:lpstr>Iyelik Kategorisi</vt:lpstr>
      <vt:lpstr>Iyelik Kategorisi</vt:lpstr>
      <vt:lpstr>Iyelik Kategorisi</vt:lpstr>
      <vt:lpstr>Iyelik Kategorisi</vt:lpstr>
      <vt:lpstr>Iyelik Kategorisi</vt:lpstr>
      <vt:lpstr>Iyelik Kategorisi</vt:lpstr>
      <vt:lpstr>Iyelik Kategorisi</vt:lpstr>
      <vt:lpstr>Iyelik Kategorisi</vt:lpstr>
      <vt:lpstr>Iyelik Kategorisi</vt:lpstr>
      <vt:lpstr>Uyum</vt:lpstr>
      <vt:lpstr>Uyum</vt:lpstr>
      <vt:lpstr>Uyum</vt:lpstr>
      <vt:lpstr>Uyum</vt:lpstr>
      <vt:lpstr>Uyum</vt:lpstr>
      <vt:lpstr>Uyum</vt:lpstr>
      <vt:lpstr>Uyum</vt:lpstr>
      <vt:lpstr>PowerPoint Sunusu</vt:lpstr>
      <vt:lpstr>Kaynakça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TUR170 Türkiye Türkçesi Biçim Bilgisi</dc:title>
  <dc:creator>bilgisayar</dc:creator>
  <cp:lastModifiedBy>bilgisayar</cp:lastModifiedBy>
  <cp:revision>46</cp:revision>
  <dcterms:created xsi:type="dcterms:W3CDTF">2021-03-16T12:29:25Z</dcterms:created>
  <dcterms:modified xsi:type="dcterms:W3CDTF">2021-06-23T08:23:50Z</dcterms:modified>
</cp:coreProperties>
</file>