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7" d="100"/>
          <a:sy n="77" d="100"/>
        </p:scale>
        <p:origin x="68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012ED9C-A1F9-40AF-B73E-179EA5445577}"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9F4EC12-359E-44F9-8EE0-485E031913DF}" type="slidenum">
              <a:rPr lang="tr-TR" smtClean="0"/>
              <a:t>‹#›</a:t>
            </a:fld>
            <a:endParaRPr lang="tr-TR"/>
          </a:p>
        </p:txBody>
      </p:sp>
    </p:spTree>
    <p:extLst>
      <p:ext uri="{BB962C8B-B14F-4D97-AF65-F5344CB8AC3E}">
        <p14:creationId xmlns:p14="http://schemas.microsoft.com/office/powerpoint/2010/main" val="21560950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012ED9C-A1F9-40AF-B73E-179EA5445577}"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9F4EC12-359E-44F9-8EE0-485E031913DF}" type="slidenum">
              <a:rPr lang="tr-TR" smtClean="0"/>
              <a:t>‹#›</a:t>
            </a:fld>
            <a:endParaRPr lang="tr-TR"/>
          </a:p>
        </p:txBody>
      </p:sp>
    </p:spTree>
    <p:extLst>
      <p:ext uri="{BB962C8B-B14F-4D97-AF65-F5344CB8AC3E}">
        <p14:creationId xmlns:p14="http://schemas.microsoft.com/office/powerpoint/2010/main" val="2071232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012ED9C-A1F9-40AF-B73E-179EA5445577}"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9F4EC12-359E-44F9-8EE0-485E031913DF}" type="slidenum">
              <a:rPr lang="tr-TR" smtClean="0"/>
              <a:t>‹#›</a:t>
            </a:fld>
            <a:endParaRPr lang="tr-TR"/>
          </a:p>
        </p:txBody>
      </p:sp>
    </p:spTree>
    <p:extLst>
      <p:ext uri="{BB962C8B-B14F-4D97-AF65-F5344CB8AC3E}">
        <p14:creationId xmlns:p14="http://schemas.microsoft.com/office/powerpoint/2010/main" val="3215263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012ED9C-A1F9-40AF-B73E-179EA5445577}"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9F4EC12-359E-44F9-8EE0-485E031913DF}" type="slidenum">
              <a:rPr lang="tr-TR" smtClean="0"/>
              <a:t>‹#›</a:t>
            </a:fld>
            <a:endParaRPr lang="tr-TR"/>
          </a:p>
        </p:txBody>
      </p:sp>
    </p:spTree>
    <p:extLst>
      <p:ext uri="{BB962C8B-B14F-4D97-AF65-F5344CB8AC3E}">
        <p14:creationId xmlns:p14="http://schemas.microsoft.com/office/powerpoint/2010/main" val="3323511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5012ED9C-A1F9-40AF-B73E-179EA5445577}"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9F4EC12-359E-44F9-8EE0-485E031913DF}" type="slidenum">
              <a:rPr lang="tr-TR" smtClean="0"/>
              <a:t>‹#›</a:t>
            </a:fld>
            <a:endParaRPr lang="tr-TR"/>
          </a:p>
        </p:txBody>
      </p:sp>
    </p:spTree>
    <p:extLst>
      <p:ext uri="{BB962C8B-B14F-4D97-AF65-F5344CB8AC3E}">
        <p14:creationId xmlns:p14="http://schemas.microsoft.com/office/powerpoint/2010/main" val="21206351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012ED9C-A1F9-40AF-B73E-179EA5445577}" type="datetimeFigureOut">
              <a:rPr lang="tr-TR" smtClean="0"/>
              <a:t>18.02.2019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9F4EC12-359E-44F9-8EE0-485E031913DF}" type="slidenum">
              <a:rPr lang="tr-TR" smtClean="0"/>
              <a:t>‹#›</a:t>
            </a:fld>
            <a:endParaRPr lang="tr-TR"/>
          </a:p>
        </p:txBody>
      </p:sp>
    </p:spTree>
    <p:extLst>
      <p:ext uri="{BB962C8B-B14F-4D97-AF65-F5344CB8AC3E}">
        <p14:creationId xmlns:p14="http://schemas.microsoft.com/office/powerpoint/2010/main" val="3714600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012ED9C-A1F9-40AF-B73E-179EA5445577}" type="datetimeFigureOut">
              <a:rPr lang="tr-TR" smtClean="0"/>
              <a:t>18.02.2019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9F4EC12-359E-44F9-8EE0-485E031913DF}" type="slidenum">
              <a:rPr lang="tr-TR" smtClean="0"/>
              <a:t>‹#›</a:t>
            </a:fld>
            <a:endParaRPr lang="tr-TR"/>
          </a:p>
        </p:txBody>
      </p:sp>
    </p:spTree>
    <p:extLst>
      <p:ext uri="{BB962C8B-B14F-4D97-AF65-F5344CB8AC3E}">
        <p14:creationId xmlns:p14="http://schemas.microsoft.com/office/powerpoint/2010/main" val="18491941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012ED9C-A1F9-40AF-B73E-179EA5445577}" type="datetimeFigureOut">
              <a:rPr lang="tr-TR" smtClean="0"/>
              <a:t>18.02.2019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9F4EC12-359E-44F9-8EE0-485E031913DF}" type="slidenum">
              <a:rPr lang="tr-TR" smtClean="0"/>
              <a:t>‹#›</a:t>
            </a:fld>
            <a:endParaRPr lang="tr-TR"/>
          </a:p>
        </p:txBody>
      </p:sp>
    </p:spTree>
    <p:extLst>
      <p:ext uri="{BB962C8B-B14F-4D97-AF65-F5344CB8AC3E}">
        <p14:creationId xmlns:p14="http://schemas.microsoft.com/office/powerpoint/2010/main" val="2515927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012ED9C-A1F9-40AF-B73E-179EA5445577}" type="datetimeFigureOut">
              <a:rPr lang="tr-TR" smtClean="0"/>
              <a:t>18.02.2019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9F4EC12-359E-44F9-8EE0-485E031913DF}" type="slidenum">
              <a:rPr lang="tr-TR" smtClean="0"/>
              <a:t>‹#›</a:t>
            </a:fld>
            <a:endParaRPr lang="tr-TR"/>
          </a:p>
        </p:txBody>
      </p:sp>
    </p:spTree>
    <p:extLst>
      <p:ext uri="{BB962C8B-B14F-4D97-AF65-F5344CB8AC3E}">
        <p14:creationId xmlns:p14="http://schemas.microsoft.com/office/powerpoint/2010/main" val="3270278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012ED9C-A1F9-40AF-B73E-179EA5445577}" type="datetimeFigureOut">
              <a:rPr lang="tr-TR" smtClean="0"/>
              <a:t>18.02.2019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9F4EC12-359E-44F9-8EE0-485E031913DF}" type="slidenum">
              <a:rPr lang="tr-TR" smtClean="0"/>
              <a:t>‹#›</a:t>
            </a:fld>
            <a:endParaRPr lang="tr-TR"/>
          </a:p>
        </p:txBody>
      </p:sp>
    </p:spTree>
    <p:extLst>
      <p:ext uri="{BB962C8B-B14F-4D97-AF65-F5344CB8AC3E}">
        <p14:creationId xmlns:p14="http://schemas.microsoft.com/office/powerpoint/2010/main" val="2291682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012ED9C-A1F9-40AF-B73E-179EA5445577}" type="datetimeFigureOut">
              <a:rPr lang="tr-TR" smtClean="0"/>
              <a:t>18.02.2019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9F4EC12-359E-44F9-8EE0-485E031913DF}" type="slidenum">
              <a:rPr lang="tr-TR" smtClean="0"/>
              <a:t>‹#›</a:t>
            </a:fld>
            <a:endParaRPr lang="tr-TR"/>
          </a:p>
        </p:txBody>
      </p:sp>
    </p:spTree>
    <p:extLst>
      <p:ext uri="{BB962C8B-B14F-4D97-AF65-F5344CB8AC3E}">
        <p14:creationId xmlns:p14="http://schemas.microsoft.com/office/powerpoint/2010/main" val="2705191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12ED9C-A1F9-40AF-B73E-179EA5445577}" type="datetimeFigureOut">
              <a:rPr lang="tr-TR" smtClean="0"/>
              <a:t>18.02.2019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F4EC12-359E-44F9-8EE0-485E031913DF}" type="slidenum">
              <a:rPr lang="tr-TR" smtClean="0"/>
              <a:t>‹#›</a:t>
            </a:fld>
            <a:endParaRPr lang="tr-TR"/>
          </a:p>
        </p:txBody>
      </p:sp>
    </p:spTree>
    <p:extLst>
      <p:ext uri="{BB962C8B-B14F-4D97-AF65-F5344CB8AC3E}">
        <p14:creationId xmlns:p14="http://schemas.microsoft.com/office/powerpoint/2010/main" val="33542002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65337" y="2217107"/>
            <a:ext cx="9302663" cy="3945698"/>
          </a:xfrm>
        </p:spPr>
        <p:txBody>
          <a:bodyPr>
            <a:normAutofit fontScale="90000"/>
          </a:bodyPr>
          <a:lstStyle/>
          <a:p>
            <a:r>
              <a:rPr lang="tr-TR" b="1" dirty="0" smtClean="0"/>
              <a:t/>
            </a:r>
            <a:br>
              <a:rPr lang="tr-TR" b="1" dirty="0" smtClean="0"/>
            </a:br>
            <a:r>
              <a:rPr lang="tr-TR" b="1" dirty="0"/>
              <a:t/>
            </a:r>
            <a:br>
              <a:rPr lang="tr-TR" b="1" dirty="0"/>
            </a:br>
            <a:r>
              <a:rPr lang="tr-TR" b="1" dirty="0" smtClean="0"/>
              <a:t/>
            </a:r>
            <a:br>
              <a:rPr lang="tr-TR" b="1" dirty="0" smtClean="0"/>
            </a:br>
            <a:r>
              <a:rPr lang="tr-TR" b="1" dirty="0"/>
              <a:t/>
            </a:r>
            <a:br>
              <a:rPr lang="tr-TR" b="1" dirty="0"/>
            </a:br>
            <a:r>
              <a:rPr lang="tr-TR" b="1" dirty="0" smtClean="0"/>
              <a:t/>
            </a:r>
            <a:br>
              <a:rPr lang="tr-TR" b="1" dirty="0" smtClean="0"/>
            </a:br>
            <a:r>
              <a:rPr lang="tr-TR" b="1" dirty="0"/>
              <a:t/>
            </a:r>
            <a:br>
              <a:rPr lang="tr-TR" b="1" dirty="0"/>
            </a:br>
            <a:r>
              <a:rPr lang="tr-TR" b="1" dirty="0" smtClean="0"/>
              <a:t/>
            </a:r>
            <a:br>
              <a:rPr lang="tr-TR" b="1" dirty="0" smtClean="0"/>
            </a:br>
            <a:r>
              <a:rPr lang="tr-TR" b="1" dirty="0"/>
              <a:t/>
            </a:r>
            <a:br>
              <a:rPr lang="tr-TR" b="1" dirty="0"/>
            </a:br>
            <a:r>
              <a:rPr lang="tr-TR" b="1" dirty="0" smtClean="0"/>
              <a:t/>
            </a:r>
            <a:br>
              <a:rPr lang="tr-TR" b="1" dirty="0" smtClean="0"/>
            </a:br>
            <a:r>
              <a:rPr lang="tr-TR" b="1" dirty="0"/>
              <a:t/>
            </a:r>
            <a:br>
              <a:rPr lang="tr-TR" b="1" dirty="0"/>
            </a:br>
            <a:r>
              <a:rPr lang="tr-TR" b="1" dirty="0" smtClean="0"/>
              <a:t/>
            </a:r>
            <a:br>
              <a:rPr lang="tr-TR" b="1" dirty="0" smtClean="0"/>
            </a:br>
            <a:r>
              <a:rPr lang="tr-TR" b="1" dirty="0"/>
              <a:t/>
            </a:r>
            <a:br>
              <a:rPr lang="tr-TR" b="1" dirty="0"/>
            </a:br>
            <a:r>
              <a:rPr lang="tr-TR" b="1" dirty="0" smtClean="0"/>
              <a:t/>
            </a:r>
            <a:br>
              <a:rPr lang="tr-TR" b="1" dirty="0" smtClean="0"/>
            </a:br>
            <a:r>
              <a:rPr lang="tr-TR" b="1" dirty="0" smtClean="0"/>
              <a:t>Realizm</a:t>
            </a:r>
            <a:br>
              <a:rPr lang="tr-TR" b="1" dirty="0" smtClean="0"/>
            </a:br>
            <a:r>
              <a:rPr lang="tr-TR" b="1" dirty="0" smtClean="0"/>
              <a:t/>
            </a:r>
            <a:br>
              <a:rPr lang="tr-TR" b="1" dirty="0" smtClean="0"/>
            </a:br>
            <a:r>
              <a:rPr lang="tr-TR" b="1" dirty="0" smtClean="0"/>
              <a:t/>
            </a:r>
            <a:br>
              <a:rPr lang="tr-TR" b="1" dirty="0" smtClean="0"/>
            </a:br>
            <a:endParaRPr lang="tr-TR" b="1" dirty="0"/>
          </a:p>
        </p:txBody>
      </p:sp>
    </p:spTree>
    <p:extLst>
      <p:ext uri="{BB962C8B-B14F-4D97-AF65-F5344CB8AC3E}">
        <p14:creationId xmlns:p14="http://schemas.microsoft.com/office/powerpoint/2010/main" val="33959510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65128" y="1139868"/>
            <a:ext cx="10088671" cy="5037095"/>
          </a:xfrm>
        </p:spPr>
        <p:txBody>
          <a:bodyPr>
            <a:normAutofit fontScale="92500" lnSpcReduction="10000"/>
          </a:bodyPr>
          <a:lstStyle/>
          <a:p>
            <a:r>
              <a:rPr lang="tr-TR" dirty="0" smtClean="0"/>
              <a:t>XIX. </a:t>
            </a:r>
            <a:r>
              <a:rPr lang="tr-TR" dirty="0"/>
              <a:t>y</a:t>
            </a:r>
            <a:r>
              <a:rPr lang="tr-TR" dirty="0" smtClean="0"/>
              <a:t>üzyıl ortasından 1880’e kadar eğmen olmuş edebiyat akımıdır.</a:t>
            </a:r>
          </a:p>
          <a:p>
            <a:r>
              <a:rPr lang="tr-TR" dirty="0" smtClean="0"/>
              <a:t>Realizm sözcüğü, Fransızca «gerçek» anlamına gelen «realite» sözcüğünden gelmektedir.</a:t>
            </a:r>
          </a:p>
          <a:p>
            <a:r>
              <a:rPr lang="tr-TR" dirty="0" smtClean="0"/>
              <a:t>Türkçede «Gerçekçilik» olarak da karşılanmaktadır.</a:t>
            </a:r>
          </a:p>
          <a:p>
            <a:r>
              <a:rPr lang="tr-TR" dirty="0" smtClean="0"/>
              <a:t>Gerçek ve gerçeklik kavramları, aslında başından beri düşünce ve sanatın temel sorunsallarından biridir. Gerçek ve gerçeklik kavramlarının algı ve tanımı farklı çeşitli anlayışlar içinde farklılaşmaktadır.</a:t>
            </a:r>
          </a:p>
          <a:p>
            <a:r>
              <a:rPr lang="tr-TR" dirty="0" smtClean="0"/>
              <a:t>Realizmin, anılan tarihsel aralık dışında değişik zamanlarda, bazen yeniden yorumlanarak devam ettiğini unutmamak gerekir. Yani gerçek ve gerçeklik kavramlarının Realizm akımıyla ortaya konan tanımı ve buna göre biçimlendirilmeye çalışılan gerçekçi bakış açısı edebiyatın en önemli kaynaklarından biri olarak varlığını her zaman sürdürecek gibi görünmektedir.</a:t>
            </a:r>
            <a:endParaRPr lang="tr-TR" dirty="0"/>
          </a:p>
        </p:txBody>
      </p:sp>
    </p:spTree>
    <p:extLst>
      <p:ext uri="{BB962C8B-B14F-4D97-AF65-F5344CB8AC3E}">
        <p14:creationId xmlns:p14="http://schemas.microsoft.com/office/powerpoint/2010/main" val="3813870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Realizmin temelde dayandığı düşünsel arka plan, </a:t>
            </a:r>
            <a:r>
              <a:rPr lang="tr-TR" dirty="0" err="1" smtClean="0"/>
              <a:t>Pozitivzmdir</a:t>
            </a:r>
            <a:r>
              <a:rPr lang="tr-TR" dirty="0" smtClean="0"/>
              <a:t>. </a:t>
            </a:r>
          </a:p>
          <a:p>
            <a:r>
              <a:rPr lang="tr-TR" dirty="0" smtClean="0"/>
              <a:t>Pozitivizmin temellerini </a:t>
            </a:r>
            <a:r>
              <a:rPr lang="tr-TR" dirty="0" err="1" smtClean="0"/>
              <a:t>Hobbes</a:t>
            </a:r>
            <a:r>
              <a:rPr lang="tr-TR" dirty="0" smtClean="0"/>
              <a:t>, Newton, Locke, </a:t>
            </a:r>
            <a:r>
              <a:rPr lang="tr-TR" dirty="0" err="1" smtClean="0"/>
              <a:t>Leibniz</a:t>
            </a:r>
            <a:r>
              <a:rPr lang="tr-TR" dirty="0" smtClean="0"/>
              <a:t>, Berkeley, Saint-</a:t>
            </a:r>
            <a:r>
              <a:rPr lang="tr-TR" dirty="0" err="1" smtClean="0"/>
              <a:t>Simon</a:t>
            </a:r>
            <a:r>
              <a:rPr lang="tr-TR" dirty="0" smtClean="0"/>
              <a:t> gibi Aydınlanma Çağı düşünürlerinde bulmak olanaklıdır.</a:t>
            </a:r>
          </a:p>
          <a:p>
            <a:r>
              <a:rPr lang="tr-TR" dirty="0" smtClean="0"/>
              <a:t>Pozitivizmin kurucusu </a:t>
            </a:r>
            <a:r>
              <a:rPr lang="tr-TR" dirty="0" err="1" smtClean="0"/>
              <a:t>Auguste</a:t>
            </a:r>
            <a:r>
              <a:rPr lang="tr-TR" dirty="0" smtClean="0"/>
              <a:t> </a:t>
            </a:r>
            <a:r>
              <a:rPr lang="tr-TR" dirty="0" err="1" smtClean="0"/>
              <a:t>Comte’tür</a:t>
            </a:r>
            <a:r>
              <a:rPr lang="tr-TR" dirty="0" smtClean="0"/>
              <a:t>.</a:t>
            </a:r>
          </a:p>
          <a:p>
            <a:r>
              <a:rPr lang="tr-TR" dirty="0" smtClean="0"/>
              <a:t>Pozitivizmi göre olayların dayandığı doğal ve değişmez yasalar vardır. Önemli olan, bu yasaları keşfetmektir. İnsan, düşünme ve araştırma etkinliğini deneysel olana özgülemelidir. Deney yoluyla kanıtlanamayan, deneye dayanmayan bilgi teolojik ya da metafiziktir. Esas alınması gereken bilgi ise deneysel olmalıdır.</a:t>
            </a:r>
            <a:endParaRPr lang="tr-TR" dirty="0"/>
          </a:p>
        </p:txBody>
      </p:sp>
    </p:spTree>
    <p:extLst>
      <p:ext uri="{BB962C8B-B14F-4D97-AF65-F5344CB8AC3E}">
        <p14:creationId xmlns:p14="http://schemas.microsoft.com/office/powerpoint/2010/main" val="17235416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465545"/>
            <a:ext cx="10515600" cy="4711418"/>
          </a:xfrm>
        </p:spPr>
        <p:txBody>
          <a:bodyPr>
            <a:normAutofit fontScale="92500" lnSpcReduction="20000"/>
          </a:bodyPr>
          <a:lstStyle/>
          <a:p>
            <a:r>
              <a:rPr lang="tr-TR" dirty="0" err="1" smtClean="0"/>
              <a:t>Auguste</a:t>
            </a:r>
            <a:r>
              <a:rPr lang="tr-TR" dirty="0" smtClean="0"/>
              <a:t> </a:t>
            </a:r>
            <a:r>
              <a:rPr lang="tr-TR" dirty="0" err="1" smtClean="0"/>
              <a:t>Comte’ün</a:t>
            </a:r>
            <a:r>
              <a:rPr lang="tr-TR" dirty="0" smtClean="0"/>
              <a:t> geliştirdiği Pozitivizm felsefesine göre insanın düşünsel serüveni tarih içinde üç farklı evre geçirmiştir:</a:t>
            </a:r>
          </a:p>
          <a:p>
            <a:r>
              <a:rPr lang="tr-TR" dirty="0" smtClean="0"/>
              <a:t>Teolojik evre</a:t>
            </a:r>
          </a:p>
          <a:p>
            <a:r>
              <a:rPr lang="tr-TR" dirty="0" smtClean="0"/>
              <a:t>Metafizik evre</a:t>
            </a:r>
          </a:p>
          <a:p>
            <a:r>
              <a:rPr lang="tr-TR" dirty="0" smtClean="0"/>
              <a:t>Pozitivist evre</a:t>
            </a:r>
          </a:p>
          <a:p>
            <a:r>
              <a:rPr lang="tr-TR" dirty="0" smtClean="0"/>
              <a:t>İnsanlığın ilerleyişi çizgiseldir; önceki evreler, daha sonraki ileri evreleri hazırlar. Dünyanın bütün toplumları, aşama </a:t>
            </a:r>
            <a:r>
              <a:rPr lang="tr-TR" dirty="0" err="1" smtClean="0"/>
              <a:t>aşama</a:t>
            </a:r>
            <a:r>
              <a:rPr lang="tr-TR" dirty="0" smtClean="0"/>
              <a:t>, Batı’da gelinen Pozitivist evreye ulaşacaktır.</a:t>
            </a:r>
          </a:p>
          <a:p>
            <a:r>
              <a:rPr lang="tr-TR" dirty="0" smtClean="0"/>
              <a:t>Teolojik ve metafizik evreler, geçerli oldukları dönemlerde belki insanların düşünce ve bilgi gereksinimlerini karşılıyorlardı; ama çağımız insanı için bunlar yetersiz ve geçersizdir. Pozitivist dönemde kimse teolojiye de metafiziğe de gereksinim duymayacaktır. Çağımız, bunların bir daha dönülmemecesine geride kaldığı, ömürlerini tamamladığı bir çağdır. </a:t>
            </a:r>
            <a:endParaRPr lang="tr-TR" dirty="0"/>
          </a:p>
        </p:txBody>
      </p:sp>
    </p:spTree>
    <p:extLst>
      <p:ext uri="{BB962C8B-B14F-4D97-AF65-F5344CB8AC3E}">
        <p14:creationId xmlns:p14="http://schemas.microsoft.com/office/powerpoint/2010/main" val="36877584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77500" lnSpcReduction="20000"/>
          </a:bodyPr>
          <a:lstStyle/>
          <a:p>
            <a:pPr marL="0" indent="0">
              <a:buNone/>
            </a:pPr>
            <a:r>
              <a:rPr lang="tr-TR" dirty="0" smtClean="0"/>
              <a:t>Realizmin başlıca ilke ve özelliklerini şöyle sıralayabiliriz:</a:t>
            </a:r>
          </a:p>
          <a:p>
            <a:r>
              <a:rPr lang="tr-TR" dirty="0" smtClean="0"/>
              <a:t>Güncel ve nesnel gerçeklik</a:t>
            </a:r>
          </a:p>
          <a:p>
            <a:r>
              <a:rPr lang="tr-TR" dirty="0" smtClean="0"/>
              <a:t>Gözlem</a:t>
            </a:r>
          </a:p>
          <a:p>
            <a:r>
              <a:rPr lang="tr-TR" dirty="0" smtClean="0"/>
              <a:t>Çağdaş toplum ve insan</a:t>
            </a:r>
          </a:p>
          <a:p>
            <a:r>
              <a:rPr lang="tr-TR" dirty="0" smtClean="0"/>
              <a:t>Nesnel betimleme</a:t>
            </a:r>
          </a:p>
          <a:p>
            <a:r>
              <a:rPr lang="tr-TR" dirty="0" smtClean="0"/>
              <a:t>Mekân-insan ilişkisine eğilme</a:t>
            </a:r>
          </a:p>
          <a:p>
            <a:r>
              <a:rPr lang="tr-TR" dirty="0" smtClean="0"/>
              <a:t>Kişi seçiminde «</a:t>
            </a:r>
            <a:r>
              <a:rPr lang="tr-TR" dirty="0" err="1" smtClean="0"/>
              <a:t>tip»i</a:t>
            </a:r>
            <a:r>
              <a:rPr lang="tr-TR" dirty="0" smtClean="0"/>
              <a:t> önceleme</a:t>
            </a:r>
          </a:p>
          <a:p>
            <a:r>
              <a:rPr lang="tr-TR" dirty="0" smtClean="0"/>
              <a:t>Nesnellik</a:t>
            </a:r>
          </a:p>
          <a:p>
            <a:r>
              <a:rPr lang="tr-TR" dirty="0" smtClean="0"/>
              <a:t>Eleştirel tavır</a:t>
            </a:r>
          </a:p>
          <a:p>
            <a:r>
              <a:rPr lang="tr-TR" dirty="0" smtClean="0"/>
              <a:t>Dramatik roman</a:t>
            </a:r>
          </a:p>
          <a:p>
            <a:r>
              <a:rPr lang="tr-TR" dirty="0" smtClean="0"/>
              <a:t>Öz-biçim uyumu</a:t>
            </a:r>
          </a:p>
          <a:p>
            <a:r>
              <a:rPr lang="tr-TR" dirty="0" smtClean="0"/>
              <a:t>Özenli ve sağlam bir dil</a:t>
            </a:r>
          </a:p>
          <a:p>
            <a:pPr marL="0" indent="0">
              <a:buNone/>
            </a:pPr>
            <a:endParaRPr lang="tr-TR" dirty="0"/>
          </a:p>
        </p:txBody>
      </p:sp>
    </p:spTree>
    <p:extLst>
      <p:ext uri="{BB962C8B-B14F-4D97-AF65-F5344CB8AC3E}">
        <p14:creationId xmlns:p14="http://schemas.microsoft.com/office/powerpoint/2010/main" val="23113764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b="1" dirty="0" smtClean="0"/>
              <a:t>Realizmin Fransız Edebiyatındaki Başlıca Temsilcileri</a:t>
            </a:r>
            <a:r>
              <a:rPr lang="tr-TR" dirty="0" smtClean="0"/>
              <a:t>:</a:t>
            </a:r>
          </a:p>
          <a:p>
            <a:r>
              <a:rPr lang="tr-TR" dirty="0" err="1" smtClean="0"/>
              <a:t>Stendhal</a:t>
            </a:r>
            <a:endParaRPr lang="tr-TR" dirty="0" smtClean="0"/>
          </a:p>
          <a:p>
            <a:r>
              <a:rPr lang="tr-TR" dirty="0" err="1" smtClean="0"/>
              <a:t>Honore</a:t>
            </a:r>
            <a:r>
              <a:rPr lang="tr-TR" dirty="0" smtClean="0"/>
              <a:t> de </a:t>
            </a:r>
            <a:r>
              <a:rPr lang="tr-TR" dirty="0" err="1" smtClean="0"/>
              <a:t>Balzac</a:t>
            </a:r>
            <a:endParaRPr lang="tr-TR" dirty="0" smtClean="0"/>
          </a:p>
          <a:p>
            <a:r>
              <a:rPr lang="tr-TR" dirty="0" err="1" smtClean="0"/>
              <a:t>Prosper</a:t>
            </a:r>
            <a:r>
              <a:rPr lang="tr-TR" dirty="0" smtClean="0"/>
              <a:t> Merime</a:t>
            </a:r>
          </a:p>
          <a:p>
            <a:r>
              <a:rPr lang="tr-TR" dirty="0" err="1" smtClean="0"/>
              <a:t>Gustave</a:t>
            </a:r>
            <a:r>
              <a:rPr lang="tr-TR" dirty="0" smtClean="0"/>
              <a:t> </a:t>
            </a:r>
            <a:r>
              <a:rPr lang="tr-TR" dirty="0" err="1" smtClean="0"/>
              <a:t>FlaubertGoncourt</a:t>
            </a:r>
            <a:r>
              <a:rPr lang="tr-TR" dirty="0" smtClean="0"/>
              <a:t> Kardeşler</a:t>
            </a:r>
          </a:p>
          <a:p>
            <a:r>
              <a:rPr lang="tr-TR" dirty="0" err="1" smtClean="0"/>
              <a:t>Alphonse</a:t>
            </a:r>
            <a:r>
              <a:rPr lang="tr-TR" dirty="0" smtClean="0"/>
              <a:t> </a:t>
            </a:r>
            <a:r>
              <a:rPr lang="tr-TR" dirty="0" err="1" smtClean="0"/>
              <a:t>Daudet</a:t>
            </a:r>
            <a:endParaRPr lang="tr-TR" dirty="0" smtClean="0"/>
          </a:p>
          <a:p>
            <a:r>
              <a:rPr lang="tr-TR" dirty="0" err="1" smtClean="0"/>
              <a:t>Guy</a:t>
            </a:r>
            <a:r>
              <a:rPr lang="tr-TR" dirty="0" smtClean="0"/>
              <a:t> de </a:t>
            </a:r>
            <a:r>
              <a:rPr lang="tr-TR" dirty="0" err="1" smtClean="0"/>
              <a:t>Maupassant</a:t>
            </a:r>
            <a:endParaRPr lang="tr-TR" dirty="0" smtClean="0"/>
          </a:p>
          <a:p>
            <a:r>
              <a:rPr lang="tr-TR" dirty="0" smtClean="0"/>
              <a:t>Paul </a:t>
            </a:r>
            <a:r>
              <a:rPr lang="tr-TR" dirty="0" err="1" smtClean="0"/>
              <a:t>Bourget</a:t>
            </a:r>
            <a:endParaRPr lang="tr-TR" dirty="0" smtClean="0"/>
          </a:p>
          <a:p>
            <a:pPr marL="0" indent="0">
              <a:buNone/>
            </a:pPr>
            <a:endParaRPr lang="tr-TR" dirty="0"/>
          </a:p>
        </p:txBody>
      </p:sp>
    </p:spTree>
    <p:extLst>
      <p:ext uri="{BB962C8B-B14F-4D97-AF65-F5344CB8AC3E}">
        <p14:creationId xmlns:p14="http://schemas.microsoft.com/office/powerpoint/2010/main" val="42381843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55000" lnSpcReduction="20000"/>
          </a:bodyPr>
          <a:lstStyle/>
          <a:p>
            <a:pPr marL="0" indent="0">
              <a:buNone/>
            </a:pPr>
            <a:r>
              <a:rPr lang="tr-TR" b="1" dirty="0" smtClean="0"/>
              <a:t>Realizmin Rus, Alman, İngiliz ve Amerikan Edebiyatındaki Başlıca Temsilcileri</a:t>
            </a:r>
          </a:p>
          <a:p>
            <a:r>
              <a:rPr lang="tr-TR" dirty="0" smtClean="0"/>
              <a:t>Maksim </a:t>
            </a:r>
            <a:r>
              <a:rPr lang="tr-TR" dirty="0" err="1" smtClean="0"/>
              <a:t>Gorki</a:t>
            </a:r>
            <a:endParaRPr lang="tr-TR" dirty="0" smtClean="0"/>
          </a:p>
          <a:p>
            <a:r>
              <a:rPr lang="tr-TR" dirty="0" err="1" smtClean="0"/>
              <a:t>Anton</a:t>
            </a:r>
            <a:r>
              <a:rPr lang="tr-TR" dirty="0" smtClean="0"/>
              <a:t> Çehov</a:t>
            </a:r>
          </a:p>
          <a:p>
            <a:r>
              <a:rPr lang="tr-TR" dirty="0" err="1" smtClean="0"/>
              <a:t>Lev</a:t>
            </a:r>
            <a:r>
              <a:rPr lang="tr-TR" dirty="0" smtClean="0"/>
              <a:t> </a:t>
            </a:r>
            <a:r>
              <a:rPr lang="tr-TR" dirty="0" err="1" smtClean="0"/>
              <a:t>Nikolayeviç</a:t>
            </a:r>
            <a:r>
              <a:rPr lang="tr-TR" dirty="0" smtClean="0"/>
              <a:t> Tolstoy</a:t>
            </a:r>
          </a:p>
          <a:p>
            <a:r>
              <a:rPr lang="tr-TR" dirty="0" err="1" smtClean="0"/>
              <a:t>Fiodor</a:t>
            </a:r>
            <a:r>
              <a:rPr lang="tr-TR" dirty="0" smtClean="0"/>
              <a:t> </a:t>
            </a:r>
            <a:r>
              <a:rPr lang="tr-TR" dirty="0" err="1" smtClean="0"/>
              <a:t>Mihayloviç</a:t>
            </a:r>
            <a:r>
              <a:rPr lang="tr-TR" dirty="0" smtClean="0"/>
              <a:t> Dostoyevski</a:t>
            </a:r>
          </a:p>
          <a:p>
            <a:r>
              <a:rPr lang="tr-TR" dirty="0" smtClean="0"/>
              <a:t>İvan </a:t>
            </a:r>
            <a:r>
              <a:rPr lang="tr-TR" dirty="0" err="1" smtClean="0"/>
              <a:t>Turganyev</a:t>
            </a:r>
            <a:endParaRPr lang="tr-TR" dirty="0" smtClean="0"/>
          </a:p>
          <a:p>
            <a:r>
              <a:rPr lang="tr-TR" dirty="0" err="1" smtClean="0"/>
              <a:t>Nikolay</a:t>
            </a:r>
            <a:r>
              <a:rPr lang="tr-TR" dirty="0" smtClean="0"/>
              <a:t> Gogol</a:t>
            </a:r>
          </a:p>
          <a:p>
            <a:r>
              <a:rPr lang="tr-TR" dirty="0" err="1" smtClean="0"/>
              <a:t>Theodor</a:t>
            </a:r>
            <a:r>
              <a:rPr lang="tr-TR" dirty="0" smtClean="0"/>
              <a:t> </a:t>
            </a:r>
            <a:r>
              <a:rPr lang="tr-TR" dirty="0" err="1" smtClean="0"/>
              <a:t>Storm</a:t>
            </a:r>
            <a:endParaRPr lang="tr-TR" dirty="0" smtClean="0"/>
          </a:p>
          <a:p>
            <a:r>
              <a:rPr lang="tr-TR" dirty="0" smtClean="0"/>
              <a:t>Daniel </a:t>
            </a:r>
            <a:r>
              <a:rPr lang="tr-TR" dirty="0" err="1" smtClean="0"/>
              <a:t>Defoe</a:t>
            </a:r>
            <a:endParaRPr lang="tr-TR" dirty="0" smtClean="0"/>
          </a:p>
          <a:p>
            <a:r>
              <a:rPr lang="tr-TR" dirty="0" smtClean="0"/>
              <a:t>George Eliot</a:t>
            </a:r>
          </a:p>
          <a:p>
            <a:r>
              <a:rPr lang="tr-TR" dirty="0" smtClean="0"/>
              <a:t>Charles Dickens</a:t>
            </a:r>
          </a:p>
          <a:p>
            <a:r>
              <a:rPr lang="tr-TR" dirty="0" err="1" smtClean="0"/>
              <a:t>Marc</a:t>
            </a:r>
            <a:r>
              <a:rPr lang="tr-TR" dirty="0" smtClean="0"/>
              <a:t> Twain</a:t>
            </a:r>
          </a:p>
          <a:p>
            <a:r>
              <a:rPr lang="tr-TR" dirty="0" smtClean="0"/>
              <a:t>Ernest Hemingway</a:t>
            </a:r>
          </a:p>
          <a:p>
            <a:r>
              <a:rPr lang="tr-TR" dirty="0" smtClean="0"/>
              <a:t>John </a:t>
            </a:r>
            <a:r>
              <a:rPr lang="tr-TR" dirty="0" err="1" smtClean="0"/>
              <a:t>Steinbeck</a:t>
            </a:r>
            <a:endParaRPr lang="tr-TR" dirty="0"/>
          </a:p>
        </p:txBody>
      </p:sp>
    </p:spTree>
    <p:extLst>
      <p:ext uri="{BB962C8B-B14F-4D97-AF65-F5344CB8AC3E}">
        <p14:creationId xmlns:p14="http://schemas.microsoft.com/office/powerpoint/2010/main" val="6526695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365337"/>
            <a:ext cx="10515600" cy="4811626"/>
          </a:xfrm>
        </p:spPr>
        <p:txBody>
          <a:bodyPr>
            <a:normAutofit lnSpcReduction="10000"/>
          </a:bodyPr>
          <a:lstStyle/>
          <a:p>
            <a:r>
              <a:rPr lang="tr-TR" b="1" dirty="0" smtClean="0"/>
              <a:t>Örnek Alıntılar</a:t>
            </a:r>
            <a:r>
              <a:rPr lang="tr-TR" dirty="0" smtClean="0"/>
              <a:t>:</a:t>
            </a:r>
          </a:p>
          <a:p>
            <a:r>
              <a:rPr lang="tr-TR" dirty="0" smtClean="0"/>
              <a:t>«İşte öyle, bayım! Roman büyük bir yolun üstünde gezdirilen bir aynadır. Kâh göklerin maviliğini yansıtır, kâh yolun çukurlarında biriken çamuru; sonra da kalkar, torbasında ayna taşıyan adamı ahlaksızlık </a:t>
            </a:r>
            <a:r>
              <a:rPr lang="tr-TR" dirty="0" err="1" smtClean="0"/>
              <a:t>suçlandırırsınız</a:t>
            </a:r>
            <a:r>
              <a:rPr lang="tr-TR" dirty="0" smtClean="0"/>
              <a:t>! Aynası çamuru gösteriyor diye aynayı </a:t>
            </a:r>
            <a:r>
              <a:rPr lang="tr-TR" dirty="0" err="1" smtClean="0"/>
              <a:t>suçlandırıyorsunuz</a:t>
            </a:r>
            <a:r>
              <a:rPr lang="tr-TR" dirty="0" smtClean="0"/>
              <a:t>! Asıl çamurlu büyük yolu, en çok da suyun birikmesine, çamur olmasına yol açan bayındırlık müfettişi </a:t>
            </a:r>
            <a:r>
              <a:rPr lang="tr-TR" dirty="0" err="1" smtClean="0"/>
              <a:t>suçlandırılmalı</a:t>
            </a:r>
            <a:r>
              <a:rPr lang="tr-TR" dirty="0" smtClean="0"/>
              <a:t>.» (</a:t>
            </a:r>
            <a:r>
              <a:rPr lang="tr-TR" dirty="0" err="1" smtClean="0"/>
              <a:t>Stendal</a:t>
            </a:r>
            <a:r>
              <a:rPr lang="tr-TR" dirty="0" smtClean="0"/>
              <a:t>, Çev. Ş. Hulusi)</a:t>
            </a:r>
          </a:p>
          <a:p>
            <a:r>
              <a:rPr lang="tr-TR" dirty="0" smtClean="0"/>
              <a:t>«Tarih, yazılı belgelerle meydana getirildiği gibi bugünkü roman da anlatılmış veya tabiattan çıkartılmış belgelerle vücuda getirilmektedir. Tarihçiler geçmişin anlatıcıları, romancılar da bugünün anlatıcılarıdır.» (</a:t>
            </a:r>
            <a:r>
              <a:rPr lang="tr-TR" dirty="0" err="1" smtClean="0"/>
              <a:t>Edmond</a:t>
            </a:r>
            <a:r>
              <a:rPr lang="tr-TR" dirty="0" smtClean="0"/>
              <a:t> de </a:t>
            </a:r>
            <a:r>
              <a:rPr lang="tr-TR" dirty="0" err="1" smtClean="0"/>
              <a:t>Goncourt</a:t>
            </a:r>
            <a:r>
              <a:rPr lang="tr-TR" dirty="0" smtClean="0"/>
              <a:t>, Çev. </a:t>
            </a:r>
            <a:r>
              <a:rPr lang="tr-TR" dirty="0" err="1" smtClean="0"/>
              <a:t>Suut</a:t>
            </a:r>
            <a:r>
              <a:rPr lang="tr-TR" dirty="0" smtClean="0"/>
              <a:t> Kemal Yetkin)</a:t>
            </a:r>
          </a:p>
          <a:p>
            <a:endParaRPr lang="tr-TR" dirty="0"/>
          </a:p>
        </p:txBody>
      </p:sp>
    </p:spTree>
    <p:extLst>
      <p:ext uri="{BB962C8B-B14F-4D97-AF65-F5344CB8AC3E}">
        <p14:creationId xmlns:p14="http://schemas.microsoft.com/office/powerpoint/2010/main" val="140538654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TotalTime>
  <Words>502</Words>
  <Application>Microsoft Office PowerPoint</Application>
  <PresentationFormat>Geniş ekran</PresentationFormat>
  <Paragraphs>53</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             Realizm   </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Realizm</dc:title>
  <dc:creator>w7</dc:creator>
  <cp:lastModifiedBy>w7</cp:lastModifiedBy>
  <cp:revision>9</cp:revision>
  <dcterms:created xsi:type="dcterms:W3CDTF">2019-02-16T20:41:03Z</dcterms:created>
  <dcterms:modified xsi:type="dcterms:W3CDTF">2019-02-18T19:57:05Z</dcterms:modified>
</cp:coreProperties>
</file>