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2" r:id="rId2"/>
    <p:sldId id="275" r:id="rId3"/>
    <p:sldId id="276" r:id="rId4"/>
    <p:sldId id="281" r:id="rId5"/>
    <p:sldId id="277" r:id="rId6"/>
    <p:sldId id="278" r:id="rId7"/>
    <p:sldId id="279" r:id="rId8"/>
    <p:sldId id="280" r:id="rId9"/>
    <p:sldId id="27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1D4D0-682F-461C-9A17-6771129F4953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08BBA-5E16-48C5-901D-1C0F90A08F8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9B5F-A661-4F02-885D-02CFB6B2A343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A758-A27C-40FB-83A3-242F83D24F8A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1079-256C-48CB-858C-E2B9839BE744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28D4-8A74-464B-AC6D-C40C723BEAB8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F371D-66BC-4479-B8F8-546A312EF50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1E13-B639-4DFB-97BA-0478B18621CC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F1AA-3851-43AB-B492-A7E7B0A1F70E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FDBA-1F18-4B38-B969-CE1CB3590931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91B03-8E44-4077-B171-0769CF5C9B5F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5A37-B382-4815-9CDC-29AFD3AF20EE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9BEF-9065-4C1D-AAC6-BAAAFB5F654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4223-37F1-4D5E-82D2-2EA98093281F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Mitokondrial</a:t>
            </a:r>
            <a:r>
              <a:rPr lang="tr-TR" smtClean="0"/>
              <a:t> Hastalıklar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3600" b="1" dirty="0" err="1" smtClean="0"/>
              <a:t>Mitokondri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İle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İlgili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Genetik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Bozukluklar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  <a:ln>
            <a:solidFill>
              <a:schemeClr val="accent1"/>
            </a:solidFill>
          </a:ln>
        </p:spPr>
        <p:txBody>
          <a:bodyPr/>
          <a:lstStyle/>
          <a:p>
            <a:pPr lvl="1"/>
            <a:r>
              <a:rPr lang="en-US" dirty="0" err="1" smtClean="0"/>
              <a:t>Mitokondri</a:t>
            </a:r>
            <a:r>
              <a:rPr lang="en-US" dirty="0" smtClean="0"/>
              <a:t>,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mitokondrial</a:t>
            </a:r>
            <a:r>
              <a:rPr lang="en-US" dirty="0"/>
              <a:t> </a:t>
            </a:r>
            <a:r>
              <a:rPr lang="en-US" dirty="0" smtClean="0"/>
              <a:t>DNA(</a:t>
            </a:r>
            <a:r>
              <a:rPr lang="en-US" dirty="0" err="1" smtClean="0"/>
              <a:t>dairesel</a:t>
            </a:r>
            <a:r>
              <a:rPr lang="en-US" dirty="0" smtClean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sarmal</a:t>
            </a:r>
            <a:r>
              <a:rPr lang="en-US" dirty="0"/>
              <a:t>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kodlanan</a:t>
            </a:r>
            <a:r>
              <a:rPr lang="en-US" dirty="0"/>
              <a:t> </a:t>
            </a:r>
            <a:r>
              <a:rPr lang="en-US" dirty="0" err="1"/>
              <a:t>proteinleri</a:t>
            </a:r>
            <a:r>
              <a:rPr lang="en-US" dirty="0"/>
              <a:t> </a:t>
            </a:r>
            <a:r>
              <a:rPr lang="en-US" dirty="0" err="1"/>
              <a:t>içerir</a:t>
            </a:r>
            <a:r>
              <a:rPr lang="en-US" dirty="0"/>
              <a:t>.</a:t>
            </a:r>
            <a:endParaRPr lang="tr-TR" sz="1400" dirty="0"/>
          </a:p>
          <a:p>
            <a:pPr lvl="1"/>
            <a:r>
              <a:rPr lang="en-US" dirty="0" err="1"/>
              <a:t>Mitokondrial</a:t>
            </a:r>
            <a:r>
              <a:rPr lang="en-US" dirty="0"/>
              <a:t> </a:t>
            </a:r>
            <a:r>
              <a:rPr lang="en-US" dirty="0" err="1"/>
              <a:t>genom</a:t>
            </a:r>
            <a:r>
              <a:rPr lang="en-US" dirty="0"/>
              <a:t> ( </a:t>
            </a:r>
            <a:r>
              <a:rPr lang="en-US" dirty="0" err="1"/>
              <a:t>mt</a:t>
            </a:r>
            <a:r>
              <a:rPr lang="en-US" dirty="0"/>
              <a:t> DNA ) </a:t>
            </a:r>
            <a:r>
              <a:rPr lang="en-US" dirty="0" err="1"/>
              <a:t>anneden</a:t>
            </a:r>
            <a:r>
              <a:rPr lang="en-US" dirty="0"/>
              <a:t> </a:t>
            </a:r>
            <a:r>
              <a:rPr lang="en-US" dirty="0" err="1"/>
              <a:t>kalıtımla</a:t>
            </a:r>
            <a:r>
              <a:rPr lang="en-US" dirty="0"/>
              <a:t> </a:t>
            </a:r>
            <a:r>
              <a:rPr lang="en-US" dirty="0" err="1"/>
              <a:t>geçer</a:t>
            </a:r>
            <a:r>
              <a:rPr lang="en-US" dirty="0"/>
              <a:t>.</a:t>
            </a:r>
            <a:endParaRPr lang="tr-TR" sz="1400" dirty="0"/>
          </a:p>
          <a:p>
            <a:pPr lvl="1"/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mitokondri</a:t>
            </a:r>
            <a:r>
              <a:rPr lang="en-US" dirty="0"/>
              <a:t> </a:t>
            </a:r>
            <a:r>
              <a:rPr lang="en-US" dirty="0" err="1"/>
              <a:t>kromozomu</a:t>
            </a:r>
            <a:r>
              <a:rPr lang="en-US" dirty="0"/>
              <a:t> 37 gen </a:t>
            </a:r>
            <a:r>
              <a:rPr lang="en-US" dirty="0" err="1"/>
              <a:t>içerir</a:t>
            </a:r>
            <a:r>
              <a:rPr lang="en-US" dirty="0"/>
              <a:t>, </a:t>
            </a:r>
            <a:r>
              <a:rPr lang="en-US" dirty="0" err="1"/>
              <a:t>bunların</a:t>
            </a:r>
            <a:r>
              <a:rPr lang="en-US" dirty="0"/>
              <a:t> 13 </a:t>
            </a:r>
            <a:r>
              <a:rPr lang="en-US" dirty="0" err="1"/>
              <a:t>tanesi</a:t>
            </a:r>
            <a:r>
              <a:rPr lang="en-US" dirty="0"/>
              <a:t> </a:t>
            </a:r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zinciri</a:t>
            </a:r>
            <a:r>
              <a:rPr lang="en-US" dirty="0"/>
              <a:t> </a:t>
            </a:r>
            <a:r>
              <a:rPr lang="en-US" dirty="0" err="1"/>
              <a:t>proteinlerinin</a:t>
            </a:r>
            <a:r>
              <a:rPr lang="en-US" dirty="0"/>
              <a:t> alt </a:t>
            </a:r>
            <a:r>
              <a:rPr lang="en-US" dirty="0" err="1"/>
              <a:t>birimlerini</a:t>
            </a:r>
            <a:r>
              <a:rPr lang="en-US" dirty="0"/>
              <a:t> </a:t>
            </a:r>
            <a:r>
              <a:rPr lang="en-US" dirty="0" err="1"/>
              <a:t>kodlar</a:t>
            </a:r>
            <a:r>
              <a:rPr lang="en-US" dirty="0"/>
              <a:t>.</a:t>
            </a:r>
            <a:endParaRPr lang="tr-TR" sz="1400" dirty="0"/>
          </a:p>
          <a:p>
            <a:r>
              <a:rPr lang="en-US" dirty="0" err="1"/>
              <a:t>Geriye</a:t>
            </a:r>
            <a:r>
              <a:rPr lang="en-US" dirty="0"/>
              <a:t> </a:t>
            </a:r>
            <a:r>
              <a:rPr lang="en-US" dirty="0" err="1"/>
              <a:t>kalanı</a:t>
            </a:r>
            <a:r>
              <a:rPr lang="en-US" dirty="0"/>
              <a:t> , </a:t>
            </a:r>
            <a:r>
              <a:rPr lang="en-US" dirty="0" err="1"/>
              <a:t>mitokondrinin</a:t>
            </a:r>
            <a:r>
              <a:rPr lang="en-US" dirty="0"/>
              <a:t> protein </a:t>
            </a:r>
            <a:r>
              <a:rPr lang="en-US" dirty="0" err="1"/>
              <a:t>sentezlemesi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rRNA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tRNA</a:t>
            </a:r>
            <a:r>
              <a:rPr lang="en-US" dirty="0"/>
              <a:t> </a:t>
            </a:r>
            <a:r>
              <a:rPr lang="en-US" dirty="0" err="1"/>
              <a:t>moleküllerini</a:t>
            </a:r>
            <a:r>
              <a:rPr lang="en-US" dirty="0"/>
              <a:t> </a:t>
            </a:r>
            <a:r>
              <a:rPr lang="en-US" dirty="0" err="1"/>
              <a:t>kodlar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1" algn="just"/>
            <a:r>
              <a:rPr lang="en-US" sz="3000" dirty="0" err="1"/>
              <a:t>Nükleer</a:t>
            </a:r>
            <a:r>
              <a:rPr lang="en-US" sz="3000" dirty="0"/>
              <a:t> DNA’ </a:t>
            </a:r>
            <a:r>
              <a:rPr lang="en-US" sz="3000" dirty="0" err="1"/>
              <a:t>ya</a:t>
            </a:r>
            <a:r>
              <a:rPr lang="en-US" sz="3000" dirty="0"/>
              <a:t> </a:t>
            </a:r>
            <a:r>
              <a:rPr lang="en-US" sz="3000" dirty="0" err="1"/>
              <a:t>oranla</a:t>
            </a:r>
            <a:r>
              <a:rPr lang="en-US" sz="3000" dirty="0"/>
              <a:t> 10 </a:t>
            </a:r>
            <a:r>
              <a:rPr lang="en-US" sz="3000" dirty="0" err="1"/>
              <a:t>kat</a:t>
            </a:r>
            <a:r>
              <a:rPr lang="en-US" sz="3000" dirty="0"/>
              <a:t> </a:t>
            </a:r>
            <a:r>
              <a:rPr lang="en-US" sz="3000" dirty="0" err="1"/>
              <a:t>daha</a:t>
            </a:r>
            <a:r>
              <a:rPr lang="en-US" sz="3000" dirty="0"/>
              <a:t> </a:t>
            </a:r>
            <a:r>
              <a:rPr lang="en-US" sz="3000" dirty="0" err="1"/>
              <a:t>fazla</a:t>
            </a:r>
            <a:r>
              <a:rPr lang="en-US" sz="3000" dirty="0"/>
              <a:t> </a:t>
            </a:r>
            <a:r>
              <a:rPr lang="en-US" sz="3000" dirty="0" err="1"/>
              <a:t>mutasyon</a:t>
            </a:r>
            <a:r>
              <a:rPr lang="en-US" sz="3000" dirty="0"/>
              <a:t> </a:t>
            </a:r>
            <a:r>
              <a:rPr lang="en-US" sz="3000" dirty="0" err="1"/>
              <a:t>görülen</a:t>
            </a:r>
            <a:r>
              <a:rPr lang="en-US" sz="3000" dirty="0"/>
              <a:t> </a:t>
            </a:r>
            <a:r>
              <a:rPr lang="en-US" sz="3000" dirty="0" err="1"/>
              <a:t>mt</a:t>
            </a:r>
            <a:r>
              <a:rPr lang="en-US" sz="3000" dirty="0"/>
              <a:t> </a:t>
            </a:r>
            <a:r>
              <a:rPr lang="en-US" sz="3000" dirty="0" smtClean="0"/>
              <a:t>DNA‘ </a:t>
            </a:r>
            <a:r>
              <a:rPr lang="en-US" sz="3000" dirty="0" err="1"/>
              <a:t>daki</a:t>
            </a:r>
            <a:r>
              <a:rPr lang="en-US" sz="3000" dirty="0"/>
              <a:t> </a:t>
            </a:r>
            <a:r>
              <a:rPr lang="en-US" sz="3000" dirty="0" err="1"/>
              <a:t>değişiklikler</a:t>
            </a:r>
            <a:r>
              <a:rPr lang="en-US" sz="3000" dirty="0"/>
              <a:t>	</a:t>
            </a:r>
            <a:r>
              <a:rPr lang="en-US" sz="3000" dirty="0" err="1"/>
              <a:t>oksidatif</a:t>
            </a:r>
            <a:r>
              <a:rPr lang="en-US" sz="3000" dirty="0"/>
              <a:t> </a:t>
            </a:r>
            <a:r>
              <a:rPr lang="en-US" sz="3000" dirty="0" err="1"/>
              <a:t>fosforilasyondaki</a:t>
            </a:r>
            <a:r>
              <a:rPr lang="en-US" sz="3000" dirty="0"/>
              <a:t> </a:t>
            </a:r>
            <a:r>
              <a:rPr lang="en-US" sz="3000" dirty="0" err="1"/>
              <a:t>defektler</a:t>
            </a:r>
            <a:r>
              <a:rPr lang="en-US" sz="3000" dirty="0"/>
              <a:t> </a:t>
            </a:r>
            <a:r>
              <a:rPr lang="en-US" sz="3000" dirty="0" err="1"/>
              <a:t>ile</a:t>
            </a:r>
            <a:r>
              <a:rPr lang="en-US" sz="3000" dirty="0"/>
              <a:t> </a:t>
            </a:r>
            <a:r>
              <a:rPr lang="en-US" sz="3000" dirty="0" err="1"/>
              <a:t>ilişkili</a:t>
            </a:r>
            <a:endParaRPr lang="tr-TR" sz="3000" dirty="0"/>
          </a:p>
          <a:p>
            <a:pPr lvl="1" algn="just"/>
            <a:r>
              <a:rPr lang="en-US" sz="3000" dirty="0" err="1"/>
              <a:t>Sinir</a:t>
            </a:r>
            <a:r>
              <a:rPr lang="en-US" sz="3000" dirty="0"/>
              <a:t> </a:t>
            </a:r>
            <a:r>
              <a:rPr lang="en-US" sz="3000" dirty="0" err="1" smtClean="0"/>
              <a:t>sistemi</a:t>
            </a:r>
            <a:r>
              <a:rPr lang="en-US" sz="3000" dirty="0" smtClean="0"/>
              <a:t>, </a:t>
            </a:r>
            <a:r>
              <a:rPr lang="en-US" sz="3000" dirty="0" err="1" smtClean="0"/>
              <a:t>karaciğer</a:t>
            </a:r>
            <a:r>
              <a:rPr lang="en-US" sz="3000" dirty="0" smtClean="0"/>
              <a:t>, </a:t>
            </a:r>
            <a:r>
              <a:rPr lang="en-US" sz="3000" dirty="0" err="1"/>
              <a:t>böbrek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kalp</a:t>
            </a:r>
            <a:r>
              <a:rPr lang="en-US" sz="3000" dirty="0"/>
              <a:t> </a:t>
            </a:r>
            <a:r>
              <a:rPr lang="en-US" sz="3000" dirty="0" err="1"/>
              <a:t>oksidatif</a:t>
            </a:r>
            <a:r>
              <a:rPr lang="en-US" sz="3000" dirty="0"/>
              <a:t> </a:t>
            </a:r>
            <a:r>
              <a:rPr lang="en-US" sz="3000" dirty="0" err="1"/>
              <a:t>fosforilasyona</a:t>
            </a:r>
            <a:r>
              <a:rPr lang="en-US" sz="3000" dirty="0"/>
              <a:t> </a:t>
            </a:r>
            <a:r>
              <a:rPr lang="en-US" sz="3000" dirty="0" err="1"/>
              <a:t>önemli</a:t>
            </a:r>
            <a:r>
              <a:rPr lang="en-US" sz="3000" dirty="0"/>
              <a:t> </a:t>
            </a:r>
            <a:r>
              <a:rPr lang="en-US" sz="3000" dirty="0" err="1"/>
              <a:t>derecede</a:t>
            </a:r>
            <a:r>
              <a:rPr lang="en-US" sz="3000" dirty="0"/>
              <a:t> </a:t>
            </a:r>
            <a:r>
              <a:rPr lang="en-US" sz="3000" dirty="0" err="1"/>
              <a:t>bağımlı</a:t>
            </a:r>
            <a:r>
              <a:rPr lang="en-US" sz="3000" dirty="0"/>
              <a:t> </a:t>
            </a:r>
            <a:r>
              <a:rPr lang="en-US" sz="3000" dirty="0" err="1" smtClean="0"/>
              <a:t>ve</a:t>
            </a:r>
            <a:endParaRPr lang="tr-TR" sz="3000" dirty="0" smtClean="0"/>
          </a:p>
          <a:p>
            <a:pPr lvl="1" algn="just"/>
            <a:endParaRPr lang="tr-TR" sz="3000" dirty="0"/>
          </a:p>
          <a:p>
            <a:pPr algn="just"/>
            <a:r>
              <a:rPr lang="en-US" sz="3000" dirty="0" err="1"/>
              <a:t>mitokondrial</a:t>
            </a:r>
            <a:r>
              <a:rPr lang="en-US" sz="3000" dirty="0"/>
              <a:t> gen </a:t>
            </a:r>
            <a:r>
              <a:rPr lang="en-US" sz="3000" dirty="0" err="1"/>
              <a:t>mutasyonlarına</a:t>
            </a:r>
            <a:r>
              <a:rPr lang="en-US" sz="3000" dirty="0"/>
              <a:t> en </a:t>
            </a:r>
            <a:r>
              <a:rPr lang="en-US" sz="3000" dirty="0" err="1"/>
              <a:t>yatkın</a:t>
            </a:r>
            <a:r>
              <a:rPr lang="en-US" sz="3000" dirty="0"/>
              <a:t> </a:t>
            </a:r>
            <a:r>
              <a:rPr lang="en-US" sz="3000" dirty="0" err="1"/>
              <a:t>organlar</a:t>
            </a:r>
            <a:endParaRPr lang="tr-TR" sz="3000" dirty="0"/>
          </a:p>
          <a:p>
            <a:pPr algn="just"/>
            <a:endParaRPr lang="tr-TR" sz="3000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3600" b="1" dirty="0" err="1" smtClean="0"/>
              <a:t>Mitokondri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İle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İlgili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Genetik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Bozukluklar</a:t>
            </a:r>
            <a:endParaRPr lang="tr-TR" sz="36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7858180" cy="62865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en-US" b="1" dirty="0"/>
              <a:t>MELAS ( </a:t>
            </a:r>
            <a:r>
              <a:rPr lang="en-US" b="1" dirty="0" err="1"/>
              <a:t>Mitokondrial</a:t>
            </a:r>
            <a:r>
              <a:rPr lang="en-US" b="1" dirty="0"/>
              <a:t> </a:t>
            </a:r>
            <a:r>
              <a:rPr lang="en-US" b="1" dirty="0" err="1" smtClean="0"/>
              <a:t>miyopati</a:t>
            </a:r>
            <a:r>
              <a:rPr lang="en-US" b="1" dirty="0" smtClean="0"/>
              <a:t>, </a:t>
            </a:r>
            <a:r>
              <a:rPr lang="en-US" b="1" dirty="0" err="1" smtClean="0"/>
              <a:t>ensefalopati</a:t>
            </a:r>
            <a:r>
              <a:rPr lang="en-US" b="1" dirty="0" smtClean="0"/>
              <a:t>, </a:t>
            </a:r>
            <a:r>
              <a:rPr lang="en-US" b="1" dirty="0" err="1"/>
              <a:t>laktik</a:t>
            </a:r>
            <a:r>
              <a:rPr lang="en-US" b="1" dirty="0"/>
              <a:t> </a:t>
            </a:r>
            <a:r>
              <a:rPr lang="en-US" b="1" dirty="0" err="1"/>
              <a:t>asidoz</a:t>
            </a:r>
            <a:r>
              <a:rPr lang="en-US" b="1" dirty="0"/>
              <a:t> , </a:t>
            </a:r>
            <a:r>
              <a:rPr lang="en-US" b="1" dirty="0" err="1"/>
              <a:t>inme</a:t>
            </a:r>
            <a:r>
              <a:rPr lang="en-US" b="1" dirty="0"/>
              <a:t> )</a:t>
            </a:r>
            <a:endParaRPr lang="tr-TR" b="1" dirty="0"/>
          </a:p>
          <a:p>
            <a:pPr algn="just">
              <a:buNone/>
            </a:pPr>
            <a:endParaRPr lang="tr-TR" sz="2400" dirty="0"/>
          </a:p>
          <a:p>
            <a:pPr lvl="1" algn="just"/>
            <a:r>
              <a:rPr lang="en-US" sz="3000" dirty="0" err="1"/>
              <a:t>Elektron</a:t>
            </a:r>
            <a:r>
              <a:rPr lang="en-US" sz="3000" dirty="0"/>
              <a:t> transport </a:t>
            </a:r>
            <a:r>
              <a:rPr lang="en-US" sz="3000" dirty="0" err="1"/>
              <a:t>zincirinde</a:t>
            </a:r>
            <a:r>
              <a:rPr lang="en-US" sz="3000" dirty="0"/>
              <a:t> </a:t>
            </a:r>
            <a:r>
              <a:rPr lang="en-US" sz="3000" dirty="0" err="1"/>
              <a:t>yer</a:t>
            </a:r>
            <a:r>
              <a:rPr lang="en-US" sz="3000" dirty="0"/>
              <a:t> </a:t>
            </a:r>
            <a:r>
              <a:rPr lang="en-US" sz="3000" dirty="0" err="1"/>
              <a:t>alan</a:t>
            </a:r>
            <a:r>
              <a:rPr lang="en-US" sz="3000" dirty="0"/>
              <a:t> </a:t>
            </a:r>
            <a:r>
              <a:rPr lang="en-US" sz="3000" dirty="0" err="1"/>
              <a:t>Kompleks</a:t>
            </a:r>
            <a:r>
              <a:rPr lang="en-US" sz="3000" dirty="0"/>
              <a:t> I </a:t>
            </a:r>
            <a:r>
              <a:rPr lang="en-US" sz="3000" dirty="0" smtClean="0"/>
              <a:t>(NADH </a:t>
            </a:r>
            <a:r>
              <a:rPr lang="en-US" sz="3000" dirty="0"/>
              <a:t>: </a:t>
            </a:r>
            <a:r>
              <a:rPr lang="en-US" sz="3000" dirty="0" err="1"/>
              <a:t>ubikinon</a:t>
            </a:r>
            <a:r>
              <a:rPr lang="en-US" sz="3000" dirty="0"/>
              <a:t> </a:t>
            </a:r>
            <a:r>
              <a:rPr lang="en-US" sz="3000" dirty="0" err="1"/>
              <a:t>oksidoredüktaz</a:t>
            </a:r>
            <a:r>
              <a:rPr lang="en-US" sz="3000" dirty="0"/>
              <a:t> ) </a:t>
            </a:r>
            <a:r>
              <a:rPr lang="en-US" sz="3000" dirty="0" err="1"/>
              <a:t>veya</a:t>
            </a:r>
            <a:r>
              <a:rPr lang="en-US" sz="3000" dirty="0"/>
              <a:t> sitokrom </a:t>
            </a:r>
            <a:r>
              <a:rPr lang="en-US" sz="3000" dirty="0" err="1"/>
              <a:t>oksidazın</a:t>
            </a:r>
            <a:r>
              <a:rPr lang="en-US" sz="3000" dirty="0"/>
              <a:t> </a:t>
            </a:r>
            <a:r>
              <a:rPr lang="en-US" sz="3000" dirty="0" err="1"/>
              <a:t>kalıtsal</a:t>
            </a:r>
            <a:r>
              <a:rPr lang="en-US" sz="3000" dirty="0"/>
              <a:t> </a:t>
            </a:r>
            <a:r>
              <a:rPr lang="en-US" sz="3000" dirty="0" err="1"/>
              <a:t>eksikliği</a:t>
            </a:r>
            <a:r>
              <a:rPr lang="en-US" sz="3000" dirty="0"/>
              <a:t> </a:t>
            </a:r>
            <a:r>
              <a:rPr lang="en-US" sz="3000" dirty="0" err="1"/>
              <a:t>mitokondrial</a:t>
            </a:r>
            <a:r>
              <a:rPr lang="en-US" sz="3000" dirty="0"/>
              <a:t> </a:t>
            </a:r>
            <a:r>
              <a:rPr lang="en-US" sz="3000" dirty="0" err="1"/>
              <a:t>ensefalomiyopati</a:t>
            </a:r>
            <a:endParaRPr lang="tr-TR" sz="3000" dirty="0"/>
          </a:p>
          <a:p>
            <a:pPr algn="just"/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b="1" dirty="0" err="1" smtClean="0"/>
              <a:t>Leber</a:t>
            </a:r>
            <a:r>
              <a:rPr lang="en-US" sz="3200" b="1" dirty="0" smtClean="0"/>
              <a:t>‘ in </a:t>
            </a:r>
            <a:r>
              <a:rPr lang="en-US" sz="3200" b="1" dirty="0" err="1" smtClean="0"/>
              <a:t>herediter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optik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nöropatisi</a:t>
            </a:r>
            <a:r>
              <a:rPr lang="en-US" sz="3200" b="1" dirty="0" smtClean="0"/>
              <a:t> (LHON </a:t>
            </a:r>
            <a:r>
              <a:rPr lang="en-US" sz="3200" b="1" dirty="0" err="1" smtClean="0"/>
              <a:t>sendromu</a:t>
            </a:r>
            <a:r>
              <a:rPr lang="en-US" sz="3200" b="1" dirty="0" smtClean="0"/>
              <a:t> 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357298"/>
            <a:ext cx="8643998" cy="521497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1"/>
            <a:r>
              <a:rPr lang="en-US" dirty="0" err="1" smtClean="0"/>
              <a:t>Santral</a:t>
            </a:r>
            <a:r>
              <a:rPr lang="en-US" dirty="0" smtClean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sistemini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smtClean="0"/>
              <a:t>LHON, </a:t>
            </a:r>
            <a:r>
              <a:rPr lang="en-US" dirty="0"/>
              <a:t>NADH : </a:t>
            </a:r>
            <a:r>
              <a:rPr lang="en-US" dirty="0" err="1"/>
              <a:t>ubikinon</a:t>
            </a:r>
            <a:r>
              <a:rPr lang="en-US" dirty="0"/>
              <a:t> </a:t>
            </a:r>
            <a:r>
              <a:rPr lang="en-US" dirty="0" err="1"/>
              <a:t>oksidoredüktazı</a:t>
            </a:r>
            <a:r>
              <a:rPr lang="en-US" dirty="0"/>
              <a:t> </a:t>
            </a:r>
            <a:r>
              <a:rPr lang="en-US" dirty="0" err="1"/>
              <a:t>kodlayan</a:t>
            </a:r>
            <a:r>
              <a:rPr lang="en-US" dirty="0"/>
              <a:t> </a:t>
            </a:r>
            <a:r>
              <a:rPr lang="en-US" dirty="0" err="1"/>
              <a:t>gendeki</a:t>
            </a:r>
            <a:r>
              <a:rPr lang="en-US" dirty="0"/>
              <a:t> </a:t>
            </a:r>
            <a:r>
              <a:rPr lang="en-US" dirty="0" err="1" smtClean="0"/>
              <a:t>tek</a:t>
            </a:r>
            <a:r>
              <a:rPr lang="tr-TR" dirty="0" smtClean="0"/>
              <a:t> </a:t>
            </a:r>
            <a:r>
              <a:rPr lang="en-US" dirty="0" err="1" smtClean="0"/>
              <a:t>baz</a:t>
            </a:r>
            <a:r>
              <a:rPr lang="en-US" dirty="0" smtClean="0"/>
              <a:t> </a:t>
            </a:r>
            <a:r>
              <a:rPr lang="en-US" dirty="0" err="1"/>
              <a:t>mutasyonudur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err="1"/>
              <a:t>NADH’tan</a:t>
            </a:r>
            <a:r>
              <a:rPr lang="en-US" dirty="0"/>
              <a:t> </a:t>
            </a:r>
            <a:r>
              <a:rPr lang="en-US" dirty="0" err="1"/>
              <a:t>ubikinona</a:t>
            </a:r>
            <a:r>
              <a:rPr lang="en-US" dirty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bozuk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</a:t>
            </a:r>
            <a:endParaRPr lang="tr-TR" dirty="0"/>
          </a:p>
          <a:p>
            <a:pPr lvl="1"/>
            <a:r>
              <a:rPr lang="en-US" dirty="0" err="1"/>
              <a:t>Yeterince</a:t>
            </a:r>
            <a:r>
              <a:rPr lang="en-US" dirty="0"/>
              <a:t> ATP </a:t>
            </a:r>
            <a:r>
              <a:rPr lang="en-US" dirty="0" err="1"/>
              <a:t>oluşamaz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sinirde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hasar</a:t>
            </a:r>
            <a:r>
              <a:rPr lang="en-US" dirty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yaşlarda</a:t>
            </a:r>
            <a:r>
              <a:rPr lang="en-US" dirty="0"/>
              <a:t>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kaybına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  <a:endParaRPr lang="tr-TR" dirty="0"/>
          </a:p>
          <a:p>
            <a:r>
              <a:rPr lang="en-US" sz="2800" dirty="0" err="1"/>
              <a:t>Nöroretinal</a:t>
            </a:r>
            <a:r>
              <a:rPr lang="en-US" sz="2800" dirty="0"/>
              <a:t> </a:t>
            </a:r>
            <a:r>
              <a:rPr lang="en-US" sz="2800" dirty="0" err="1"/>
              <a:t>dejenerasyon</a:t>
            </a:r>
            <a:endParaRPr lang="tr-TR" sz="2800" dirty="0"/>
          </a:p>
          <a:p>
            <a:r>
              <a:rPr lang="en-US" sz="2800" dirty="0" err="1"/>
              <a:t>İki</a:t>
            </a:r>
            <a:r>
              <a:rPr lang="en-US" sz="2800" dirty="0"/>
              <a:t> </a:t>
            </a:r>
            <a:r>
              <a:rPr lang="en-US" sz="2800" dirty="0" err="1"/>
              <a:t>taraflı</a:t>
            </a:r>
            <a:r>
              <a:rPr lang="en-US" sz="2800" dirty="0"/>
              <a:t> </a:t>
            </a:r>
            <a:r>
              <a:rPr lang="en-US" sz="2800" dirty="0" err="1"/>
              <a:t>görme</a:t>
            </a:r>
            <a:r>
              <a:rPr lang="en-US" sz="2800" dirty="0"/>
              <a:t> </a:t>
            </a:r>
            <a:r>
              <a:rPr lang="en-US" sz="2800" dirty="0" err="1"/>
              <a:t>kaybı</a:t>
            </a:r>
            <a:endParaRPr lang="tr-TR" sz="2800" dirty="0"/>
          </a:p>
          <a:p>
            <a:r>
              <a:rPr lang="en-US" sz="2800" dirty="0"/>
              <a:t>Sitokrom b ‘</a:t>
            </a:r>
            <a:r>
              <a:rPr lang="en-US" sz="2800" dirty="0" err="1"/>
              <a:t>yi</a:t>
            </a:r>
            <a:r>
              <a:rPr lang="en-US" sz="2800" dirty="0"/>
              <a:t> </a:t>
            </a:r>
            <a:r>
              <a:rPr lang="en-US" sz="2800" dirty="0" err="1"/>
              <a:t>kodlayan</a:t>
            </a:r>
            <a:r>
              <a:rPr lang="en-US" sz="2800" dirty="0"/>
              <a:t> </a:t>
            </a:r>
            <a:r>
              <a:rPr lang="en-US" sz="2800" dirty="0" err="1"/>
              <a:t>mitokondrial</a:t>
            </a:r>
            <a:r>
              <a:rPr lang="en-US" sz="2800" dirty="0"/>
              <a:t> </a:t>
            </a:r>
            <a:r>
              <a:rPr lang="en-US" sz="2800" dirty="0" err="1"/>
              <a:t>gendeki</a:t>
            </a:r>
            <a:r>
              <a:rPr lang="en-US" sz="2800" dirty="0"/>
              <a:t>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baz</a:t>
            </a:r>
            <a:r>
              <a:rPr lang="en-US" sz="2800" dirty="0"/>
              <a:t> </a:t>
            </a:r>
            <a:r>
              <a:rPr lang="en-US" sz="2800" dirty="0" err="1"/>
              <a:t>mutasyonu</a:t>
            </a:r>
            <a:r>
              <a:rPr lang="en-US" sz="2800" dirty="0"/>
              <a:t>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LHON’ye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açar</a:t>
            </a:r>
            <a:r>
              <a:rPr lang="en-US" sz="2800" dirty="0"/>
              <a:t>.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/>
              <a:t>MERRF ( </a:t>
            </a:r>
            <a:r>
              <a:rPr lang="en-US" b="1" dirty="0" err="1"/>
              <a:t>Miyoklonik</a:t>
            </a:r>
            <a:r>
              <a:rPr lang="en-US" b="1" dirty="0"/>
              <a:t> </a:t>
            </a:r>
            <a:r>
              <a:rPr lang="en-US" b="1" dirty="0" err="1"/>
              <a:t>epilepsi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bozuk-kırmızı</a:t>
            </a:r>
            <a:r>
              <a:rPr lang="en-US" b="1" dirty="0"/>
              <a:t> </a:t>
            </a:r>
            <a:r>
              <a:rPr lang="en-US" b="1" dirty="0" err="1"/>
              <a:t>lif</a:t>
            </a:r>
            <a:r>
              <a:rPr lang="en-US" b="1" dirty="0"/>
              <a:t> </a:t>
            </a:r>
            <a:r>
              <a:rPr lang="en-US" b="1" dirty="0" err="1"/>
              <a:t>hastalığı</a:t>
            </a:r>
            <a:r>
              <a:rPr lang="en-US" b="1" dirty="0"/>
              <a:t>)</a:t>
            </a:r>
            <a:endParaRPr lang="tr-TR" b="1" dirty="0"/>
          </a:p>
          <a:p>
            <a:pPr lvl="1"/>
            <a:r>
              <a:rPr lang="en-US" sz="3000" dirty="0" err="1"/>
              <a:t>Lösin</a:t>
            </a:r>
            <a:r>
              <a:rPr lang="en-US" sz="3000" dirty="0"/>
              <a:t> </a:t>
            </a:r>
            <a:r>
              <a:rPr lang="en-US" sz="3000" dirty="0" err="1"/>
              <a:t>için</a:t>
            </a:r>
            <a:r>
              <a:rPr lang="en-US" sz="3000" dirty="0"/>
              <a:t> </a:t>
            </a:r>
            <a:r>
              <a:rPr lang="en-US" sz="3000" dirty="0" err="1"/>
              <a:t>spesifik</a:t>
            </a:r>
            <a:r>
              <a:rPr lang="en-US" sz="3000" dirty="0"/>
              <a:t> </a:t>
            </a:r>
            <a:r>
              <a:rPr lang="en-US" sz="3000" dirty="0" err="1"/>
              <a:t>tRNA’yı</a:t>
            </a:r>
            <a:r>
              <a:rPr lang="en-US" sz="3000" dirty="0"/>
              <a:t> ( </a:t>
            </a:r>
            <a:r>
              <a:rPr lang="en-US" sz="3000" dirty="0" err="1"/>
              <a:t>lösil-tRNA</a:t>
            </a:r>
            <a:r>
              <a:rPr lang="en-US" sz="3000" dirty="0"/>
              <a:t>) </a:t>
            </a:r>
            <a:r>
              <a:rPr lang="en-US" sz="3000" dirty="0" err="1"/>
              <a:t>kodlayan</a:t>
            </a:r>
            <a:r>
              <a:rPr lang="en-US" sz="3000" dirty="0"/>
              <a:t> </a:t>
            </a:r>
            <a:r>
              <a:rPr lang="en-US" sz="3000" dirty="0" err="1"/>
              <a:t>mitokondri</a:t>
            </a:r>
            <a:r>
              <a:rPr lang="en-US" sz="3000" dirty="0"/>
              <a:t> </a:t>
            </a:r>
            <a:r>
              <a:rPr lang="en-US" sz="3000" dirty="0" err="1"/>
              <a:t>geninde</a:t>
            </a:r>
            <a:r>
              <a:rPr lang="en-US" sz="3000" dirty="0"/>
              <a:t> </a:t>
            </a:r>
            <a:r>
              <a:rPr lang="en-US" sz="3000" dirty="0" err="1"/>
              <a:t>bir</a:t>
            </a:r>
            <a:r>
              <a:rPr lang="en-US" sz="3000" dirty="0"/>
              <a:t> </a:t>
            </a:r>
            <a:r>
              <a:rPr lang="en-US" sz="3000" dirty="0" err="1"/>
              <a:t>mutasyon</a:t>
            </a:r>
            <a:endParaRPr lang="tr-TR" sz="3000" dirty="0"/>
          </a:p>
          <a:p>
            <a:pPr lvl="1"/>
            <a:r>
              <a:rPr lang="en-US" sz="3000" dirty="0" err="1"/>
              <a:t>Kas</a:t>
            </a:r>
            <a:r>
              <a:rPr lang="en-US" sz="3000" dirty="0"/>
              <a:t> </a:t>
            </a:r>
            <a:r>
              <a:rPr lang="en-US" sz="3000" dirty="0" err="1"/>
              <a:t>titremesi</a:t>
            </a:r>
            <a:r>
              <a:rPr lang="en-US" sz="3000" dirty="0"/>
              <a:t> </a:t>
            </a:r>
            <a:r>
              <a:rPr lang="en-US" sz="3000" dirty="0" err="1"/>
              <a:t>ile</a:t>
            </a:r>
            <a:r>
              <a:rPr lang="en-US" sz="3000" dirty="0"/>
              <a:t> </a:t>
            </a:r>
            <a:r>
              <a:rPr lang="en-US" sz="3000" dirty="0" err="1"/>
              <a:t>karakterizedir</a:t>
            </a:r>
            <a:r>
              <a:rPr lang="en-US" sz="3000" dirty="0"/>
              <a:t>.</a:t>
            </a:r>
            <a:endParaRPr lang="tr-TR" sz="3000" dirty="0"/>
          </a:p>
          <a:p>
            <a:pPr lvl="1"/>
            <a:r>
              <a:rPr lang="en-US" sz="3000" dirty="0" err="1"/>
              <a:t>MERRF’li</a:t>
            </a:r>
            <a:r>
              <a:rPr lang="en-US" sz="3000" dirty="0"/>
              <a:t> </a:t>
            </a:r>
            <a:r>
              <a:rPr lang="en-US" sz="3000" dirty="0" err="1"/>
              <a:t>bireylerde</a:t>
            </a:r>
            <a:r>
              <a:rPr lang="en-US" sz="3000" dirty="0"/>
              <a:t> </a:t>
            </a:r>
            <a:r>
              <a:rPr lang="en-US" sz="3000" dirty="0" err="1"/>
              <a:t>iskelet</a:t>
            </a:r>
            <a:r>
              <a:rPr lang="en-US" sz="3000" dirty="0"/>
              <a:t> </a:t>
            </a:r>
            <a:r>
              <a:rPr lang="en-US" sz="3000" dirty="0" err="1"/>
              <a:t>kası</a:t>
            </a:r>
            <a:r>
              <a:rPr lang="en-US" sz="3000" dirty="0"/>
              <a:t> </a:t>
            </a:r>
            <a:r>
              <a:rPr lang="en-US" sz="3000" dirty="0" err="1"/>
              <a:t>lifleri</a:t>
            </a:r>
            <a:r>
              <a:rPr lang="en-US" sz="3000" dirty="0"/>
              <a:t> </a:t>
            </a:r>
            <a:r>
              <a:rPr lang="en-US" sz="3000" dirty="0" err="1"/>
              <a:t>anormal</a:t>
            </a:r>
            <a:r>
              <a:rPr lang="en-US" sz="3000" dirty="0"/>
              <a:t> </a:t>
            </a:r>
            <a:r>
              <a:rPr lang="en-US" sz="3000" dirty="0" err="1"/>
              <a:t>yapılı</a:t>
            </a:r>
            <a:r>
              <a:rPr lang="en-US" sz="3000" dirty="0"/>
              <a:t> </a:t>
            </a:r>
            <a:r>
              <a:rPr lang="en-US" sz="3000" dirty="0" err="1"/>
              <a:t>mitokondrileri</a:t>
            </a:r>
            <a:r>
              <a:rPr lang="en-US" sz="3000" dirty="0"/>
              <a:t> </a:t>
            </a:r>
            <a:r>
              <a:rPr lang="en-US" sz="3000" dirty="0" err="1"/>
              <a:t>içerir</a:t>
            </a:r>
            <a:r>
              <a:rPr lang="en-US" sz="3000" dirty="0"/>
              <a:t>.</a:t>
            </a:r>
            <a:endParaRPr lang="tr-TR" sz="30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43076"/>
            <a:ext cx="8229600" cy="311468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Leigh </a:t>
            </a:r>
            <a:r>
              <a:rPr lang="en-US" b="1" dirty="0" err="1"/>
              <a:t>Sendromu</a:t>
            </a:r>
            <a:endParaRPr lang="tr-TR" b="1" dirty="0"/>
          </a:p>
          <a:p>
            <a:pPr lvl="1"/>
            <a:r>
              <a:rPr lang="en-US" sz="3200" dirty="0" err="1"/>
              <a:t>Kompleks</a:t>
            </a:r>
            <a:r>
              <a:rPr lang="en-US" sz="3200" dirty="0"/>
              <a:t> I,II,IV de </a:t>
            </a:r>
            <a:r>
              <a:rPr lang="en-US" sz="3200" dirty="0" err="1"/>
              <a:t>oluşan</a:t>
            </a:r>
            <a:r>
              <a:rPr lang="en-US" sz="3200" dirty="0"/>
              <a:t> </a:t>
            </a:r>
            <a:r>
              <a:rPr lang="en-US" sz="3200" dirty="0" err="1"/>
              <a:t>bozukluklar</a:t>
            </a:r>
            <a:endParaRPr lang="tr-TR" sz="3200" dirty="0"/>
          </a:p>
          <a:p>
            <a:pPr>
              <a:buNone/>
            </a:pPr>
            <a:endParaRPr lang="tr-TR" dirty="0"/>
          </a:p>
          <a:p>
            <a:r>
              <a:rPr lang="en-US" b="1" dirty="0" err="1"/>
              <a:t>Kearn</a:t>
            </a:r>
            <a:r>
              <a:rPr lang="en-US" b="1" dirty="0"/>
              <a:t>-Sayre </a:t>
            </a:r>
            <a:r>
              <a:rPr lang="en-US" b="1" dirty="0" err="1"/>
              <a:t>sendromu</a:t>
            </a:r>
            <a:endParaRPr lang="tr-TR" b="1" dirty="0"/>
          </a:p>
          <a:p>
            <a:pPr lvl="1"/>
            <a:r>
              <a:rPr lang="en-US" sz="3200" dirty="0" err="1"/>
              <a:t>Mitokondrial</a:t>
            </a:r>
            <a:r>
              <a:rPr lang="en-US" sz="3200" dirty="0"/>
              <a:t> </a:t>
            </a:r>
            <a:r>
              <a:rPr lang="en-US" sz="3200" dirty="0" err="1"/>
              <a:t>DNA’da</a:t>
            </a:r>
            <a:r>
              <a:rPr lang="en-US" sz="3200" dirty="0"/>
              <a:t> </a:t>
            </a:r>
            <a:r>
              <a:rPr lang="en-US" sz="3200" dirty="0" err="1"/>
              <a:t>delesyon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286807" cy="450059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243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Mitokondrial Hastalıklar</vt:lpstr>
      <vt:lpstr>Mitokondri İle İlgili Genetik Bozukluklar</vt:lpstr>
      <vt:lpstr>Mitokondri İle İlgili Genetik Bozukluklar</vt:lpstr>
      <vt:lpstr>Slayt 4</vt:lpstr>
      <vt:lpstr>Slayt 5</vt:lpstr>
      <vt:lpstr>Leber‘ in herediter optik nöropatisi (LHON sendromu )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cigdem</dc:creator>
  <cp:lastModifiedBy>user</cp:lastModifiedBy>
  <cp:revision>6</cp:revision>
  <dcterms:created xsi:type="dcterms:W3CDTF">2018-04-25T19:39:54Z</dcterms:created>
  <dcterms:modified xsi:type="dcterms:W3CDTF">2018-05-17T13:46:47Z</dcterms:modified>
</cp:coreProperties>
</file>