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5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06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37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19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79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72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7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0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47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6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38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67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37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45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2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64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77098C-D84A-4AF9-8E54-98DB5DA4F390}" type="datetimeFigureOut">
              <a:rPr lang="tr-TR" smtClean="0"/>
              <a:t>2.4.2018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2E9FA4-8B0A-4064-9F34-E69EF102F5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68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Rönesans Müziği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24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Vokal müzik, Rönesans Dönemine kadar ülkelere göre farklılık göstermemiş, tek bir örnek olarak uygulanmıştır. </a:t>
            </a:r>
            <a:endParaRPr lang="tr-TR" dirty="0" smtClean="0"/>
          </a:p>
          <a:p>
            <a:r>
              <a:rPr lang="tr-TR" dirty="0" smtClean="0"/>
              <a:t>Rönesans’tan </a:t>
            </a:r>
            <a:r>
              <a:rPr lang="tr-TR" dirty="0"/>
              <a:t>itibaren her ulus kendine özgü bir vokal müzik anlayışı geliştirmiştir. </a:t>
            </a:r>
            <a:endParaRPr lang="tr-TR" dirty="0" smtClean="0"/>
          </a:p>
          <a:p>
            <a:pPr lvl="1"/>
            <a:r>
              <a:rPr lang="tr-TR" dirty="0" smtClean="0"/>
              <a:t>İngilizler </a:t>
            </a:r>
            <a:r>
              <a:rPr lang="tr-TR" dirty="0"/>
              <a:t>buna </a:t>
            </a:r>
            <a:r>
              <a:rPr lang="tr-TR" dirty="0" err="1"/>
              <a:t>carol</a:t>
            </a:r>
            <a:r>
              <a:rPr lang="tr-TR" dirty="0"/>
              <a:t>, Almanlar </a:t>
            </a:r>
            <a:r>
              <a:rPr lang="tr-TR" dirty="0" err="1"/>
              <a:t>lied</a:t>
            </a:r>
            <a:r>
              <a:rPr lang="tr-TR" dirty="0"/>
              <a:t>, Fransızlar ise </a:t>
            </a:r>
            <a:r>
              <a:rPr lang="tr-TR" dirty="0" err="1"/>
              <a:t>chanson</a:t>
            </a:r>
            <a:r>
              <a:rPr lang="tr-TR" dirty="0"/>
              <a:t> adını vermişlerdir. </a:t>
            </a:r>
            <a:endParaRPr lang="tr-TR" dirty="0" smtClean="0"/>
          </a:p>
          <a:p>
            <a:pPr lvl="1"/>
            <a:r>
              <a:rPr lang="tr-TR" dirty="0" err="1" smtClean="0"/>
              <a:t>Frottola</a:t>
            </a:r>
            <a:r>
              <a:rPr lang="tr-TR" dirty="0" smtClean="0"/>
              <a:t> </a:t>
            </a:r>
            <a:r>
              <a:rPr lang="tr-TR" dirty="0"/>
              <a:t>ise İtalya’da yaygınlaşmış bir karnaval şarkısıdır.</a:t>
            </a:r>
          </a:p>
        </p:txBody>
      </p:sp>
    </p:spTree>
    <p:extLst>
      <p:ext uri="{BB962C8B-B14F-4D97-AF65-F5344CB8AC3E}">
        <p14:creationId xmlns:p14="http://schemas.microsoft.com/office/powerpoint/2010/main" val="112739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On altıncı yüzyıl başlarında önem kazanan müzikle sözü birleştirme sanatı </a:t>
            </a:r>
            <a:r>
              <a:rPr lang="tr-TR" dirty="0" err="1"/>
              <a:t>musica</a:t>
            </a:r>
            <a:r>
              <a:rPr lang="tr-TR" dirty="0"/>
              <a:t> </a:t>
            </a:r>
            <a:r>
              <a:rPr lang="tr-TR" dirty="0" err="1"/>
              <a:t>reservata</a:t>
            </a:r>
            <a:r>
              <a:rPr lang="tr-TR" dirty="0"/>
              <a:t> (korunmuş müzik), Rönesans’ın önemli özelliklerinden biridir. </a:t>
            </a:r>
            <a:endParaRPr lang="tr-TR" dirty="0" smtClean="0"/>
          </a:p>
          <a:p>
            <a:r>
              <a:rPr lang="tr-TR" dirty="0" smtClean="0"/>
              <a:t>Müziğin </a:t>
            </a:r>
            <a:r>
              <a:rPr lang="tr-TR" dirty="0"/>
              <a:t>ön planda olması yerine sözün ön planda olması anlayışıdır. </a:t>
            </a:r>
            <a:endParaRPr lang="tr-TR" dirty="0" smtClean="0"/>
          </a:p>
          <a:p>
            <a:r>
              <a:rPr lang="tr-TR" dirty="0" err="1" smtClean="0"/>
              <a:t>Madrigal</a:t>
            </a:r>
            <a:r>
              <a:rPr lang="tr-TR" dirty="0" smtClean="0"/>
              <a:t> </a:t>
            </a:r>
            <a:r>
              <a:rPr lang="tr-TR" dirty="0"/>
              <a:t>ve opera gibi vokal yapıtlarda söz ve beste uyumuna (prozodi) ışık tutan bu anlayış, dramatik anlatımı güçlendirmiştir</a:t>
            </a:r>
          </a:p>
        </p:txBody>
      </p:sp>
    </p:spTree>
    <p:extLst>
      <p:ext uri="{BB962C8B-B14F-4D97-AF65-F5344CB8AC3E}">
        <p14:creationId xmlns:p14="http://schemas.microsoft.com/office/powerpoint/2010/main" val="219066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Dönemin sonlarına doğru, sadece enstrümanların bulunduğu küçük gruplar eşliğinde de müzikler yapılmaya ve böylece dans müzikleri gelişmeye ve önem kazanmaya başlamıştır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Kişinin </a:t>
            </a:r>
            <a:r>
              <a:rPr lang="tr-TR" dirty="0"/>
              <a:t>hangi sınıftan olursa olsun müzik bilgisinin olması ve bir enstrüman çalıyor olması toplumun her katmanında kabul gören bir düşünce olmuştur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İnsanlar, bu dünyanın yaşamaya değer bir dünya olduğunu ilk kez bu dönemde fark etmişlerdir. </a:t>
            </a:r>
            <a:endParaRPr lang="tr-TR" dirty="0" smtClean="0"/>
          </a:p>
          <a:p>
            <a:pPr lvl="1"/>
            <a:r>
              <a:rPr lang="tr-TR" dirty="0" smtClean="0"/>
              <a:t>Bu </a:t>
            </a:r>
            <a:r>
              <a:rPr lang="tr-TR" dirty="0"/>
              <a:t>anlayışa dayalı olarak Rönesans’ta besteciler, Orta Çağ’daki tekdüze anlatım tarzına karşın, duygu ve düşüncelerini daha coşkulu bir ifade ile anlatmışlardır.</a:t>
            </a:r>
          </a:p>
        </p:txBody>
      </p:sp>
    </p:spTree>
    <p:extLst>
      <p:ext uri="{BB962C8B-B14F-4D97-AF65-F5344CB8AC3E}">
        <p14:creationId xmlns:p14="http://schemas.microsoft.com/office/powerpoint/2010/main" val="211645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K</a:t>
            </a:r>
            <a:r>
              <a:rPr lang="sv-SE" dirty="0" smtClean="0"/>
              <a:t>ilise </a:t>
            </a:r>
            <a:r>
              <a:rPr lang="sv-SE" dirty="0"/>
              <a:t>müziği tonları, yerini major ve minor tonlara bırakmıştır</a:t>
            </a:r>
            <a:r>
              <a:rPr lang="sv-SE" dirty="0" smtClean="0"/>
              <a:t>.</a:t>
            </a:r>
            <a:endParaRPr lang="tr-TR" dirty="0" smtClean="0"/>
          </a:p>
          <a:p>
            <a:r>
              <a:rPr lang="tr-TR" dirty="0"/>
              <a:t>Klasik Batı Müziği’nin temellerini oluşturan kontrpuan yazısı bu dönemde oldukça gelişim </a:t>
            </a:r>
            <a:r>
              <a:rPr lang="tr-TR" dirty="0" smtClean="0"/>
              <a:t>göstermiştir.</a:t>
            </a:r>
          </a:p>
          <a:p>
            <a:r>
              <a:rPr lang="tr-TR" dirty="0"/>
              <a:t>Bu yeni sanatın karakteristik özellikleri şöyle açıklanabilir: </a:t>
            </a:r>
            <a:endParaRPr lang="tr-TR" dirty="0" smtClean="0"/>
          </a:p>
          <a:p>
            <a:pPr lvl="1"/>
            <a:r>
              <a:rPr lang="tr-TR" dirty="0" err="1" smtClean="0"/>
              <a:t>Sansbly</a:t>
            </a:r>
            <a:r>
              <a:rPr lang="tr-TR" dirty="0" smtClean="0"/>
              <a:t> </a:t>
            </a:r>
            <a:r>
              <a:rPr lang="tr-TR" dirty="0"/>
              <a:t>(yeden) notasının kullanılmaya başlanmasıyla eski gamların değiştirilmesi ve bu çeşitli gamların (</a:t>
            </a:r>
            <a:r>
              <a:rPr lang="tr-TR" dirty="0" err="1"/>
              <a:t>modların</a:t>
            </a:r>
            <a:r>
              <a:rPr lang="tr-TR" dirty="0"/>
              <a:t>) birleştirilmesi sonucunda majör ve minör gamların ortaya çıkması. </a:t>
            </a:r>
            <a:endParaRPr lang="tr-TR" dirty="0" smtClean="0"/>
          </a:p>
          <a:p>
            <a:pPr lvl="1"/>
            <a:r>
              <a:rPr lang="tr-TR" dirty="0" smtClean="0"/>
              <a:t>Kontrpuan </a:t>
            </a:r>
            <a:r>
              <a:rPr lang="tr-TR" dirty="0"/>
              <a:t>usullerinin geliştirilmesi. Beşli ve oktav paralellerin yasak edilmesi. </a:t>
            </a:r>
            <a:endParaRPr lang="tr-TR" dirty="0" smtClean="0"/>
          </a:p>
          <a:p>
            <a:pPr lvl="1"/>
            <a:r>
              <a:rPr lang="tr-TR" dirty="0" smtClean="0"/>
              <a:t>Armonik </a:t>
            </a:r>
            <a:r>
              <a:rPr lang="tr-TR" dirty="0"/>
              <a:t>stilin yavaş yavaş </a:t>
            </a:r>
            <a:r>
              <a:rPr lang="tr-TR" dirty="0" err="1"/>
              <a:t>kontrapuantik</a:t>
            </a:r>
            <a:r>
              <a:rPr lang="tr-TR" dirty="0"/>
              <a:t> stilden ayrılıp daha özgür bir hal alması, </a:t>
            </a:r>
            <a:endParaRPr lang="tr-TR" dirty="0" smtClean="0"/>
          </a:p>
          <a:p>
            <a:pPr lvl="1"/>
            <a:r>
              <a:rPr lang="tr-TR" dirty="0" smtClean="0"/>
              <a:t>Belirli </a:t>
            </a:r>
            <a:r>
              <a:rPr lang="tr-TR" dirty="0"/>
              <a:t>ve kesin bir </a:t>
            </a:r>
            <a:r>
              <a:rPr lang="tr-TR" dirty="0" err="1"/>
              <a:t>ritm</a:t>
            </a:r>
            <a:r>
              <a:rPr lang="tr-TR" dirty="0"/>
              <a:t> tayini. </a:t>
            </a:r>
          </a:p>
        </p:txBody>
      </p:sp>
    </p:spTree>
    <p:extLst>
      <p:ext uri="{BB962C8B-B14F-4D97-AF65-F5344CB8AC3E}">
        <p14:creationId xmlns:p14="http://schemas.microsoft.com/office/powerpoint/2010/main" val="336064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RÖNESANS MÜZİĞİNİN KARAKTERİSTİKLERİ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Vokal </a:t>
            </a:r>
            <a:r>
              <a:rPr lang="tr-TR" dirty="0"/>
              <a:t>müzik, enstrümantal müzikten daha önemlidir. </a:t>
            </a:r>
            <a:r>
              <a:rPr lang="tr-TR" dirty="0" smtClean="0"/>
              <a:t> </a:t>
            </a:r>
          </a:p>
          <a:p>
            <a:r>
              <a:rPr lang="tr-TR" dirty="0" smtClean="0"/>
              <a:t>Müzik</a:t>
            </a:r>
            <a:r>
              <a:rPr lang="tr-TR" dirty="0"/>
              <a:t>, kelimelerin anlamını ve yarattığı duyguları geliştirir. </a:t>
            </a:r>
            <a:endParaRPr lang="tr-TR" dirty="0" smtClean="0"/>
          </a:p>
          <a:p>
            <a:r>
              <a:rPr lang="tr-TR" dirty="0" smtClean="0"/>
              <a:t>Sunum </a:t>
            </a:r>
            <a:r>
              <a:rPr lang="tr-TR" dirty="0"/>
              <a:t>dengelidir. Aşırı kontrastlar ya da ritimler içermez. </a:t>
            </a:r>
            <a:endParaRPr lang="tr-TR" dirty="0" smtClean="0"/>
          </a:p>
          <a:p>
            <a:r>
              <a:rPr lang="tr-TR" dirty="0" smtClean="0"/>
              <a:t>Temelde </a:t>
            </a:r>
            <a:r>
              <a:rPr lang="tr-TR" dirty="0"/>
              <a:t>çokseslidir. Sesler ortaçağdakinden daha dolgun ve bastır. </a:t>
            </a:r>
            <a:r>
              <a:rPr lang="tr-TR" dirty="0" smtClean="0"/>
              <a:t> </a:t>
            </a:r>
          </a:p>
          <a:p>
            <a:r>
              <a:rPr lang="tr-TR" dirty="0" smtClean="0"/>
              <a:t>«A </a:t>
            </a:r>
            <a:r>
              <a:rPr lang="tr-TR" dirty="0" err="1" smtClean="0"/>
              <a:t>Capella</a:t>
            </a:r>
            <a:r>
              <a:rPr lang="tr-TR" dirty="0"/>
              <a:t>» </a:t>
            </a:r>
            <a:r>
              <a:rPr lang="tr-TR" dirty="0" err="1"/>
              <a:t>nın</a:t>
            </a:r>
            <a:r>
              <a:rPr lang="tr-TR" dirty="0"/>
              <a:t> altın çağıdır. </a:t>
            </a:r>
            <a:r>
              <a:rPr lang="tr-TR" dirty="0" smtClean="0"/>
              <a:t> </a:t>
            </a:r>
          </a:p>
          <a:p>
            <a:r>
              <a:rPr lang="tr-TR" dirty="0" smtClean="0"/>
              <a:t>Ritmin </a:t>
            </a:r>
            <a:r>
              <a:rPr lang="tr-TR" dirty="0"/>
              <a:t>yumuşak bir akışı vardır. </a:t>
            </a:r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/>
              <a:t>melodi ritmik bağımsızlığa sahiptir. </a:t>
            </a:r>
            <a:endParaRPr lang="tr-TR" dirty="0" smtClean="0"/>
          </a:p>
          <a:p>
            <a:r>
              <a:rPr lang="tr-TR" dirty="0" smtClean="0"/>
              <a:t>Melodi </a:t>
            </a:r>
            <a:r>
              <a:rPr lang="tr-TR" dirty="0"/>
              <a:t>genellikle birkaç büyük sıçrama ile aynı çizgide devam eder.</a:t>
            </a:r>
          </a:p>
        </p:txBody>
      </p:sp>
    </p:spTree>
    <p:extLst>
      <p:ext uri="{BB962C8B-B14F-4D97-AF65-F5344CB8AC3E}">
        <p14:creationId xmlns:p14="http://schemas.microsoft.com/office/powerpoint/2010/main" val="361735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IX. yüzyılda başlayan ve Rönesans dönemine </a:t>
            </a:r>
            <a:r>
              <a:rPr lang="tr-TR" dirty="0" smtClean="0"/>
              <a:t>kadar devam </a:t>
            </a:r>
            <a:r>
              <a:rPr lang="tr-TR" dirty="0"/>
              <a:t>eden ortaçağ döneminin en büyük </a:t>
            </a:r>
            <a:r>
              <a:rPr lang="tr-TR" dirty="0" smtClean="0"/>
              <a:t>özelliği çok </a:t>
            </a:r>
            <a:r>
              <a:rPr lang="tr-TR" dirty="0"/>
              <a:t>sesliliğe geçiş olmuştu.</a:t>
            </a:r>
          </a:p>
          <a:p>
            <a:r>
              <a:rPr lang="tr-TR" dirty="0" smtClean="0"/>
              <a:t>Tek </a:t>
            </a:r>
            <a:r>
              <a:rPr lang="tr-TR" dirty="0"/>
              <a:t>sese </a:t>
            </a:r>
            <a:r>
              <a:rPr lang="tr-TR" dirty="0" smtClean="0"/>
              <a:t>alışmış kulakların</a:t>
            </a:r>
            <a:r>
              <a:rPr lang="tr-TR" dirty="0"/>
              <a:t>, başka </a:t>
            </a:r>
            <a:r>
              <a:rPr lang="tr-TR" dirty="0" err="1"/>
              <a:t>başka</a:t>
            </a:r>
            <a:r>
              <a:rPr lang="tr-TR" dirty="0"/>
              <a:t> seslerin belirli bir uyumla </a:t>
            </a:r>
            <a:r>
              <a:rPr lang="tr-TR" dirty="0" smtClean="0"/>
              <a:t>bir araya </a:t>
            </a:r>
            <a:r>
              <a:rPr lang="tr-TR" dirty="0"/>
              <a:t>gelmeleriyle oluşan ses grubuna alışması </a:t>
            </a:r>
            <a:r>
              <a:rPr lang="tr-TR" dirty="0" smtClean="0"/>
              <a:t>hiç de </a:t>
            </a:r>
            <a:r>
              <a:rPr lang="tr-TR" dirty="0"/>
              <a:t>kolay değildi.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008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Ortaçağda kilise dışında müzik, köylüleri ve soyluları eğlendirmek amacıyla cambazlık ve danslarla birlikte sanatçılar tarafından </a:t>
            </a:r>
            <a:r>
              <a:rPr lang="tr-TR" dirty="0" smtClean="0"/>
              <a:t>yapılırdı.</a:t>
            </a:r>
          </a:p>
          <a:p>
            <a:r>
              <a:rPr lang="tr-TR" dirty="0"/>
              <a:t>Avrupa’da Ortaçağ Kilisesi, orgdan başka çalgıları "çok tanrılı dinlere" özgü sayarak yasaklamıştı. </a:t>
            </a:r>
            <a:endParaRPr lang="tr-TR" dirty="0" smtClean="0"/>
          </a:p>
          <a:p>
            <a:r>
              <a:rPr lang="tr-TR" dirty="0" smtClean="0"/>
              <a:t>Kilise </a:t>
            </a:r>
            <a:r>
              <a:rPr lang="tr-TR" dirty="0"/>
              <a:t>dışında da müzik, insan sesi kaynaklı düşünülmüş ve çalgı müziği düşünülmemişti. </a:t>
            </a:r>
          </a:p>
        </p:txBody>
      </p:sp>
    </p:spTree>
    <p:extLst>
      <p:ext uri="{BB962C8B-B14F-4D97-AF65-F5344CB8AC3E}">
        <p14:creationId xmlns:p14="http://schemas.microsoft.com/office/powerpoint/2010/main" val="45585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Halk </a:t>
            </a:r>
            <a:r>
              <a:rPr lang="tr-TR" dirty="0"/>
              <a:t>arasında üflemeli ve vurmalı çalgıların kullanıldığı görülmekteydi. Bu çalgılar Arap ve Türk kaynaklıydı. </a:t>
            </a:r>
            <a:endParaRPr lang="tr-TR" dirty="0" smtClean="0"/>
          </a:p>
          <a:p>
            <a:endParaRPr lang="tr-TR" dirty="0" smtClean="0"/>
          </a:p>
          <a:p>
            <a:pPr lvl="1"/>
            <a:r>
              <a:rPr lang="tr-TR" dirty="0" smtClean="0"/>
              <a:t>Tulumlu </a:t>
            </a:r>
            <a:r>
              <a:rPr lang="tr-TR" dirty="0"/>
              <a:t>gayda, basit flütler, küçük el davulları, trampetler ve bunun gibi aletlerdi</a:t>
            </a:r>
          </a:p>
        </p:txBody>
      </p:sp>
    </p:spTree>
    <p:extLst>
      <p:ext uri="{BB962C8B-B14F-4D97-AF65-F5344CB8AC3E}">
        <p14:creationId xmlns:p14="http://schemas.microsoft.com/office/powerpoint/2010/main" val="241084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Rönesans’ın kelime anlamı “yeniden doğuş” demektir. </a:t>
            </a:r>
            <a:endParaRPr lang="tr-TR" dirty="0" smtClean="0"/>
          </a:p>
          <a:p>
            <a:r>
              <a:rPr lang="tr-TR" dirty="0" smtClean="0"/>
              <a:t>Rönesans </a:t>
            </a:r>
            <a:r>
              <a:rPr lang="tr-TR" dirty="0"/>
              <a:t>müziği dönemi, sıradan insan yaşamında müziğin tekrar değerlendirilmesi ve yeni düşüncelerin doğma </a:t>
            </a:r>
            <a:r>
              <a:rPr lang="tr-TR" dirty="0" smtClean="0"/>
              <a:t>dönemidir.</a:t>
            </a:r>
          </a:p>
          <a:p>
            <a:r>
              <a:rPr lang="tr-TR" dirty="0"/>
              <a:t>Rönesans'ın yaşam sevinci, dansları, danslar da çalgıları arttırdı. Bu dönemde yeni çalgılar icat edildiği gibi, eski çalgıların da sesleri büyütüldü ve zenginleştirildi. </a:t>
            </a:r>
          </a:p>
        </p:txBody>
      </p:sp>
    </p:spTree>
    <p:extLst>
      <p:ext uri="{BB962C8B-B14F-4D97-AF65-F5344CB8AC3E}">
        <p14:creationId xmlns:p14="http://schemas.microsoft.com/office/powerpoint/2010/main" val="329695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Rönesans’la birlikte aynı kutsal metnin paylaşıldığı, dört ya da beş ses üzerine yazılmış çalgı eşliksiz bir şekil aldı ve dönemin bestecilerinin eserleriyle yükseliş gösterdi</a:t>
            </a:r>
            <a:r>
              <a:rPr lang="tr-TR" dirty="0" smtClean="0"/>
              <a:t>.</a:t>
            </a:r>
          </a:p>
          <a:p>
            <a:r>
              <a:rPr lang="tr-TR" dirty="0"/>
              <a:t>Org, klavsen, lavta, arp, flüt, yan-flüt, kornet, trompet ve tabii ki viyola bu döneme damgalarını vurdular. </a:t>
            </a:r>
            <a:endParaRPr lang="tr-TR" dirty="0" smtClean="0"/>
          </a:p>
          <a:p>
            <a:pPr lvl="1"/>
            <a:r>
              <a:rPr lang="tr-TR" dirty="0" smtClean="0"/>
              <a:t>Ritmi </a:t>
            </a:r>
            <a:r>
              <a:rPr lang="tr-TR" dirty="0"/>
              <a:t>güçlendirmek amacıyla vurmalı çalgıların da bu gelişime katılmasıyla büyük davullar, ziller, üçgenler ve defler dönemin orkestralarındaki yerlerini aldılar. </a:t>
            </a:r>
          </a:p>
        </p:txBody>
      </p:sp>
    </p:spTree>
    <p:extLst>
      <p:ext uri="{BB962C8B-B14F-4D97-AF65-F5344CB8AC3E}">
        <p14:creationId xmlns:p14="http://schemas.microsoft.com/office/powerpoint/2010/main" val="197378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Rönesans dönemi bestelerinin en belirgin </a:t>
            </a:r>
            <a:r>
              <a:rPr lang="tr-TR" dirty="0" smtClean="0"/>
              <a:t>özelliğinin </a:t>
            </a:r>
            <a:r>
              <a:rPr lang="tr-TR" dirty="0"/>
              <a:t>çalgıların aynı anda başlayıp aynı anda eseri bitirmeleri olarak anlatılabilir. </a:t>
            </a:r>
            <a:endParaRPr lang="tr-TR" dirty="0" smtClean="0"/>
          </a:p>
          <a:p>
            <a:pPr lvl="1"/>
            <a:r>
              <a:rPr lang="tr-TR" dirty="0" smtClean="0"/>
              <a:t>Ses </a:t>
            </a:r>
            <a:r>
              <a:rPr lang="tr-TR" dirty="0"/>
              <a:t>şiddeti hep aynı ayardadır</a:t>
            </a:r>
            <a:r>
              <a:rPr lang="tr-TR" dirty="0" smtClean="0"/>
              <a:t>.</a:t>
            </a:r>
          </a:p>
          <a:p>
            <a:r>
              <a:rPr lang="tr-TR" dirty="0"/>
              <a:t>Rönesans döneminde ilk kez yazılı müzik kullanılabilir hale geldi, insanlar bestecilerin eserlerini evlerinde ve kiliselerinde öğrendi. </a:t>
            </a:r>
            <a:endParaRPr lang="tr-TR" dirty="0" smtClean="0"/>
          </a:p>
          <a:p>
            <a:r>
              <a:rPr lang="tr-TR" dirty="0" smtClean="0"/>
              <a:t>Enstrümantal </a:t>
            </a:r>
            <a:r>
              <a:rPr lang="tr-TR" dirty="0"/>
              <a:t>ve dans müziği popülerdi. </a:t>
            </a:r>
            <a:endParaRPr lang="tr-TR" dirty="0" smtClean="0"/>
          </a:p>
          <a:p>
            <a:r>
              <a:rPr lang="tr-TR" dirty="0" smtClean="0"/>
              <a:t>Müzisyenler </a:t>
            </a:r>
            <a:r>
              <a:rPr lang="tr-TR" dirty="0"/>
              <a:t>kendi geçmişlerinden çok sanatları ile tanınmaya başladılar. </a:t>
            </a:r>
          </a:p>
        </p:txBody>
      </p:sp>
    </p:spTree>
    <p:extLst>
      <p:ext uri="{BB962C8B-B14F-4D97-AF65-F5344CB8AC3E}">
        <p14:creationId xmlns:p14="http://schemas.microsoft.com/office/powerpoint/2010/main" val="26125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Rönesans Dönemi </a:t>
            </a:r>
            <a:r>
              <a:rPr lang="tr-TR" dirty="0" smtClean="0"/>
              <a:t>din </a:t>
            </a:r>
            <a:r>
              <a:rPr lang="tr-TR" dirty="0"/>
              <a:t>dışı müziğin geliştirilmesine de aracı olmuştur. </a:t>
            </a:r>
            <a:endParaRPr lang="tr-TR" dirty="0" smtClean="0"/>
          </a:p>
          <a:p>
            <a:r>
              <a:rPr lang="tr-TR" dirty="0" smtClean="0"/>
              <a:t>Gotik </a:t>
            </a:r>
            <a:r>
              <a:rPr lang="tr-TR" dirty="0"/>
              <a:t>Dönemde yaygınlaşan a </a:t>
            </a:r>
            <a:r>
              <a:rPr lang="tr-TR" dirty="0" err="1"/>
              <a:t>capella</a:t>
            </a:r>
            <a:r>
              <a:rPr lang="tr-TR" dirty="0"/>
              <a:t> koroların büyük önem taşıdığı Rönesans Döneminde, çok sesliliğin ilk büyük eserleri de ortaya çıkmaya başlamıştır. </a:t>
            </a:r>
            <a:endParaRPr lang="tr-TR" dirty="0" smtClean="0"/>
          </a:p>
          <a:p>
            <a:r>
              <a:rPr lang="tr-TR" dirty="0" smtClean="0"/>
              <a:t>Gotik </a:t>
            </a:r>
            <a:r>
              <a:rPr lang="tr-TR" dirty="0"/>
              <a:t>Dönemde, kiliselerde söylenen ilahilerde sadece insan sesi kullanılmaktaydı. Bu «a </a:t>
            </a:r>
            <a:r>
              <a:rPr lang="tr-TR" dirty="0" err="1"/>
              <a:t>cappella</a:t>
            </a:r>
            <a:r>
              <a:rPr lang="tr-TR" dirty="0"/>
              <a:t>» korolar devam etmekle birlikte Rönesans Müziğinde enstrümanlar, ilahilerde insan sesinin yetmediği ve boş kalan kısımları doldurmak için kullanılmaya başlandı. </a:t>
            </a:r>
            <a:endParaRPr lang="tr-TR" dirty="0" smtClean="0"/>
          </a:p>
          <a:p>
            <a:r>
              <a:rPr lang="tr-TR" dirty="0" smtClean="0"/>
              <a:t>Rönesans </a:t>
            </a:r>
            <a:r>
              <a:rPr lang="tr-TR" dirty="0"/>
              <a:t>Dönemi müziğinin en önemli özelliği olarak kilise müziğinin yeniden şekillendiği söylenebilir. </a:t>
            </a:r>
          </a:p>
        </p:txBody>
      </p:sp>
    </p:spTree>
    <p:extLst>
      <p:ext uri="{BB962C8B-B14F-4D97-AF65-F5344CB8AC3E}">
        <p14:creationId xmlns:p14="http://schemas.microsoft.com/office/powerpoint/2010/main" val="423990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dönemde, kilisenin çok sert kurallarından sıyrılarak müzikte yeni bir yapılanma içine girilmiştir. </a:t>
            </a:r>
            <a:endParaRPr lang="tr-TR" dirty="0" smtClean="0"/>
          </a:p>
          <a:p>
            <a:r>
              <a:rPr lang="tr-TR" dirty="0" smtClean="0"/>
              <a:t>Rönesans </a:t>
            </a:r>
            <a:r>
              <a:rPr lang="tr-TR" dirty="0"/>
              <a:t>dönemi ile birlikte çoksesliliğin ilk büyük eserleri de ortaya çıkmaya başladı. 16. yüzyılda artık din dışı eserlerde, şiirle müzik bir araya gelerek daha uzun soluklu besteler yapılmaya başlanmıştır.</a:t>
            </a:r>
          </a:p>
        </p:txBody>
      </p:sp>
    </p:spTree>
    <p:extLst>
      <p:ext uri="{BB962C8B-B14F-4D97-AF65-F5344CB8AC3E}">
        <p14:creationId xmlns:p14="http://schemas.microsoft.com/office/powerpoint/2010/main" val="2283574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784</Words>
  <Application>Microsoft Office PowerPoint</Application>
  <PresentationFormat>Geniş ekran</PresentationFormat>
  <Paragraphs>53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Organik</vt:lpstr>
      <vt:lpstr>Rönesans Müziği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RÖNESANS MÜZİĞİNİN KARAKTERİSTİKLERİ 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Rönesans Müziği</dc:title>
  <dc:creator>svr</dc:creator>
  <cp:lastModifiedBy>svr</cp:lastModifiedBy>
  <cp:revision>3</cp:revision>
  <dcterms:created xsi:type="dcterms:W3CDTF">2018-04-02T08:28:14Z</dcterms:created>
  <dcterms:modified xsi:type="dcterms:W3CDTF">2018-04-02T08:46:30Z</dcterms:modified>
</cp:coreProperties>
</file>