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71" r:id="rId3"/>
    <p:sldId id="258" r:id="rId4"/>
    <p:sldId id="259" r:id="rId5"/>
    <p:sldId id="260" r:id="rId6"/>
    <p:sldId id="257" r:id="rId7"/>
    <p:sldId id="261" r:id="rId8"/>
    <p:sldId id="262" r:id="rId9"/>
    <p:sldId id="263" r:id="rId10"/>
    <p:sldId id="264" r:id="rId11"/>
    <p:sldId id="265" r:id="rId12"/>
    <p:sldId id="266" r:id="rId13"/>
    <p:sldId id="272"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29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73DF9707-92AD-46B1-93DC-C352ACF92E81}" type="datetimeFigureOut">
              <a:rPr lang="tr-TR" smtClean="0"/>
              <a:t>7.06.2017</a:t>
            </a:fld>
            <a:endParaRPr lang="tr-TR"/>
          </a:p>
        </p:txBody>
      </p:sp>
      <p:sp>
        <p:nvSpPr>
          <p:cNvPr id="5" name="Footer Placeholder 4"/>
          <p:cNvSpPr>
            <a:spLocks noGrp="1"/>
          </p:cNvSpPr>
          <p:nvPr>
            <p:ph type="ftr" sz="quarter" idx="11"/>
          </p:nvPr>
        </p:nvSpPr>
        <p:spPr>
          <a:xfrm>
            <a:off x="5332412" y="5883275"/>
            <a:ext cx="4324044" cy="365125"/>
          </a:xfrm>
        </p:spPr>
        <p:txBody>
          <a:bodyPr/>
          <a:lstStyle/>
          <a:p>
            <a:endParaRPr lang="tr-TR"/>
          </a:p>
        </p:txBody>
      </p:sp>
      <p:sp>
        <p:nvSpPr>
          <p:cNvPr id="6" name="Slide Number Placeholder 5"/>
          <p:cNvSpPr>
            <a:spLocks noGrp="1"/>
          </p:cNvSpPr>
          <p:nvPr>
            <p:ph type="sldNum" sz="quarter" idx="12"/>
          </p:nvPr>
        </p:nvSpPr>
        <p:spPr/>
        <p:txBody>
          <a:bodyPr/>
          <a:lstStyle/>
          <a:p>
            <a:fld id="{605F5E38-C216-4E72-820C-A0EFBABB58B1}" type="slidenum">
              <a:rPr lang="tr-TR" smtClean="0"/>
              <a:t>‹#›</a:t>
            </a:fld>
            <a:endParaRPr lang="tr-TR"/>
          </a:p>
        </p:txBody>
      </p:sp>
    </p:spTree>
    <p:extLst>
      <p:ext uri="{BB962C8B-B14F-4D97-AF65-F5344CB8AC3E}">
        <p14:creationId xmlns:p14="http://schemas.microsoft.com/office/powerpoint/2010/main" val="2669040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73DF9707-92AD-46B1-93DC-C352ACF92E81}" type="datetimeFigureOut">
              <a:rPr lang="tr-TR" smtClean="0"/>
              <a:t>7.06.2017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5F5E38-C216-4E72-820C-A0EFBABB58B1}" type="slidenum">
              <a:rPr lang="tr-TR" smtClean="0"/>
              <a:t>‹#›</a:t>
            </a:fld>
            <a:endParaRPr lang="tr-TR"/>
          </a:p>
        </p:txBody>
      </p:sp>
    </p:spTree>
    <p:extLst>
      <p:ext uri="{BB962C8B-B14F-4D97-AF65-F5344CB8AC3E}">
        <p14:creationId xmlns:p14="http://schemas.microsoft.com/office/powerpoint/2010/main" val="2398047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3DF9707-92AD-46B1-93DC-C352ACF92E81}" type="datetimeFigureOut">
              <a:rPr lang="tr-TR" smtClean="0"/>
              <a:t>7.06.2017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5F5E38-C216-4E72-820C-A0EFBABB58B1}" type="slidenum">
              <a:rPr lang="tr-TR" smtClean="0"/>
              <a:t>‹#›</a:t>
            </a:fld>
            <a:endParaRPr lang="tr-TR"/>
          </a:p>
        </p:txBody>
      </p:sp>
    </p:spTree>
    <p:extLst>
      <p:ext uri="{BB962C8B-B14F-4D97-AF65-F5344CB8AC3E}">
        <p14:creationId xmlns:p14="http://schemas.microsoft.com/office/powerpoint/2010/main" val="10208033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3DF9707-92AD-46B1-93DC-C352ACF92E81}" type="datetimeFigureOut">
              <a:rPr lang="tr-TR" smtClean="0"/>
              <a:t>7.06.2017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5F5E38-C216-4E72-820C-A0EFBABB58B1}" type="slidenum">
              <a:rPr lang="tr-TR" smtClean="0"/>
              <a:t>‹#›</a:t>
            </a:fld>
            <a:endParaRPr lang="tr-TR"/>
          </a:p>
        </p:txBody>
      </p:sp>
    </p:spTree>
    <p:extLst>
      <p:ext uri="{BB962C8B-B14F-4D97-AF65-F5344CB8AC3E}">
        <p14:creationId xmlns:p14="http://schemas.microsoft.com/office/powerpoint/2010/main" val="17660814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3DF9707-92AD-46B1-93DC-C352ACF92E81}" type="datetimeFigureOut">
              <a:rPr lang="tr-TR" smtClean="0"/>
              <a:t>7.06.2017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5F5E38-C216-4E72-820C-A0EFBABB58B1}" type="slidenum">
              <a:rPr lang="tr-TR" smtClean="0"/>
              <a:t>‹#›</a:t>
            </a:fld>
            <a:endParaRPr lang="tr-TR"/>
          </a:p>
        </p:txBody>
      </p:sp>
    </p:spTree>
    <p:extLst>
      <p:ext uri="{BB962C8B-B14F-4D97-AF65-F5344CB8AC3E}">
        <p14:creationId xmlns:p14="http://schemas.microsoft.com/office/powerpoint/2010/main" val="5983840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3DF9707-92AD-46B1-93DC-C352ACF92E81}" type="datetimeFigureOut">
              <a:rPr lang="tr-TR" smtClean="0"/>
              <a:t>7.06.2017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5F5E38-C216-4E72-820C-A0EFBABB58B1}" type="slidenum">
              <a:rPr lang="tr-TR" smtClean="0"/>
              <a:t>‹#›</a:t>
            </a:fld>
            <a:endParaRPr lang="tr-TR"/>
          </a:p>
        </p:txBody>
      </p:sp>
    </p:spTree>
    <p:extLst>
      <p:ext uri="{BB962C8B-B14F-4D97-AF65-F5344CB8AC3E}">
        <p14:creationId xmlns:p14="http://schemas.microsoft.com/office/powerpoint/2010/main" val="28650094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3DF9707-92AD-46B1-93DC-C352ACF92E81}" type="datetimeFigureOut">
              <a:rPr lang="tr-TR" smtClean="0"/>
              <a:t>7.06.2017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5F5E38-C216-4E72-820C-A0EFBABB58B1}" type="slidenum">
              <a:rPr lang="tr-TR" smtClean="0"/>
              <a:t>‹#›</a:t>
            </a:fld>
            <a:endParaRPr lang="tr-TR"/>
          </a:p>
        </p:txBody>
      </p:sp>
    </p:spTree>
    <p:extLst>
      <p:ext uri="{BB962C8B-B14F-4D97-AF65-F5344CB8AC3E}">
        <p14:creationId xmlns:p14="http://schemas.microsoft.com/office/powerpoint/2010/main" val="13019637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3DF9707-92AD-46B1-93DC-C352ACF92E81}" type="datetimeFigureOut">
              <a:rPr lang="tr-TR" smtClean="0"/>
              <a:t>7.06.2017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5F5E38-C216-4E72-820C-A0EFBABB58B1}" type="slidenum">
              <a:rPr lang="tr-TR" smtClean="0"/>
              <a:t>‹#›</a:t>
            </a:fld>
            <a:endParaRPr lang="tr-TR"/>
          </a:p>
        </p:txBody>
      </p:sp>
    </p:spTree>
    <p:extLst>
      <p:ext uri="{BB962C8B-B14F-4D97-AF65-F5344CB8AC3E}">
        <p14:creationId xmlns:p14="http://schemas.microsoft.com/office/powerpoint/2010/main" val="25478393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3DF9707-92AD-46B1-93DC-C352ACF92E81}" type="datetimeFigureOut">
              <a:rPr lang="tr-TR" smtClean="0"/>
              <a:t>7.06.2017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5F5E38-C216-4E72-820C-A0EFBABB58B1}" type="slidenum">
              <a:rPr lang="tr-TR" smtClean="0"/>
              <a:t>‹#›</a:t>
            </a:fld>
            <a:endParaRPr lang="tr-TR"/>
          </a:p>
        </p:txBody>
      </p:sp>
    </p:spTree>
    <p:extLst>
      <p:ext uri="{BB962C8B-B14F-4D97-AF65-F5344CB8AC3E}">
        <p14:creationId xmlns:p14="http://schemas.microsoft.com/office/powerpoint/2010/main" val="3526585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3DF9707-92AD-46B1-93DC-C352ACF92E81}" type="datetimeFigureOut">
              <a:rPr lang="tr-TR" smtClean="0"/>
              <a:t>7.06.2017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951856" y="5867131"/>
            <a:ext cx="551167" cy="365125"/>
          </a:xfrm>
        </p:spPr>
        <p:txBody>
          <a:bodyPr/>
          <a:lstStyle/>
          <a:p>
            <a:fld id="{605F5E38-C216-4E72-820C-A0EFBABB58B1}" type="slidenum">
              <a:rPr lang="tr-TR" smtClean="0"/>
              <a:t>‹#›</a:t>
            </a:fld>
            <a:endParaRPr lang="tr-TR"/>
          </a:p>
        </p:txBody>
      </p:sp>
    </p:spTree>
    <p:extLst>
      <p:ext uri="{BB962C8B-B14F-4D97-AF65-F5344CB8AC3E}">
        <p14:creationId xmlns:p14="http://schemas.microsoft.com/office/powerpoint/2010/main" val="1919666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3DF9707-92AD-46B1-93DC-C352ACF92E81}" type="datetimeFigureOut">
              <a:rPr lang="tr-TR" smtClean="0"/>
              <a:t>7.06.2017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5F5E38-C216-4E72-820C-A0EFBABB58B1}" type="slidenum">
              <a:rPr lang="tr-TR" smtClean="0"/>
              <a:t>‹#›</a:t>
            </a:fld>
            <a:endParaRPr lang="tr-TR"/>
          </a:p>
        </p:txBody>
      </p:sp>
    </p:spTree>
    <p:extLst>
      <p:ext uri="{BB962C8B-B14F-4D97-AF65-F5344CB8AC3E}">
        <p14:creationId xmlns:p14="http://schemas.microsoft.com/office/powerpoint/2010/main" val="2592786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3DF9707-92AD-46B1-93DC-C352ACF92E81}" type="datetimeFigureOut">
              <a:rPr lang="tr-TR" smtClean="0"/>
              <a:t>7.06.2017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5F5E38-C216-4E72-820C-A0EFBABB58B1}" type="slidenum">
              <a:rPr lang="tr-TR" smtClean="0"/>
              <a:t>‹#›</a:t>
            </a:fld>
            <a:endParaRPr lang="tr-TR"/>
          </a:p>
        </p:txBody>
      </p:sp>
    </p:spTree>
    <p:extLst>
      <p:ext uri="{BB962C8B-B14F-4D97-AF65-F5344CB8AC3E}">
        <p14:creationId xmlns:p14="http://schemas.microsoft.com/office/powerpoint/2010/main" val="2695655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3DF9707-92AD-46B1-93DC-C352ACF92E81}" type="datetimeFigureOut">
              <a:rPr lang="tr-TR" smtClean="0"/>
              <a:t>7.06.2017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05F5E38-C216-4E72-820C-A0EFBABB58B1}" type="slidenum">
              <a:rPr lang="tr-TR" smtClean="0"/>
              <a:t>‹#›</a:t>
            </a:fld>
            <a:endParaRPr lang="tr-TR"/>
          </a:p>
        </p:txBody>
      </p:sp>
    </p:spTree>
    <p:extLst>
      <p:ext uri="{BB962C8B-B14F-4D97-AF65-F5344CB8AC3E}">
        <p14:creationId xmlns:p14="http://schemas.microsoft.com/office/powerpoint/2010/main" val="2742583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3DF9707-92AD-46B1-93DC-C352ACF92E81}" type="datetimeFigureOut">
              <a:rPr lang="tr-TR" smtClean="0"/>
              <a:t>7.06.2017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05F5E38-C216-4E72-820C-A0EFBABB58B1}" type="slidenum">
              <a:rPr lang="tr-TR" smtClean="0"/>
              <a:t>‹#›</a:t>
            </a:fld>
            <a:endParaRPr lang="tr-TR"/>
          </a:p>
        </p:txBody>
      </p:sp>
    </p:spTree>
    <p:extLst>
      <p:ext uri="{BB962C8B-B14F-4D97-AF65-F5344CB8AC3E}">
        <p14:creationId xmlns:p14="http://schemas.microsoft.com/office/powerpoint/2010/main" val="1493765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DF9707-92AD-46B1-93DC-C352ACF92E81}" type="datetimeFigureOut">
              <a:rPr lang="tr-TR" smtClean="0"/>
              <a:t>7.06.2017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05F5E38-C216-4E72-820C-A0EFBABB58B1}" type="slidenum">
              <a:rPr lang="tr-TR" smtClean="0"/>
              <a:t>‹#›</a:t>
            </a:fld>
            <a:endParaRPr lang="tr-TR"/>
          </a:p>
        </p:txBody>
      </p:sp>
    </p:spTree>
    <p:extLst>
      <p:ext uri="{BB962C8B-B14F-4D97-AF65-F5344CB8AC3E}">
        <p14:creationId xmlns:p14="http://schemas.microsoft.com/office/powerpoint/2010/main" val="3635872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73DF9707-92AD-46B1-93DC-C352ACF92E81}" type="datetimeFigureOut">
              <a:rPr lang="tr-TR" smtClean="0"/>
              <a:t>7.06.2017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5F5E38-C216-4E72-820C-A0EFBABB58B1}" type="slidenum">
              <a:rPr lang="tr-TR" smtClean="0"/>
              <a:t>‹#›</a:t>
            </a:fld>
            <a:endParaRPr lang="tr-TR"/>
          </a:p>
        </p:txBody>
      </p:sp>
    </p:spTree>
    <p:extLst>
      <p:ext uri="{BB962C8B-B14F-4D97-AF65-F5344CB8AC3E}">
        <p14:creationId xmlns:p14="http://schemas.microsoft.com/office/powerpoint/2010/main" val="2049753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73DF9707-92AD-46B1-93DC-C352ACF92E81}" type="datetimeFigureOut">
              <a:rPr lang="tr-TR" smtClean="0"/>
              <a:t>7.06.2017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5F5E38-C216-4E72-820C-A0EFBABB58B1}" type="slidenum">
              <a:rPr lang="tr-TR" smtClean="0"/>
              <a:t>‹#›</a:t>
            </a:fld>
            <a:endParaRPr lang="tr-TR"/>
          </a:p>
        </p:txBody>
      </p:sp>
    </p:spTree>
    <p:extLst>
      <p:ext uri="{BB962C8B-B14F-4D97-AF65-F5344CB8AC3E}">
        <p14:creationId xmlns:p14="http://schemas.microsoft.com/office/powerpoint/2010/main" val="2663801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3DF9707-92AD-46B1-93DC-C352ACF92E81}" type="datetimeFigureOut">
              <a:rPr lang="tr-TR" smtClean="0"/>
              <a:t>7.06.2017</a:t>
            </a:fld>
            <a:endParaRPr lang="tr-T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05F5E38-C216-4E72-820C-A0EFBABB58B1}" type="slidenum">
              <a:rPr lang="tr-TR" smtClean="0"/>
              <a:t>‹#›</a:t>
            </a:fld>
            <a:endParaRPr lang="tr-TR"/>
          </a:p>
        </p:txBody>
      </p:sp>
    </p:spTree>
    <p:extLst>
      <p:ext uri="{BB962C8B-B14F-4D97-AF65-F5344CB8AC3E}">
        <p14:creationId xmlns:p14="http://schemas.microsoft.com/office/powerpoint/2010/main" val="2798310050"/>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Sosyalizm </a:t>
            </a:r>
            <a:endParaRPr lang="tr-TR" dirty="0"/>
          </a:p>
        </p:txBody>
      </p:sp>
      <p:sp>
        <p:nvSpPr>
          <p:cNvPr id="3" name="Alt Başlık 2"/>
          <p:cNvSpPr>
            <a:spLocks noGrp="1"/>
          </p:cNvSpPr>
          <p:nvPr>
            <p:ph type="subTitle" idx="1"/>
          </p:nvPr>
        </p:nvSpPr>
        <p:spPr/>
        <p:txBody>
          <a:bodyPr/>
          <a:lstStyle/>
          <a:p>
            <a:r>
              <a:rPr lang="tr-TR" dirty="0" smtClean="0"/>
              <a:t>Karl </a:t>
            </a:r>
            <a:r>
              <a:rPr lang="tr-TR" dirty="0" err="1" smtClean="0"/>
              <a:t>marx</a:t>
            </a:r>
            <a:endParaRPr lang="tr-TR" dirty="0" smtClean="0"/>
          </a:p>
          <a:p>
            <a:endParaRPr lang="tr-TR" dirty="0"/>
          </a:p>
        </p:txBody>
      </p:sp>
    </p:spTree>
    <p:extLst>
      <p:ext uri="{BB962C8B-B14F-4D97-AF65-F5344CB8AC3E}">
        <p14:creationId xmlns:p14="http://schemas.microsoft.com/office/powerpoint/2010/main" val="19228864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1" y="685801"/>
            <a:ext cx="10018713" cy="1003300"/>
          </a:xfrm>
        </p:spPr>
        <p:txBody>
          <a:bodyPr/>
          <a:lstStyle/>
          <a:p>
            <a:r>
              <a:rPr lang="tr-TR" dirty="0"/>
              <a:t>Marksist eğitim kuramı</a:t>
            </a:r>
            <a:endParaRPr lang="tr-TR" dirty="0"/>
          </a:p>
        </p:txBody>
      </p:sp>
      <p:sp>
        <p:nvSpPr>
          <p:cNvPr id="3" name="İçerik Yer Tutucusu 2"/>
          <p:cNvSpPr>
            <a:spLocks noGrp="1"/>
          </p:cNvSpPr>
          <p:nvPr>
            <p:ph idx="1"/>
          </p:nvPr>
        </p:nvSpPr>
        <p:spPr>
          <a:xfrm>
            <a:off x="1484310" y="1689100"/>
            <a:ext cx="10018713" cy="4940299"/>
          </a:xfrm>
        </p:spPr>
        <p:txBody>
          <a:bodyPr/>
          <a:lstStyle/>
          <a:p>
            <a:r>
              <a:rPr lang="tr-TR" dirty="0" smtClean="0"/>
              <a:t>Marksist eğitim kuramı, ekonomik üretim yapısının yarattığı doğal ve maddi bir insan anlayışına dayanmıştır. Bu kurama göre eğitimle bireylere, özellikle işçilere, materyalist bir bilinçlenme kazandırılmalıdır.</a:t>
            </a:r>
          </a:p>
          <a:p>
            <a:r>
              <a:rPr lang="tr-TR" dirty="0" err="1" smtClean="0"/>
              <a:t>Marx’ın</a:t>
            </a:r>
            <a:r>
              <a:rPr lang="tr-TR" dirty="0" smtClean="0"/>
              <a:t> </a:t>
            </a:r>
            <a:r>
              <a:rPr lang="tr-TR" dirty="0" err="1" smtClean="0"/>
              <a:t>öerdiği</a:t>
            </a:r>
            <a:r>
              <a:rPr lang="tr-TR" dirty="0" smtClean="0"/>
              <a:t> öğretim veya eğitim zihinsel, psikolojik ve bedensel gelişim kadar gencin üretim süreçleri konusunda bilinçlendirecek bir teknolojik veya </a:t>
            </a:r>
            <a:r>
              <a:rPr lang="tr-TR" dirty="0" err="1" smtClean="0"/>
              <a:t>politeknik</a:t>
            </a:r>
            <a:r>
              <a:rPr lang="tr-TR" dirty="0" smtClean="0"/>
              <a:t> (birçok sanat veya fen dallarının öğretimi) içerikli eğitime de önem vermiştir.</a:t>
            </a:r>
          </a:p>
          <a:p>
            <a:r>
              <a:rPr lang="tr-TR" dirty="0" err="1" smtClean="0"/>
              <a:t>Politeknik</a:t>
            </a:r>
            <a:r>
              <a:rPr lang="tr-TR" dirty="0" smtClean="0"/>
              <a:t> eğitim, teori ve kuram ağırlıklı verilen eğitimde bireylerin endüstriye ve farklı iş ortamlarına göre hazırlanmaları ve ekonomik üretimin bir sosyal değişim aracı olduğu konusunda aydınlatılmaları hedeflenmiştir.</a:t>
            </a:r>
            <a:endParaRPr lang="tr-TR" dirty="0"/>
          </a:p>
        </p:txBody>
      </p:sp>
    </p:spTree>
    <p:extLst>
      <p:ext uri="{BB962C8B-B14F-4D97-AF65-F5344CB8AC3E}">
        <p14:creationId xmlns:p14="http://schemas.microsoft.com/office/powerpoint/2010/main" val="2561651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Yeni </a:t>
            </a:r>
            <a:r>
              <a:rPr lang="tr-TR" dirty="0" smtClean="0"/>
              <a:t>M</a:t>
            </a:r>
            <a:r>
              <a:rPr lang="tr-TR" dirty="0" smtClean="0"/>
              <a:t>arksizm’in </a:t>
            </a:r>
            <a:r>
              <a:rPr lang="tr-TR" dirty="0" smtClean="0"/>
              <a:t>eğitim ilkeleri</a:t>
            </a:r>
            <a:endParaRPr lang="tr-TR" dirty="0"/>
          </a:p>
        </p:txBody>
      </p:sp>
      <p:sp>
        <p:nvSpPr>
          <p:cNvPr id="3" name="İçerik Yer Tutucusu 2"/>
          <p:cNvSpPr>
            <a:spLocks noGrp="1"/>
          </p:cNvSpPr>
          <p:nvPr>
            <p:ph idx="1"/>
          </p:nvPr>
        </p:nvSpPr>
        <p:spPr>
          <a:xfrm>
            <a:off x="1484310" y="1993901"/>
            <a:ext cx="10018713" cy="3797300"/>
          </a:xfrm>
        </p:spPr>
        <p:txBody>
          <a:bodyPr/>
          <a:lstStyle/>
          <a:p>
            <a:r>
              <a:rPr lang="tr-TR" dirty="0" err="1" smtClean="0"/>
              <a:t>Marksizmin</a:t>
            </a:r>
            <a:r>
              <a:rPr lang="tr-TR" dirty="0" smtClean="0"/>
              <a:t> tezlerinden hareket eden yeni Marksçılar bu doktrini modernize ederek bir devrim aracı olarak değil de daha çok bir çözümleme yöntemi olarak ele almışlardır.</a:t>
            </a:r>
          </a:p>
          <a:p>
            <a:r>
              <a:rPr lang="tr-TR" dirty="0" smtClean="0"/>
              <a:t>Neo Marksist kuramlar da grupların toplumsal egemenlik, güç ve prestij için mücadele ettikleri toplum ve toplumsal kurumlar konusundaki tezlerinde çatışırlar.</a:t>
            </a:r>
          </a:p>
          <a:p>
            <a:r>
              <a:rPr lang="tr-TR" dirty="0" smtClean="0"/>
              <a:t>Yeni Marksistler sınıf bilincini tanımlayıp, çözümlerler; bu bilinç, gerçekliği, toplumsal çerçeveyi ve bir grup ya da sınıfa özgü değerleri algılamayı sağlar.</a:t>
            </a:r>
            <a:endParaRPr lang="tr-TR" dirty="0"/>
          </a:p>
        </p:txBody>
      </p:sp>
    </p:spTree>
    <p:extLst>
      <p:ext uri="{BB962C8B-B14F-4D97-AF65-F5344CB8AC3E}">
        <p14:creationId xmlns:p14="http://schemas.microsoft.com/office/powerpoint/2010/main" val="48015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Yeni Marksistlere göre okul, egemen sınıfın alt sınıf üzerinde bir sosyal kontrol kurmasını sağlayan kurumdur. Okulların organizasyonları; müfredatı, öğrenciyi seçme ve onları yetiştirme biçimleri egemen sınıfın alt sınıflar üzerinde hegemonya kurmasına hizmet </a:t>
            </a:r>
            <a:r>
              <a:rPr lang="tr-TR" smtClean="0"/>
              <a:t>edecek biçimdedir.</a:t>
            </a:r>
            <a:endParaRPr lang="tr-TR"/>
          </a:p>
        </p:txBody>
      </p:sp>
    </p:spTree>
    <p:extLst>
      <p:ext uri="{BB962C8B-B14F-4D97-AF65-F5344CB8AC3E}">
        <p14:creationId xmlns:p14="http://schemas.microsoft.com/office/powerpoint/2010/main" val="3358851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i="1" dirty="0"/>
              <a:t>Gerald </a:t>
            </a:r>
            <a:r>
              <a:rPr lang="tr-TR" i="1" dirty="0" err="1"/>
              <a:t>Gutek</a:t>
            </a:r>
            <a:r>
              <a:rPr lang="tr-TR" i="1" dirty="0"/>
              <a:t>, </a:t>
            </a:r>
            <a:r>
              <a:rPr lang="tr-TR" dirty="0"/>
              <a:t>Eğitime Felsefi ve İdeolojik Yaklaşımlar, </a:t>
            </a:r>
            <a:r>
              <a:rPr lang="tr-TR" dirty="0" err="1"/>
              <a:t>çev</a:t>
            </a:r>
            <a:r>
              <a:rPr lang="tr-TR"/>
              <a:t>: Nesrin Kale,  Ütopya yay., Ankara 2001. </a:t>
            </a:r>
          </a:p>
          <a:p>
            <a:endParaRPr lang="tr-TR"/>
          </a:p>
        </p:txBody>
      </p:sp>
    </p:spTree>
    <p:extLst>
      <p:ext uri="{BB962C8B-B14F-4D97-AF65-F5344CB8AC3E}">
        <p14:creationId xmlns:p14="http://schemas.microsoft.com/office/powerpoint/2010/main" val="1715920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Karl </a:t>
            </a:r>
            <a:r>
              <a:rPr lang="tr-TR" dirty="0" err="1"/>
              <a:t>M</a:t>
            </a:r>
            <a:r>
              <a:rPr lang="tr-TR" dirty="0" err="1" smtClean="0"/>
              <a:t>arx</a:t>
            </a:r>
            <a:endParaRPr lang="tr-TR" dirty="0"/>
          </a:p>
        </p:txBody>
      </p:sp>
      <p:sp>
        <p:nvSpPr>
          <p:cNvPr id="3" name="İçerik Yer Tutucusu 2"/>
          <p:cNvSpPr>
            <a:spLocks noGrp="1"/>
          </p:cNvSpPr>
          <p:nvPr>
            <p:ph idx="1"/>
          </p:nvPr>
        </p:nvSpPr>
        <p:spPr/>
        <p:txBody>
          <a:bodyPr>
            <a:normAutofit lnSpcReduction="10000"/>
          </a:bodyPr>
          <a:lstStyle/>
          <a:p>
            <a:r>
              <a:rPr lang="tr-TR" dirty="0" smtClean="0"/>
              <a:t>Musevi bir ailenin üyesi olan </a:t>
            </a:r>
            <a:r>
              <a:rPr lang="tr-TR" dirty="0"/>
              <a:t>K</a:t>
            </a:r>
            <a:r>
              <a:rPr lang="tr-TR" dirty="0" smtClean="0"/>
              <a:t>arl </a:t>
            </a:r>
            <a:r>
              <a:rPr lang="tr-TR" dirty="0" err="1" smtClean="0"/>
              <a:t>Marx</a:t>
            </a:r>
            <a:r>
              <a:rPr lang="tr-TR" dirty="0" smtClean="0"/>
              <a:t> </a:t>
            </a:r>
            <a:r>
              <a:rPr lang="tr-TR" dirty="0" smtClean="0"/>
              <a:t>1818’de Almanya’da doğmuştur.</a:t>
            </a:r>
          </a:p>
          <a:p>
            <a:r>
              <a:rPr lang="tr-TR" dirty="0" smtClean="0"/>
              <a:t>12 yaşına kadar evde eğitim görmüştür.</a:t>
            </a:r>
          </a:p>
          <a:p>
            <a:r>
              <a:rPr lang="tr-TR" dirty="0" smtClean="0"/>
              <a:t>Ortaokul ve lise döneminde klasik hümanist eğitim görmüştür.</a:t>
            </a:r>
          </a:p>
          <a:p>
            <a:r>
              <a:rPr lang="tr-TR" dirty="0" smtClean="0"/>
              <a:t>1835 yılında hukuk, edebiyat ve felsefe eğitimi için üniversiteye girer.</a:t>
            </a:r>
          </a:p>
          <a:p>
            <a:r>
              <a:rPr lang="tr-TR" dirty="0" err="1" smtClean="0"/>
              <a:t>Hegel’in</a:t>
            </a:r>
            <a:r>
              <a:rPr lang="tr-TR" dirty="0" smtClean="0"/>
              <a:t> </a:t>
            </a:r>
            <a:r>
              <a:rPr lang="tr-TR" dirty="0" err="1" smtClean="0"/>
              <a:t>İdealizm’i</a:t>
            </a:r>
            <a:r>
              <a:rPr lang="tr-TR" dirty="0" smtClean="0"/>
              <a:t> üzerine yoğunlaşan </a:t>
            </a:r>
            <a:r>
              <a:rPr lang="tr-TR" dirty="0" err="1" smtClean="0"/>
              <a:t>Marx</a:t>
            </a:r>
            <a:r>
              <a:rPr lang="tr-TR" dirty="0" smtClean="0"/>
              <a:t>, </a:t>
            </a:r>
            <a:r>
              <a:rPr lang="tr-TR" dirty="0" err="1" smtClean="0"/>
              <a:t>Hegelcilik’teki</a:t>
            </a:r>
            <a:r>
              <a:rPr lang="tr-TR" dirty="0" smtClean="0"/>
              <a:t> </a:t>
            </a:r>
            <a:r>
              <a:rPr lang="tr-TR" dirty="0" smtClean="0"/>
              <a:t>maddi olmayan tinselliğe karşı çıkmakla birlikte onun diyalektik gelişim düşüncesini benimseyerek kendi materyalist felsefesine uyarlamıştır.</a:t>
            </a:r>
            <a:endParaRPr lang="tr-TR" dirty="0"/>
          </a:p>
        </p:txBody>
      </p:sp>
    </p:spTree>
    <p:extLst>
      <p:ext uri="{BB962C8B-B14F-4D97-AF65-F5344CB8AC3E}">
        <p14:creationId xmlns:p14="http://schemas.microsoft.com/office/powerpoint/2010/main" val="3226129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1" y="685801"/>
            <a:ext cx="10018713" cy="939800"/>
          </a:xfrm>
        </p:spPr>
        <p:txBody>
          <a:bodyPr/>
          <a:lstStyle/>
          <a:p>
            <a:endParaRPr lang="tr-TR" dirty="0"/>
          </a:p>
        </p:txBody>
      </p:sp>
      <p:sp>
        <p:nvSpPr>
          <p:cNvPr id="3" name="İçerik Yer Tutucusu 2"/>
          <p:cNvSpPr>
            <a:spLocks noGrp="1"/>
          </p:cNvSpPr>
          <p:nvPr>
            <p:ph idx="1"/>
          </p:nvPr>
        </p:nvSpPr>
        <p:spPr>
          <a:xfrm>
            <a:off x="1484310" y="1930399"/>
            <a:ext cx="10018713" cy="3124201"/>
          </a:xfrm>
        </p:spPr>
        <p:txBody>
          <a:bodyPr>
            <a:normAutofit fontScale="92500" lnSpcReduction="10000"/>
          </a:bodyPr>
          <a:lstStyle/>
          <a:p>
            <a:r>
              <a:rPr lang="tr-TR" dirty="0" err="1" smtClean="0"/>
              <a:t>Hegel’e</a:t>
            </a:r>
            <a:r>
              <a:rPr lang="tr-TR" dirty="0" smtClean="0"/>
              <a:t> göre diyalektik süreçte her bir düşünce karşıtını da içermektedir. Çatışan düşüncelerden sonuç olarak daha yeni ve daha yüksek nitelikli bir senteze ulaşılır. </a:t>
            </a:r>
          </a:p>
          <a:p>
            <a:r>
              <a:rPr lang="tr-TR" dirty="0" err="1" smtClean="0"/>
              <a:t>Hegel’deki</a:t>
            </a:r>
            <a:r>
              <a:rPr lang="tr-TR" dirty="0" smtClean="0"/>
              <a:t> diyalektik süreç, mutlak bir dünya düşüncesine ulaşıncaya kadar değişmeye devam eder. </a:t>
            </a:r>
          </a:p>
          <a:p>
            <a:r>
              <a:rPr lang="tr-TR" dirty="0" err="1" smtClean="0"/>
              <a:t>Hegel’den</a:t>
            </a:r>
            <a:r>
              <a:rPr lang="tr-TR" dirty="0" smtClean="0"/>
              <a:t> hareketle </a:t>
            </a:r>
            <a:r>
              <a:rPr lang="tr-TR" dirty="0" err="1" smtClean="0"/>
              <a:t>Marx</a:t>
            </a:r>
            <a:r>
              <a:rPr lang="tr-TR" dirty="0" smtClean="0"/>
              <a:t>, tarihin gerilim ve çatışmalara dayandığı ilkesinden yola çıkar. </a:t>
            </a:r>
          </a:p>
          <a:p>
            <a:r>
              <a:rPr lang="tr-TR" dirty="0" err="1" smtClean="0"/>
              <a:t>Marx</a:t>
            </a:r>
            <a:r>
              <a:rPr lang="tr-TR" dirty="0" smtClean="0"/>
              <a:t>, diyalektik materyalizmini formüle ettiğinde diyalektik; proletarya ile burjuva sınıfları arasındaki daimi çatışmaya işaret eden bir analiz aracı haline gelmiştir.</a:t>
            </a:r>
          </a:p>
          <a:p>
            <a:endParaRPr lang="tr-TR" dirty="0"/>
          </a:p>
        </p:txBody>
      </p:sp>
    </p:spTree>
    <p:extLst>
      <p:ext uri="{BB962C8B-B14F-4D97-AF65-F5344CB8AC3E}">
        <p14:creationId xmlns:p14="http://schemas.microsoft.com/office/powerpoint/2010/main" val="200531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1" y="685801"/>
            <a:ext cx="10018713" cy="723900"/>
          </a:xfrm>
        </p:spPr>
        <p:txBody>
          <a:bodyPr/>
          <a:lstStyle/>
          <a:p>
            <a:endParaRPr lang="tr-TR" dirty="0"/>
          </a:p>
        </p:txBody>
      </p:sp>
      <p:sp>
        <p:nvSpPr>
          <p:cNvPr id="3" name="İçerik Yer Tutucusu 2"/>
          <p:cNvSpPr>
            <a:spLocks noGrp="1"/>
          </p:cNvSpPr>
          <p:nvPr>
            <p:ph idx="1"/>
          </p:nvPr>
        </p:nvSpPr>
        <p:spPr>
          <a:xfrm>
            <a:off x="1484310" y="1689101"/>
            <a:ext cx="10018713" cy="4102100"/>
          </a:xfrm>
        </p:spPr>
        <p:txBody>
          <a:bodyPr/>
          <a:lstStyle/>
          <a:p>
            <a:r>
              <a:rPr lang="tr-TR" dirty="0" err="1" smtClean="0"/>
              <a:t>Marx</a:t>
            </a:r>
            <a:r>
              <a:rPr lang="tr-TR" dirty="0" smtClean="0"/>
              <a:t>, </a:t>
            </a:r>
            <a:r>
              <a:rPr lang="tr-TR" dirty="0" err="1"/>
              <a:t>F</a:t>
            </a:r>
            <a:r>
              <a:rPr lang="tr-TR" dirty="0" err="1" smtClean="0"/>
              <a:t>euerbach’tan</a:t>
            </a:r>
            <a:r>
              <a:rPr lang="tr-TR" dirty="0" smtClean="0"/>
              <a:t> da etkilenmiştir. Ancak sonrasında materyalizm düşüncesini </a:t>
            </a:r>
            <a:r>
              <a:rPr lang="tr-TR" dirty="0" err="1" smtClean="0"/>
              <a:t>Hegel’in</a:t>
            </a:r>
            <a:r>
              <a:rPr lang="tr-TR" dirty="0" smtClean="0"/>
              <a:t> diyalektik sürecine uyarlamış ve bu sentez sonucunda da Diyalektik </a:t>
            </a:r>
            <a:r>
              <a:rPr lang="tr-TR" dirty="0" err="1" smtClean="0"/>
              <a:t>Materyalizm’ini</a:t>
            </a:r>
            <a:r>
              <a:rPr lang="tr-TR" dirty="0" smtClean="0"/>
              <a:t> ortaya çıkarmıştır.</a:t>
            </a:r>
          </a:p>
          <a:p>
            <a:r>
              <a:rPr lang="tr-TR" dirty="0" err="1" smtClean="0"/>
              <a:t>Marx</a:t>
            </a:r>
            <a:r>
              <a:rPr lang="tr-TR" dirty="0" smtClean="0"/>
              <a:t>, özellikle ekonomik determinizm ve tarihsel zorunluluk gibi konulara ilişkin temel düşüncelerini geliştirmiş ve toplumun temelini ekonomik güçler ve araçlarla üretim biçimlerinin oluşturduğunu savunmuştur. </a:t>
            </a:r>
          </a:p>
          <a:p>
            <a:r>
              <a:rPr lang="tr-TR" dirty="0" smtClean="0"/>
              <a:t>Tarihsel süreçler ve olaylar tarihin zorunlu ve değiştirilemez sonuçlarıdır. Bu ekonomik olarak belirlenen tarihsel güçler de işçi sınıfı proletaryanın kaçınılmaz olan zaferine yol açacaktır.</a:t>
            </a:r>
            <a:endParaRPr lang="tr-TR" dirty="0"/>
          </a:p>
        </p:txBody>
      </p:sp>
    </p:spTree>
    <p:extLst>
      <p:ext uri="{BB962C8B-B14F-4D97-AF65-F5344CB8AC3E}">
        <p14:creationId xmlns:p14="http://schemas.microsoft.com/office/powerpoint/2010/main" val="1176353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1" y="685801"/>
            <a:ext cx="10018713" cy="1104900"/>
          </a:xfrm>
        </p:spPr>
        <p:txBody>
          <a:bodyPr/>
          <a:lstStyle/>
          <a:p>
            <a:r>
              <a:rPr lang="tr-TR" dirty="0" smtClean="0"/>
              <a:t>Marksist ideoloji</a:t>
            </a:r>
            <a:endParaRPr lang="tr-TR" dirty="0"/>
          </a:p>
        </p:txBody>
      </p:sp>
      <p:sp>
        <p:nvSpPr>
          <p:cNvPr id="3" name="İçerik Yer Tutucusu 2"/>
          <p:cNvSpPr>
            <a:spLocks noGrp="1"/>
          </p:cNvSpPr>
          <p:nvPr>
            <p:ph idx="1"/>
          </p:nvPr>
        </p:nvSpPr>
        <p:spPr>
          <a:xfrm>
            <a:off x="1484310" y="1790701"/>
            <a:ext cx="10018713" cy="4000499"/>
          </a:xfrm>
        </p:spPr>
        <p:txBody>
          <a:bodyPr>
            <a:normAutofit fontScale="92500" lnSpcReduction="10000"/>
          </a:bodyPr>
          <a:lstStyle/>
          <a:p>
            <a:r>
              <a:rPr lang="tr-TR" dirty="0" err="1" smtClean="0"/>
              <a:t>Marx’ın</a:t>
            </a:r>
            <a:r>
              <a:rPr lang="tr-TR" dirty="0" smtClean="0"/>
              <a:t> kuramında, sosyal değişimin temel dinamiği diyalektik süreçtir.</a:t>
            </a:r>
          </a:p>
          <a:p>
            <a:r>
              <a:rPr lang="tr-TR" dirty="0" err="1" smtClean="0"/>
              <a:t>Marx’ın</a:t>
            </a:r>
            <a:r>
              <a:rPr lang="tr-TR" dirty="0" smtClean="0"/>
              <a:t> diyalektik </a:t>
            </a:r>
            <a:r>
              <a:rPr lang="tr-TR" dirty="0" err="1" smtClean="0"/>
              <a:t>materyalizm’i</a:t>
            </a:r>
            <a:r>
              <a:rPr lang="tr-TR" dirty="0" smtClean="0"/>
              <a:t>, </a:t>
            </a:r>
            <a:r>
              <a:rPr lang="tr-TR" dirty="0" err="1" smtClean="0"/>
              <a:t>hegel’in</a:t>
            </a:r>
            <a:r>
              <a:rPr lang="tr-TR" dirty="0" smtClean="0"/>
              <a:t> diyalektik değişim, </a:t>
            </a:r>
            <a:r>
              <a:rPr lang="tr-TR" dirty="0" err="1" smtClean="0"/>
              <a:t>feuerbach’ın</a:t>
            </a:r>
            <a:r>
              <a:rPr lang="tr-TR" dirty="0" smtClean="0"/>
              <a:t> materyalizm düşüncelerinin birleşiminden oluşmuştur.</a:t>
            </a:r>
          </a:p>
          <a:p>
            <a:r>
              <a:rPr lang="tr-TR" dirty="0" err="1" smtClean="0"/>
              <a:t>Hegel’e</a:t>
            </a:r>
            <a:r>
              <a:rPr lang="tr-TR" dirty="0" smtClean="0"/>
              <a:t> göre, değişim hiç durmadan ortaya çıkan düşünce bazındaki çatışmaların bir sonucudur. Her düşünce hem belirli bir doğru hem de onun karşıtı olan düşünceyle somutlaşmıştır. Tez ve antitez çatışmasından yeni çok daha yüksek bir düşünce doğar ki o da başka bir çatışmaya </a:t>
            </a:r>
            <a:r>
              <a:rPr lang="tr-TR" dirty="0" err="1" smtClean="0"/>
              <a:t>kaybaklık</a:t>
            </a:r>
            <a:r>
              <a:rPr lang="tr-TR" dirty="0" smtClean="0"/>
              <a:t> eder. Tez antitez ve sentez aşamalarından oluşan diyalektik süreçten hareket eden </a:t>
            </a:r>
            <a:r>
              <a:rPr lang="tr-TR" dirty="0" err="1" smtClean="0"/>
              <a:t>Hegel’e</a:t>
            </a:r>
            <a:r>
              <a:rPr lang="tr-TR" dirty="0" smtClean="0"/>
              <a:t> göre insanlık tarihi «Mutlak İdeanın» kendini ortaya çıkarmasıdır. </a:t>
            </a:r>
          </a:p>
          <a:p>
            <a:r>
              <a:rPr lang="tr-TR" dirty="0" err="1" smtClean="0"/>
              <a:t>Hegel’in</a:t>
            </a:r>
            <a:r>
              <a:rPr lang="tr-TR" dirty="0" smtClean="0"/>
              <a:t> metafiziği maddi değilken, </a:t>
            </a:r>
            <a:r>
              <a:rPr lang="tr-TR" dirty="0" err="1" smtClean="0"/>
              <a:t>Marx</a:t>
            </a:r>
            <a:r>
              <a:rPr lang="tr-TR" dirty="0" smtClean="0"/>
              <a:t> fiziksel veya maddi gerçekliğe diyalektik gelişmeyi uyarlamıştır.</a:t>
            </a:r>
          </a:p>
          <a:p>
            <a:pPr marL="0" indent="0">
              <a:buNone/>
            </a:pPr>
            <a:endParaRPr lang="tr-TR" dirty="0"/>
          </a:p>
        </p:txBody>
      </p:sp>
    </p:spTree>
    <p:extLst>
      <p:ext uri="{BB962C8B-B14F-4D97-AF65-F5344CB8AC3E}">
        <p14:creationId xmlns:p14="http://schemas.microsoft.com/office/powerpoint/2010/main" val="2065241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1" y="685801"/>
            <a:ext cx="10018713" cy="800100"/>
          </a:xfrm>
        </p:spPr>
        <p:txBody>
          <a:bodyPr/>
          <a:lstStyle/>
          <a:p>
            <a:endParaRPr lang="tr-TR" dirty="0"/>
          </a:p>
        </p:txBody>
      </p:sp>
      <p:sp>
        <p:nvSpPr>
          <p:cNvPr id="3" name="İçerik Yer Tutucusu 2"/>
          <p:cNvSpPr>
            <a:spLocks noGrp="1"/>
          </p:cNvSpPr>
          <p:nvPr>
            <p:ph idx="1"/>
          </p:nvPr>
        </p:nvSpPr>
        <p:spPr>
          <a:xfrm>
            <a:off x="1484310" y="1485901"/>
            <a:ext cx="10018713" cy="4610099"/>
          </a:xfrm>
        </p:spPr>
        <p:txBody>
          <a:bodyPr/>
          <a:lstStyle/>
          <a:p>
            <a:r>
              <a:rPr lang="tr-TR" dirty="0" err="1" smtClean="0"/>
              <a:t>Marx</a:t>
            </a:r>
            <a:r>
              <a:rPr lang="tr-TR" dirty="0" smtClean="0"/>
              <a:t>, insanlık tarihini düşüncelerin çatışmaları olarak değil de diyalektik açıdan ele alarak çatışan ekonomik sınıfların bitmeyen mücadelesi olarak irdelemiştir.</a:t>
            </a:r>
          </a:p>
          <a:p>
            <a:r>
              <a:rPr lang="tr-TR" dirty="0" err="1" smtClean="0"/>
              <a:t>Marx</a:t>
            </a:r>
            <a:r>
              <a:rPr lang="tr-TR" dirty="0" smtClean="0"/>
              <a:t>, ideoloji kavramını, üst sınıfın alt sınıfın beynini yıkayarak yanlış bir bilinçlenme yarattığını irdelemek için kullanır.</a:t>
            </a:r>
          </a:p>
          <a:p>
            <a:r>
              <a:rPr lang="tr-TR" dirty="0" err="1" smtClean="0"/>
              <a:t>Marsist</a:t>
            </a:r>
            <a:r>
              <a:rPr lang="tr-TR" dirty="0" smtClean="0"/>
              <a:t> ekonomik determinizm sosyal düzenin temelini oluşturan ürün değiş-tokuşu ile üretime dayanmakta; ve bu teoride sosyal sınıf farkları da üretim türlerine, araçlarına ve üretime sahip olma gibi olgular tarafından belirlenmektedir.</a:t>
            </a:r>
          </a:p>
          <a:p>
            <a:endParaRPr lang="tr-TR" dirty="0"/>
          </a:p>
        </p:txBody>
      </p:sp>
    </p:spTree>
    <p:extLst>
      <p:ext uri="{BB962C8B-B14F-4D97-AF65-F5344CB8AC3E}">
        <p14:creationId xmlns:p14="http://schemas.microsoft.com/office/powerpoint/2010/main" val="3829755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1" y="685801"/>
            <a:ext cx="10018713" cy="876300"/>
          </a:xfrm>
        </p:spPr>
        <p:txBody>
          <a:bodyPr/>
          <a:lstStyle/>
          <a:p>
            <a:endParaRPr lang="tr-TR" dirty="0"/>
          </a:p>
        </p:txBody>
      </p:sp>
      <p:sp>
        <p:nvSpPr>
          <p:cNvPr id="3" name="İçerik Yer Tutucusu 2"/>
          <p:cNvSpPr>
            <a:spLocks noGrp="1"/>
          </p:cNvSpPr>
          <p:nvPr>
            <p:ph idx="1"/>
          </p:nvPr>
        </p:nvSpPr>
        <p:spPr>
          <a:xfrm>
            <a:off x="1484310" y="1689100"/>
            <a:ext cx="10018713" cy="4749799"/>
          </a:xfrm>
        </p:spPr>
        <p:txBody>
          <a:bodyPr>
            <a:normAutofit fontScale="92500"/>
          </a:bodyPr>
          <a:lstStyle/>
          <a:p>
            <a:r>
              <a:rPr lang="tr-TR" dirty="0" smtClean="0"/>
              <a:t>Kendi emeklerinin karşılığını belirleme konusunda bağımsız olan işçi sınıfı, zamanla bu hakkından feragat etmeye zorlanmış; fabrika işçilerinin üretim araçlarına sahip olması kabul edilmemiş ve onlar patronlarının sahibi  oldukları makineleri kullanarak ve hammaddeleri işleyerek sömürenleri, kapitalistleri zengin etmeye devam etmişlerdir.</a:t>
            </a:r>
          </a:p>
          <a:p>
            <a:r>
              <a:rPr lang="tr-TR" dirty="0" smtClean="0"/>
              <a:t>Zenginliğin kontrolü güçtür; kapitalist bir toplumdaki zenginlik mal birikiminden, insanların gereksinim duyduğu ve değiş tokuş yaptıkları ürünlerden oluşur. İnsanların gereksinim duydukları her malın bir kullanım değeri vardır. Bu değer bir malın üretimi için gerekli olan çalışma (emek) tarafından belirlenir. Çalışma gücü de üründür. İşçiler emeklerinin kullanımı karşılığında üretim yapmalarını destekleyecek bir ücret alırlar. İşçi, bir malın kendi değerinden çok daha fazla bir değişim değeri yaratarak, bir malın üretim değerinden çok daha fazla bir fiyata satılmasını, yani artık değeri yaratır ki bu da kapitalistin lehine bir durumdur.</a:t>
            </a:r>
            <a:endParaRPr lang="tr-TR" dirty="0"/>
          </a:p>
        </p:txBody>
      </p:sp>
    </p:spTree>
    <p:extLst>
      <p:ext uri="{BB962C8B-B14F-4D97-AF65-F5344CB8AC3E}">
        <p14:creationId xmlns:p14="http://schemas.microsoft.com/office/powerpoint/2010/main" val="1020933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1" y="685801"/>
            <a:ext cx="10018713" cy="939800"/>
          </a:xfrm>
        </p:spPr>
        <p:txBody>
          <a:bodyPr/>
          <a:lstStyle/>
          <a:p>
            <a:endParaRPr lang="tr-TR" dirty="0"/>
          </a:p>
        </p:txBody>
      </p:sp>
      <p:sp>
        <p:nvSpPr>
          <p:cNvPr id="3" name="İçerik Yer Tutucusu 2"/>
          <p:cNvSpPr>
            <a:spLocks noGrp="1"/>
          </p:cNvSpPr>
          <p:nvPr>
            <p:ph idx="1"/>
          </p:nvPr>
        </p:nvSpPr>
        <p:spPr>
          <a:xfrm>
            <a:off x="1484310" y="1790700"/>
            <a:ext cx="10018713" cy="4813299"/>
          </a:xfrm>
        </p:spPr>
        <p:txBody>
          <a:bodyPr>
            <a:normAutofit fontScale="92500" lnSpcReduction="20000"/>
          </a:bodyPr>
          <a:lstStyle/>
          <a:p>
            <a:r>
              <a:rPr lang="tr-TR" dirty="0" smtClean="0"/>
              <a:t>Modern ulus devlet, siyasal bir kurum olarak üst yapıyı </a:t>
            </a:r>
            <a:r>
              <a:rPr lang="tr-TR" dirty="0" smtClean="0"/>
              <a:t>oluştururken </a:t>
            </a:r>
            <a:r>
              <a:rPr lang="tr-TR" dirty="0" smtClean="0"/>
              <a:t>toplumda baskın bir ekonomik sınıf olan Kapitalistlerin ilgi ve isteklerini yansıtmış, kapitalizmin gücü olan devlet, sömürülen </a:t>
            </a:r>
            <a:r>
              <a:rPr lang="tr-TR" dirty="0" err="1" smtClean="0"/>
              <a:t>proleteryayı</a:t>
            </a:r>
            <a:r>
              <a:rPr lang="tr-TR" dirty="0" smtClean="0"/>
              <a:t> bastırmıştır. </a:t>
            </a:r>
          </a:p>
          <a:p>
            <a:r>
              <a:rPr lang="tr-TR" dirty="0" smtClean="0"/>
              <a:t>Devlet; kilise, okul, cezaevi, mahkeme, polis ve asker gibi unsurlarla bu etkin sınıfın baskısını desteklemiştir.</a:t>
            </a:r>
          </a:p>
          <a:p>
            <a:r>
              <a:rPr lang="tr-TR" dirty="0" smtClean="0"/>
              <a:t>Ulus devletin yardımcı kurumları olan okul ve kilise de sömüren baskın sınıf olan Kapitalistlerin aracı haline gelmiştir. Kitle eğitim sistemlerinde işçi sınıfının çocuklarına ulusa bağlılığın öğretilmesi hedeflenmiştir. İşçi sınıfının en kararlı ve en aktif temsilcisi olan </a:t>
            </a:r>
            <a:r>
              <a:rPr lang="tr-TR" dirty="0" smtClean="0"/>
              <a:t>komünist </a:t>
            </a:r>
            <a:r>
              <a:rPr lang="tr-TR" dirty="0" smtClean="0"/>
              <a:t>Parti, işçi sınıfının üyelerini tarihsel kaderleri konusunda eğitmek sorumluluğunu üstlenmiştir; çünkü </a:t>
            </a:r>
            <a:r>
              <a:rPr lang="tr-TR" dirty="0" err="1" smtClean="0"/>
              <a:t>koministler</a:t>
            </a:r>
            <a:r>
              <a:rPr lang="tr-TR" dirty="0" smtClean="0"/>
              <a:t> bu tarihsel gerçekliği ve işçi sınıfı hareketini kavradıklarında işçi sınıfındaki bireyleri istek ve beklentileriyle hedeflere hangi araçlarla ulaşılacağı konusunda eğitmek yolu da açılacaktır. </a:t>
            </a:r>
          </a:p>
          <a:p>
            <a:r>
              <a:rPr lang="tr-TR" dirty="0" err="1"/>
              <a:t>Marx’a</a:t>
            </a:r>
            <a:r>
              <a:rPr lang="tr-TR" dirty="0"/>
              <a:t> göre, siyasal ve toplumsal değişim, sömürülen sınıfın sömürenlere başkaldırdığı zaman gerçekleşen bir olgudur.</a:t>
            </a:r>
          </a:p>
          <a:p>
            <a:endParaRPr lang="tr-TR" dirty="0"/>
          </a:p>
        </p:txBody>
      </p:sp>
    </p:spTree>
    <p:extLst>
      <p:ext uri="{BB962C8B-B14F-4D97-AF65-F5344CB8AC3E}">
        <p14:creationId xmlns:p14="http://schemas.microsoft.com/office/powerpoint/2010/main" val="2370885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1" y="685801"/>
            <a:ext cx="10018713" cy="685800"/>
          </a:xfrm>
        </p:spPr>
        <p:txBody>
          <a:bodyPr>
            <a:normAutofit fontScale="90000"/>
          </a:bodyPr>
          <a:lstStyle/>
          <a:p>
            <a:r>
              <a:rPr lang="tr-TR" dirty="0" smtClean="0"/>
              <a:t>Marksist eğitim kuramı</a:t>
            </a:r>
            <a:endParaRPr lang="tr-TR" dirty="0"/>
          </a:p>
        </p:txBody>
      </p:sp>
      <p:sp>
        <p:nvSpPr>
          <p:cNvPr id="3" name="İçerik Yer Tutucusu 2"/>
          <p:cNvSpPr>
            <a:spLocks noGrp="1"/>
          </p:cNvSpPr>
          <p:nvPr>
            <p:ph idx="1"/>
          </p:nvPr>
        </p:nvSpPr>
        <p:spPr>
          <a:xfrm>
            <a:off x="1484310" y="1562101"/>
            <a:ext cx="10018713" cy="4229100"/>
          </a:xfrm>
        </p:spPr>
        <p:txBody>
          <a:bodyPr/>
          <a:lstStyle/>
          <a:p>
            <a:r>
              <a:rPr lang="tr-TR" dirty="0" err="1" smtClean="0"/>
              <a:t>Marx</a:t>
            </a:r>
            <a:r>
              <a:rPr lang="tr-TR" dirty="0" smtClean="0"/>
              <a:t>, bir eğitim kuramcısından ziyade temelde bir toplum, ekonomi ve siyaset kuramcısıdır.</a:t>
            </a:r>
          </a:p>
          <a:p>
            <a:r>
              <a:rPr lang="tr-TR" dirty="0" err="1" smtClean="0"/>
              <a:t>Marx</a:t>
            </a:r>
            <a:r>
              <a:rPr lang="tr-TR" dirty="0" smtClean="0"/>
              <a:t>, gerçek bir eğitimin bilimsel Sosyalizm ilkelerine dayandırılması ve bu eğitimde proletaryanın zihninde oluşan yanlış düşüncelerin temizlenmesi gerektiğine inanmıştır. Bu yanlış bilinçlenme alt sınıfın egemen üst sınıf ideolojisini kabullenmesi sonucu ortaya çıkmıştır.</a:t>
            </a:r>
          </a:p>
          <a:p>
            <a:r>
              <a:rPr lang="tr-TR" dirty="0" err="1" smtClean="0"/>
              <a:t>Marx’a</a:t>
            </a:r>
            <a:r>
              <a:rPr lang="tr-TR" dirty="0" smtClean="0"/>
              <a:t> göre eğitim, devrimci kuramı uygulamaya geçirmelidir. Bu devrimsel liderlik proletaryayı zafere ulaştıracaktır.</a:t>
            </a:r>
          </a:p>
          <a:p>
            <a:endParaRPr lang="tr-TR" dirty="0"/>
          </a:p>
        </p:txBody>
      </p:sp>
    </p:spTree>
    <p:extLst>
      <p:ext uri="{BB962C8B-B14F-4D97-AF65-F5344CB8AC3E}">
        <p14:creationId xmlns:p14="http://schemas.microsoft.com/office/powerpoint/2010/main" val="41677193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TM03457496[[fn=Paralaks]]</Template>
  <TotalTime>132</TotalTime>
  <Words>993</Words>
  <Application>Microsoft Office PowerPoint</Application>
  <PresentationFormat>Geniş ekran</PresentationFormat>
  <Paragraphs>44</Paragraphs>
  <Slides>13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13</vt:i4>
      </vt:variant>
    </vt:vector>
  </HeadingPairs>
  <TitlesOfParts>
    <vt:vector size="16" baseType="lpstr">
      <vt:lpstr>Arial</vt:lpstr>
      <vt:lpstr>Corbel</vt:lpstr>
      <vt:lpstr>Paralaks</vt:lpstr>
      <vt:lpstr>Sosyalizm </vt:lpstr>
      <vt:lpstr>Karl Marx</vt:lpstr>
      <vt:lpstr>PowerPoint Sunusu</vt:lpstr>
      <vt:lpstr>PowerPoint Sunusu</vt:lpstr>
      <vt:lpstr>Marksist ideoloji</vt:lpstr>
      <vt:lpstr>PowerPoint Sunusu</vt:lpstr>
      <vt:lpstr>PowerPoint Sunusu</vt:lpstr>
      <vt:lpstr>PowerPoint Sunusu</vt:lpstr>
      <vt:lpstr>Marksist eğitim kuramı</vt:lpstr>
      <vt:lpstr>Marksist eğitim kuramı</vt:lpstr>
      <vt:lpstr>Yeni Marksizm’in eğitim ilkeleri</vt:lpstr>
      <vt:lpstr>PowerPoint Sunusu</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Sosyalizm</dc:title>
  <dc:creator>halise</dc:creator>
  <cp:lastModifiedBy>halise</cp:lastModifiedBy>
  <cp:revision>15</cp:revision>
  <dcterms:created xsi:type="dcterms:W3CDTF">2017-04-21T08:45:40Z</dcterms:created>
  <dcterms:modified xsi:type="dcterms:W3CDTF">2017-06-07T09:43:46Z</dcterms:modified>
</cp:coreProperties>
</file>