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3" r:id="rId6"/>
    <p:sldId id="264" r:id="rId7"/>
    <p:sldId id="257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6C3B1-1ABD-4E91-B8AF-687DC0701954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6F6F-3B8F-4B55-A7CA-42C7E26BA4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9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6C3B1-1ABD-4E91-B8AF-687DC0701954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6F6F-3B8F-4B55-A7CA-42C7E26BA4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1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6C3B1-1ABD-4E91-B8AF-687DC0701954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6F6F-3B8F-4B55-A7CA-42C7E26BA4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706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6C3B1-1ABD-4E91-B8AF-687DC0701954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6F6F-3B8F-4B55-A7CA-42C7E26BA4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022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6C3B1-1ABD-4E91-B8AF-687DC0701954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6F6F-3B8F-4B55-A7CA-42C7E26BA4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476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6C3B1-1ABD-4E91-B8AF-687DC0701954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6F6F-3B8F-4B55-A7CA-42C7E26BA4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572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6C3B1-1ABD-4E91-B8AF-687DC0701954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6F6F-3B8F-4B55-A7CA-42C7E26BA4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6C3B1-1ABD-4E91-B8AF-687DC0701954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6F6F-3B8F-4B55-A7CA-42C7E26BA4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80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6C3B1-1ABD-4E91-B8AF-687DC0701954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6F6F-3B8F-4B55-A7CA-42C7E26BA4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7346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6C3B1-1ABD-4E91-B8AF-687DC0701954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6F6F-3B8F-4B55-A7CA-42C7E26BA4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84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6C3B1-1ABD-4E91-B8AF-687DC0701954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6F6F-3B8F-4B55-A7CA-42C7E26BA4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60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6C3B1-1ABD-4E91-B8AF-687DC0701954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56F6F-3B8F-4B55-A7CA-42C7E26BA4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175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İŞLEVSELCİLİK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462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38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kurum veya davranış şeklinin, toplumdaki işlevini ve diğer toplumsal özelliklerini inceleyip, yine toplumsal açıdan değerlendirilmesidir. </a:t>
            </a:r>
          </a:p>
          <a:p>
            <a:r>
              <a:rPr lang="tr-TR" dirty="0" smtClean="0"/>
              <a:t>Toplumun hiçbir kısmı bütünden ayrı anlaşılamaz. Hepsi bir biriyle ilişkilidir.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1817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İşlevselcilik</a:t>
            </a:r>
            <a:r>
              <a:rPr lang="tr-TR" dirty="0" smtClean="0"/>
              <a:t> çıkarlardan çok değerlere ağırlık verir. </a:t>
            </a:r>
          </a:p>
          <a:p>
            <a:r>
              <a:rPr lang="tr-TR" dirty="0" smtClean="0"/>
              <a:t>Fikirlerin önemi, güç ile toplumsal kabul ilişkisini gösterir; ancak gücün baskıcı yönlerini ve insanların birbirleriyle çatışmalarının anlamını ihmal eder. </a:t>
            </a:r>
          </a:p>
          <a:p>
            <a:r>
              <a:rPr lang="tr-TR" dirty="0" smtClean="0"/>
              <a:t>Süreçten çok yapıyı önemser ve makro toplumsal çözümlemelere yer verir.</a:t>
            </a:r>
          </a:p>
          <a:p>
            <a:r>
              <a:rPr lang="tr-TR" dirty="0" err="1" smtClean="0"/>
              <a:t>Makrososyolojik</a:t>
            </a:r>
            <a:r>
              <a:rPr lang="tr-TR" dirty="0" smtClean="0"/>
              <a:t> bir çözümleme </a:t>
            </a:r>
            <a:r>
              <a:rPr lang="tr-TR" dirty="0" err="1" smtClean="0"/>
              <a:t>işlevselci</a:t>
            </a:r>
            <a:r>
              <a:rPr lang="tr-TR" dirty="0" smtClean="0"/>
              <a:t> bir bakış açısından toplumun (kuşbakışı) görünümüdür. Ancak bu resim bütün gerçekliği yansıtmaktan uzaktır. </a:t>
            </a:r>
          </a:p>
        </p:txBody>
      </p:sp>
    </p:spTree>
    <p:extLst>
      <p:ext uri="{BB962C8B-B14F-4D97-AF65-F5344CB8AC3E}">
        <p14:creationId xmlns:p14="http://schemas.microsoft.com/office/powerpoint/2010/main" val="2154939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Emile </a:t>
            </a:r>
            <a:r>
              <a:rPr lang="tr-TR" dirty="0" err="1" smtClean="0"/>
              <a:t>Durkheim</a:t>
            </a:r>
            <a:r>
              <a:rPr lang="tr-TR" dirty="0" smtClean="0"/>
              <a:t> </a:t>
            </a:r>
          </a:p>
          <a:p>
            <a:r>
              <a:rPr lang="tr-TR" dirty="0" smtClean="0"/>
              <a:t>Sosyolojiyi sistematik olarak çalışan ve okutan kişidir. </a:t>
            </a:r>
          </a:p>
          <a:p>
            <a:r>
              <a:rPr lang="tr-TR" dirty="0" err="1" smtClean="0"/>
              <a:t>İşlevselci</a:t>
            </a:r>
            <a:r>
              <a:rPr lang="tr-TR" dirty="0" smtClean="0"/>
              <a:t> paradigmanın kurucusudur. </a:t>
            </a:r>
          </a:p>
          <a:p>
            <a:r>
              <a:rPr lang="tr-TR" dirty="0" smtClean="0"/>
              <a:t>Toplum zincir gibidir. Zincirin her bir halkası bir toplumsal kuruma denk gelir. Birinde ortaya çıkan herhangi bir bozulma diğerlerinde de kopukluklara yol açar.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7560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Toplumsal dayanışma, toplumsal denge için önemlidir.</a:t>
            </a:r>
          </a:p>
          <a:p>
            <a:r>
              <a:rPr lang="tr-TR" dirty="0" smtClean="0"/>
              <a:t>«Birlikte kurulmuş davranış şekilleri anlamında gelen «kurum» kavramını kullanır. </a:t>
            </a:r>
          </a:p>
          <a:p>
            <a:r>
              <a:rPr lang="tr-TR" dirty="0" smtClean="0"/>
              <a:t>Din, ortak değerlerin şekillenmesinde önemli bir bütünleşme aracıdır.</a:t>
            </a:r>
          </a:p>
          <a:p>
            <a:r>
              <a:rPr lang="tr-TR" dirty="0" smtClean="0"/>
              <a:t>Okul çağdaş toplumda değerlerin iletilmesine hizmet eden işlevsel bir araçtır.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9304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err="1" smtClean="0"/>
              <a:t>Talcott</a:t>
            </a:r>
            <a:r>
              <a:rPr lang="tr-TR" b="1" dirty="0" smtClean="0"/>
              <a:t> </a:t>
            </a:r>
            <a:r>
              <a:rPr lang="tr-TR" b="1" dirty="0" err="1" smtClean="0"/>
              <a:t>Parsons</a:t>
            </a: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«Büyük Kuram»: Genel eylem kuramında, toplumu oluşturan dört sistem vardır.</a:t>
            </a:r>
          </a:p>
          <a:p>
            <a:r>
              <a:rPr lang="tr-TR" b="1" i="1" dirty="0" smtClean="0"/>
              <a:t>Kültürel Sistem: </a:t>
            </a:r>
            <a:r>
              <a:rPr lang="tr-TR" sz="2400" dirty="0" smtClean="0"/>
              <a:t>Simgesel sistemlerdir, değerlere odaklanır. 				                     Toplumsallaşma değerler içselleştirildiği zaman gerçekleşir.</a:t>
            </a:r>
          </a:p>
          <a:p>
            <a:r>
              <a:rPr lang="tr-TR" b="1" i="1" dirty="0" smtClean="0"/>
              <a:t>Toplumsal Sistem: </a:t>
            </a:r>
            <a:r>
              <a:rPr lang="tr-TR" sz="2400" dirty="0" smtClean="0"/>
              <a:t>Kişi ya da kurumlar arası rol etkileşimi</a:t>
            </a:r>
          </a:p>
          <a:p>
            <a:r>
              <a:rPr lang="tr-TR" b="1" i="1" dirty="0" smtClean="0"/>
              <a:t>Kişilik Sistemi: </a:t>
            </a:r>
            <a:r>
              <a:rPr lang="tr-TR" sz="2400" dirty="0" smtClean="0"/>
              <a:t>Temel birim eyleyen insandır</a:t>
            </a:r>
            <a:r>
              <a:rPr lang="tr-TR" dirty="0" smtClean="0"/>
              <a:t>. </a:t>
            </a:r>
          </a:p>
          <a:p>
            <a:r>
              <a:rPr lang="tr-TR" b="1" i="1" dirty="0" smtClean="0"/>
              <a:t>Davranışsal </a:t>
            </a:r>
            <a:r>
              <a:rPr lang="tr-TR" b="1" i="1" dirty="0" err="1" smtClean="0"/>
              <a:t>Organizma:</a:t>
            </a:r>
            <a:r>
              <a:rPr lang="tr-TR" dirty="0" err="1" smtClean="0"/>
              <a:t>Temel</a:t>
            </a:r>
            <a:r>
              <a:rPr lang="tr-TR" dirty="0" smtClean="0"/>
              <a:t> birim biyolojik anlamda insandır.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1638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Dört Sistem gereksinimi toplum için şarttır. Toplumun dengesi bozulduğu an, toplumsal denetim devreye girer.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Denge »»» AGIL</a:t>
            </a:r>
          </a:p>
          <a:p>
            <a:pPr marL="0" indent="0">
              <a:buNone/>
            </a:pPr>
            <a:r>
              <a:rPr lang="tr-TR" b="1" dirty="0" err="1" smtClean="0"/>
              <a:t>A</a:t>
            </a:r>
            <a:r>
              <a:rPr lang="tr-TR" dirty="0" err="1" smtClean="0"/>
              <a:t>doptation</a:t>
            </a:r>
            <a:r>
              <a:rPr lang="tr-TR" dirty="0" smtClean="0"/>
              <a:t>- Uyum</a:t>
            </a:r>
          </a:p>
          <a:p>
            <a:pPr marL="0" indent="0">
              <a:buNone/>
            </a:pPr>
            <a:r>
              <a:rPr lang="tr-TR" b="1" dirty="0" err="1" smtClean="0"/>
              <a:t>G</a:t>
            </a:r>
            <a:r>
              <a:rPr lang="tr-TR" dirty="0" err="1" smtClean="0"/>
              <a:t>oal</a:t>
            </a:r>
            <a:r>
              <a:rPr lang="tr-TR" dirty="0" smtClean="0"/>
              <a:t> </a:t>
            </a:r>
            <a:r>
              <a:rPr lang="tr-TR" dirty="0" err="1" smtClean="0"/>
              <a:t>Attainment</a:t>
            </a:r>
            <a:r>
              <a:rPr lang="tr-TR" dirty="0" smtClean="0"/>
              <a:t>- Amaca Ulaşma</a:t>
            </a:r>
          </a:p>
          <a:p>
            <a:pPr marL="0" indent="0">
              <a:buNone/>
            </a:pPr>
            <a:r>
              <a:rPr lang="tr-TR" b="1" dirty="0" smtClean="0"/>
              <a:t>I</a:t>
            </a:r>
            <a:r>
              <a:rPr lang="tr-TR" dirty="0" smtClean="0"/>
              <a:t>ntegration- Bütünleşme</a:t>
            </a:r>
          </a:p>
          <a:p>
            <a:pPr marL="0" indent="0">
              <a:buNone/>
            </a:pPr>
            <a:r>
              <a:rPr lang="tr-TR" b="1" dirty="0" err="1" smtClean="0"/>
              <a:t>L</a:t>
            </a:r>
            <a:r>
              <a:rPr lang="tr-TR" dirty="0" err="1" smtClean="0"/>
              <a:t>atent</a:t>
            </a:r>
            <a:r>
              <a:rPr lang="tr-TR" dirty="0" smtClean="0"/>
              <a:t> </a:t>
            </a:r>
            <a:r>
              <a:rPr lang="tr-TR" dirty="0" err="1" smtClean="0"/>
              <a:t>Patern</a:t>
            </a:r>
            <a:r>
              <a:rPr lang="tr-TR" dirty="0" smtClean="0"/>
              <a:t>- Gizli örüntüyü koruma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7537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Robert </a:t>
            </a:r>
            <a:r>
              <a:rPr lang="tr-TR" dirty="0" err="1" smtClean="0"/>
              <a:t>Merton</a:t>
            </a:r>
            <a:r>
              <a:rPr lang="tr-TR" dirty="0" smtClean="0"/>
              <a:t> </a:t>
            </a:r>
          </a:p>
          <a:p>
            <a:r>
              <a:rPr lang="tr-TR" dirty="0" smtClean="0"/>
              <a:t>Sosyal kuram ile deneysel araştırma ilişkisi merkezdedir.</a:t>
            </a:r>
          </a:p>
          <a:p>
            <a:r>
              <a:rPr lang="tr-TR" dirty="0" smtClean="0"/>
              <a:t>Her şeyi kuşatan bir kuram serüveninden vazgeçmiş, «orta büyüklükte» kuramlar tanımlamıştır. </a:t>
            </a:r>
          </a:p>
          <a:p>
            <a:r>
              <a:rPr lang="tr-TR" dirty="0" smtClean="0"/>
              <a:t>Toplumsal bütünleşme ve denge üzerinde durur. </a:t>
            </a:r>
          </a:p>
          <a:p>
            <a:endParaRPr lang="tr-TR" dirty="0"/>
          </a:p>
          <a:p>
            <a:r>
              <a:rPr lang="tr-TR" dirty="0" smtClean="0"/>
              <a:t>Bozuk İşlevler: Bir sistemde bozukluklar olabilir, önemli olan kimin için bozuk veya iyi olduğudur. 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191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Sapma Kuramı: Kültürel amaçlar ile bunlara ulaşmanın meşru yolları </a:t>
            </a:r>
            <a:r>
              <a:rPr lang="tr-TR" smtClean="0"/>
              <a:t>arasındaki kopukluktur.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0544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296</Words>
  <Application>Microsoft Office PowerPoint</Application>
  <PresentationFormat>Geniş ekran</PresentationFormat>
  <Paragraphs>35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İŞLEVSELCİLİK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Bd2_bb2</dc:creator>
  <cp:lastModifiedBy>Bd2_bb2</cp:lastModifiedBy>
  <cp:revision>5</cp:revision>
  <dcterms:created xsi:type="dcterms:W3CDTF">2017-11-16T11:08:46Z</dcterms:created>
  <dcterms:modified xsi:type="dcterms:W3CDTF">2017-11-16T11:35:59Z</dcterms:modified>
</cp:coreProperties>
</file>