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0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9CB807-827A-4220-92D4-49D55BA1F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C7449A4-751A-4391-BBED-8A3736947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0B27426-BEB4-479C-887F-A052377C1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A6B2-883B-4950-906F-70163DB9CA6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1624485-B339-45A4-8B06-24712D797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A37C093-1BB5-4CA2-B95E-F59C2343F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5AEE-9F77-48A1-A9C5-F72689276C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53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5DD7E4-3BE2-4B3E-AB87-86A31B0CB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DB08027-BB05-4C35-92DB-2A31EA946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2729DE5-2038-44C0-97D5-691BE3CC1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A6B2-883B-4950-906F-70163DB9CA6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8E6550-782C-4289-A76F-53CE62538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03D38C-AC26-4A48-821C-0DE9AA083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5AEE-9F77-48A1-A9C5-F72689276C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4846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64E2E60-41ED-41A8-AA1F-7EA6D9058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B5800DC-C2C7-4083-8474-31B21A9E6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250B05-28EF-4620-AB05-5511738F5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A6B2-883B-4950-906F-70163DB9CA6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66E681E-121F-4105-A698-2C861972E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5C6AB8-3AC6-4143-9E69-C27C39BB5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5AEE-9F77-48A1-A9C5-F72689276C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1572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0BECD0-3122-4EBB-A943-6D0863D6F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B7FCD6-5AB9-43F8-981A-1F019B40A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FAFF078-46BC-466F-955D-4D2DD0790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A6B2-883B-4950-906F-70163DB9CA6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920D958-D4F7-4F00-8E78-F165CCF1B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59DC27-0A6D-4DEA-8F78-07001FBEC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5AEE-9F77-48A1-A9C5-F72689276C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367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770790-FEF7-4B72-B94B-376DCA31F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28DED73-F220-4C64-97BF-D643ECE74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5DF2767-E3B6-403E-AD71-A5060C4C2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A6B2-883B-4950-906F-70163DB9CA6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2C7C4EE-3BAD-45E3-B357-CE334A30F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FC6FF2-0402-46D2-9C9E-B2A5D27CA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5AEE-9F77-48A1-A9C5-F72689276C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2762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1B1D83-6361-4177-B12D-508EAA1A9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1EF8EC-F4BB-4D04-BE98-6BFF82D037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980152D-C8F3-4B37-AF07-2A0BBB3E6C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82D96BA-C63C-47BE-AD56-1330A6FCD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A6B2-883B-4950-906F-70163DB9CA6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66A0FB7-A125-4DDA-9A4C-7D45B74B1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73EBE9A-F283-488D-B923-BEC38BA9C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5AEE-9F77-48A1-A9C5-F72689276C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99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10BE9D-E513-4AE4-9445-76A1A8E1A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422752C-EB07-4268-9C3F-4C4353362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0D8FA20-D0AF-4B68-A733-D8E5349BF0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EF2DB06-EACE-4664-A8CE-A9CB1842FC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03FB731-56C8-43B7-B74A-3C54596CE7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777A559-D3E2-4AD8-9401-57F4D263F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A6B2-883B-4950-906F-70163DB9CA6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6EF7079-8433-4604-98B9-348E6F497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110B4CF-E9BA-486D-92D1-40D975817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5AEE-9F77-48A1-A9C5-F72689276C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996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64E9B5-0AA7-4720-A941-AEF8C2C37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5260B28-922F-4903-B113-BA8792AC9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A6B2-883B-4950-906F-70163DB9CA6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E88B2B6-9BD1-441C-ADAF-FF092784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F432D9F-060E-4DD0-8046-DA605CDB6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5AEE-9F77-48A1-A9C5-F72689276C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1410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E685C4-01E2-487B-AA89-0CFC493C7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A6B2-883B-4950-906F-70163DB9CA6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AE7F067-9676-43F2-A11D-1B25DB58C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6632C08-3B4B-49E3-9988-AEBA6F616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5AEE-9F77-48A1-A9C5-F72689276C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1329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86CB3B-7868-4872-AC34-022B9A16C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D41F7F-81A0-4884-9258-1BE7DD07A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FBD22DC-F13E-4C05-B221-B73248E6C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61E167B-0484-4204-B068-7E4A08A8B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A6B2-883B-4950-906F-70163DB9CA6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F13687E-061C-485F-A6FC-83E323CA2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BBC8C27-ABCE-418C-9A2F-3EF0F0152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5AEE-9F77-48A1-A9C5-F72689276C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7443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90A697-AC22-4F7E-9A31-73ADD64EB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CAB7E5-0E02-41A8-A4D2-F6FDB4B446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AAC69CF-7A52-4B3A-8DC1-A7B2EBCFB2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B03D2D4-324B-4EB0-8048-9FA99CF8E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A6B2-883B-4950-906F-70163DB9CA6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3BC652B-1E13-48C6-BEA8-D66DA7656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210BED3-3ED9-4EEB-A80D-C87BBCF27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5AEE-9F77-48A1-A9C5-F72689276C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0755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AFF35A8-E377-49B3-B8AF-82E3728C6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E64427E-CE9C-4195-8866-943C68397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FCB9F60-0271-439B-A19B-89A2E5D30E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1A6B2-883B-4950-906F-70163DB9CA6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B1A632-4C34-4CB3-95BF-AAEAC4EF9E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BAD1B34-04D1-4098-AA05-B776FE8B8C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75AEE-9F77-48A1-A9C5-F72689276C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756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real-eod.mtak.hu/8358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real-eod.mtak.hu/8358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0F4343-294C-4796-ACCB-2B34EF62F8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Macar Dil Bilimi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5EA77E5-7C15-449A-A0D9-5D19635C6C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14.Hafta</a:t>
            </a:r>
          </a:p>
          <a:p>
            <a:pPr algn="just"/>
            <a:r>
              <a:rPr lang="tr-TR" dirty="0"/>
              <a:t>Not: Bu bölümde eser isimlerinin alındığı yerler, «eser isimleri» için kullanılan kaynaklar metinlerin alt/yan bölümünde «kaynak/kaynaklar» adıyla gösterilmiştir. İlgili dilcilere ait eserlerin sayısının fazla olması nedeniyle ancak birkaç örnek kullanılmıştır.</a:t>
            </a:r>
          </a:p>
        </p:txBody>
      </p:sp>
    </p:spTree>
    <p:extLst>
      <p:ext uri="{BB962C8B-B14F-4D97-AF65-F5344CB8AC3E}">
        <p14:creationId xmlns:p14="http://schemas.microsoft.com/office/powerpoint/2010/main" val="1005371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7E5892-D908-4BD0-9E80-09E32AD1D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2E214B-03CC-43ED-A9FD-C65593BC8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r>
              <a:rPr lang="tr-TR" b="1" dirty="0" err="1"/>
              <a:t>Gedeon</a:t>
            </a:r>
            <a:r>
              <a:rPr lang="tr-TR" b="1" dirty="0"/>
              <a:t> </a:t>
            </a:r>
            <a:r>
              <a:rPr lang="tr-TR" b="1" dirty="0" err="1"/>
              <a:t>Mészöly</a:t>
            </a:r>
            <a:r>
              <a:rPr lang="tr-TR" b="1" dirty="0"/>
              <a:t>: </a:t>
            </a:r>
          </a:p>
          <a:p>
            <a:pPr marL="0" indent="0" algn="just">
              <a:buNone/>
            </a:pPr>
            <a:r>
              <a:rPr lang="tr-TR" dirty="0"/>
              <a:t>«</a:t>
            </a:r>
            <a:r>
              <a:rPr lang="tr-TR" i="1" dirty="0"/>
              <a:t>A Halotti </a:t>
            </a:r>
            <a:r>
              <a:rPr lang="tr-TR" i="1" dirty="0" err="1"/>
              <a:t>Beszéd</a:t>
            </a:r>
            <a:r>
              <a:rPr lang="tr-TR" i="1" dirty="0"/>
              <a:t> </a:t>
            </a:r>
            <a:r>
              <a:rPr lang="tr-TR" i="1" dirty="0" err="1"/>
              <a:t>tárgyas</a:t>
            </a:r>
            <a:r>
              <a:rPr lang="tr-TR" i="1" dirty="0"/>
              <a:t> </a:t>
            </a:r>
            <a:r>
              <a:rPr lang="tr-TR" i="1" dirty="0" err="1"/>
              <a:t>elbeszélő-múlt</a:t>
            </a:r>
            <a:r>
              <a:rPr lang="tr-TR" i="1" dirty="0"/>
              <a:t> </a:t>
            </a:r>
            <a:r>
              <a:rPr lang="tr-TR" i="1" dirty="0" err="1"/>
              <a:t>alakjai</a:t>
            </a:r>
            <a:r>
              <a:rPr lang="tr-TR" dirty="0"/>
              <a:t>» (1931);</a:t>
            </a:r>
          </a:p>
          <a:p>
            <a:pPr marL="0" indent="0" algn="just">
              <a:buNone/>
            </a:pPr>
            <a:r>
              <a:rPr lang="tr-TR" dirty="0"/>
              <a:t> «</a:t>
            </a:r>
            <a:r>
              <a:rPr lang="tr-TR" i="1" dirty="0" err="1"/>
              <a:t>Nyelvtörténeti</a:t>
            </a:r>
            <a:r>
              <a:rPr lang="tr-TR" i="1" dirty="0"/>
              <a:t> </a:t>
            </a:r>
            <a:r>
              <a:rPr lang="tr-TR" i="1" dirty="0" err="1"/>
              <a:t>fejtegetések</a:t>
            </a:r>
            <a:r>
              <a:rPr lang="tr-TR" i="1" dirty="0"/>
              <a:t> a Halotti </a:t>
            </a:r>
            <a:r>
              <a:rPr lang="tr-TR" i="1" dirty="0" err="1"/>
              <a:t>Beszéd</a:t>
            </a:r>
            <a:r>
              <a:rPr lang="tr-TR" i="1" dirty="0"/>
              <a:t> </a:t>
            </a:r>
            <a:r>
              <a:rPr lang="tr-TR" i="1" dirty="0" err="1"/>
              <a:t>alapján</a:t>
            </a:r>
            <a:r>
              <a:rPr lang="tr-TR" dirty="0"/>
              <a:t>» (1942)… </a:t>
            </a:r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r>
              <a:rPr lang="tr-TR" sz="1600" dirty="0"/>
              <a:t>Kaynak: Szathmári, s.17</a:t>
            </a:r>
          </a:p>
        </p:txBody>
      </p:sp>
    </p:spTree>
    <p:extLst>
      <p:ext uri="{BB962C8B-B14F-4D97-AF65-F5344CB8AC3E}">
        <p14:creationId xmlns:p14="http://schemas.microsoft.com/office/powerpoint/2010/main" val="2410461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EFB805-0F31-4545-9CA9-B15EE979C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CE0177-AF89-4EF1-ACFB-F6B040A75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Géza</a:t>
            </a:r>
            <a:r>
              <a:rPr lang="tr-TR" b="1" dirty="0"/>
              <a:t> Bárczi: </a:t>
            </a:r>
          </a:p>
          <a:p>
            <a:r>
              <a:rPr lang="tr-TR" i="1" dirty="0"/>
              <a:t>A magyar </a:t>
            </a:r>
            <a:r>
              <a:rPr lang="tr-TR" i="1" dirty="0" err="1"/>
              <a:t>nyelv</a:t>
            </a:r>
            <a:r>
              <a:rPr lang="tr-TR" i="1" dirty="0"/>
              <a:t> </a:t>
            </a:r>
            <a:r>
              <a:rPr lang="tr-TR" i="1" dirty="0" err="1"/>
              <a:t>francia</a:t>
            </a:r>
            <a:r>
              <a:rPr lang="tr-TR" i="1" dirty="0"/>
              <a:t> </a:t>
            </a:r>
            <a:r>
              <a:rPr lang="tr-TR" i="1" dirty="0" err="1"/>
              <a:t>jövevényszavai</a:t>
            </a:r>
            <a:r>
              <a:rPr lang="tr-TR" dirty="0"/>
              <a:t>» (1938) </a:t>
            </a:r>
            <a:r>
              <a:rPr lang="tr-TR" sz="1600" dirty="0"/>
              <a:t>Kaynak: </a:t>
            </a:r>
            <a:r>
              <a:rPr lang="tr-TR" sz="1600" dirty="0" err="1"/>
              <a:t>H.Bottyánfy</a:t>
            </a:r>
            <a:r>
              <a:rPr lang="tr-TR" sz="1600" dirty="0"/>
              <a:t>- </a:t>
            </a:r>
            <a:r>
              <a:rPr lang="tr-TR" sz="1600" dirty="0" err="1"/>
              <a:t>Horváth</a:t>
            </a:r>
            <a:r>
              <a:rPr lang="tr-TR" sz="1600" dirty="0"/>
              <a:t>- </a:t>
            </a:r>
            <a:r>
              <a:rPr lang="tr-TR" sz="1600" dirty="0" err="1"/>
              <a:t>Korompay</a:t>
            </a:r>
            <a:r>
              <a:rPr lang="tr-TR" sz="1600" dirty="0"/>
              <a:t>- </a:t>
            </a:r>
            <a:r>
              <a:rPr lang="tr-TR" sz="1600" dirty="0" err="1"/>
              <a:t>D.Mátai</a:t>
            </a:r>
            <a:r>
              <a:rPr lang="tr-TR" sz="1600" dirty="0"/>
              <a:t>, s.83</a:t>
            </a:r>
          </a:p>
          <a:p>
            <a:r>
              <a:rPr lang="tr-TR" dirty="0"/>
              <a:t>«</a:t>
            </a:r>
            <a:r>
              <a:rPr lang="tr-TR" i="1" dirty="0"/>
              <a:t>Régi magyar </a:t>
            </a:r>
            <a:r>
              <a:rPr lang="tr-TR" i="1" dirty="0" err="1"/>
              <a:t>nyelvjárások</a:t>
            </a:r>
            <a:r>
              <a:rPr lang="tr-TR" i="1" dirty="0"/>
              <a:t>» (1947). </a:t>
            </a:r>
            <a:r>
              <a:rPr lang="tr-TR" sz="1600" dirty="0"/>
              <a:t>Kaynak: Bárczi, </a:t>
            </a:r>
            <a:r>
              <a:rPr lang="tr-TR" sz="1600" i="1" dirty="0"/>
              <a:t>Régi magyar </a:t>
            </a:r>
            <a:r>
              <a:rPr lang="tr-TR" sz="1600" i="1" dirty="0" err="1"/>
              <a:t>nyelvjárások</a:t>
            </a:r>
            <a:r>
              <a:rPr lang="tr-TR" sz="1600" i="1" dirty="0"/>
              <a:t>.</a:t>
            </a:r>
            <a:r>
              <a:rPr lang="tr-TR" sz="1600" dirty="0">
                <a:hlinkClick r:id="rId2"/>
              </a:rPr>
              <a:t> http://real-eod.mtak.hu/8358/</a:t>
            </a:r>
            <a:r>
              <a:rPr lang="tr-TR" sz="1600" dirty="0"/>
              <a:t> </a:t>
            </a:r>
          </a:p>
          <a:p>
            <a:r>
              <a:rPr lang="tr-TR" dirty="0"/>
              <a:t>«</a:t>
            </a:r>
            <a:r>
              <a:rPr lang="tr-TR" i="1" dirty="0"/>
              <a:t> </a:t>
            </a:r>
            <a:r>
              <a:rPr lang="tr-TR" dirty="0"/>
              <a:t>«</a:t>
            </a:r>
            <a:r>
              <a:rPr lang="tr-TR" i="1" dirty="0"/>
              <a:t>A magyar </a:t>
            </a:r>
            <a:r>
              <a:rPr lang="tr-TR" i="1" dirty="0" err="1"/>
              <a:t>nyelv</a:t>
            </a:r>
            <a:r>
              <a:rPr lang="tr-TR" i="1" dirty="0"/>
              <a:t> </a:t>
            </a:r>
            <a:r>
              <a:rPr lang="tr-TR" i="1" dirty="0" err="1"/>
              <a:t>értelmező</a:t>
            </a:r>
            <a:r>
              <a:rPr lang="tr-TR" i="1" dirty="0"/>
              <a:t> </a:t>
            </a:r>
            <a:r>
              <a:rPr lang="tr-TR" i="1" dirty="0" err="1"/>
              <a:t>szótára</a:t>
            </a:r>
            <a:r>
              <a:rPr lang="tr-TR" i="1" dirty="0"/>
              <a:t> </a:t>
            </a:r>
            <a:r>
              <a:rPr lang="tr-TR" dirty="0"/>
              <a:t>I-VII» (1959-1962) </a:t>
            </a:r>
            <a:r>
              <a:rPr lang="tr-TR" sz="1700" dirty="0"/>
              <a:t>Kaynak: H.Bottyánfy- </a:t>
            </a:r>
            <a:r>
              <a:rPr lang="tr-TR" sz="1700" dirty="0" err="1"/>
              <a:t>Horváth</a:t>
            </a:r>
            <a:r>
              <a:rPr lang="tr-TR" sz="1700" dirty="0"/>
              <a:t>- </a:t>
            </a:r>
            <a:r>
              <a:rPr lang="tr-TR" sz="1700" dirty="0" err="1"/>
              <a:t>Korompay</a:t>
            </a:r>
            <a:r>
              <a:rPr lang="tr-TR" sz="1700" dirty="0"/>
              <a:t>- </a:t>
            </a:r>
            <a:r>
              <a:rPr lang="tr-TR" sz="1700" dirty="0" err="1"/>
              <a:t>D.Mátai</a:t>
            </a:r>
            <a:r>
              <a:rPr lang="tr-TR" sz="1700" dirty="0"/>
              <a:t>, s.83</a:t>
            </a:r>
          </a:p>
          <a:p>
            <a:r>
              <a:rPr lang="tr-TR" dirty="0"/>
              <a:t>«</a:t>
            </a:r>
            <a:r>
              <a:rPr lang="tr-TR" i="1" dirty="0"/>
              <a:t>A magyar </a:t>
            </a:r>
            <a:r>
              <a:rPr lang="tr-TR" i="1" dirty="0" err="1"/>
              <a:t>nyelv</a:t>
            </a:r>
            <a:r>
              <a:rPr lang="tr-TR" i="1" dirty="0"/>
              <a:t> </a:t>
            </a:r>
            <a:r>
              <a:rPr lang="tr-TR" i="1" dirty="0" err="1"/>
              <a:t>története</a:t>
            </a:r>
            <a:r>
              <a:rPr lang="tr-TR" dirty="0"/>
              <a:t>» (L. Benkő  ve J. </a:t>
            </a:r>
            <a:r>
              <a:rPr lang="tr-TR" dirty="0" err="1"/>
              <a:t>Berrár</a:t>
            </a:r>
            <a:r>
              <a:rPr lang="tr-TR" dirty="0"/>
              <a:t> ile birlikte, 1967)</a:t>
            </a:r>
          </a:p>
          <a:p>
            <a:r>
              <a:rPr lang="tr-TR" dirty="0"/>
              <a:t>«</a:t>
            </a:r>
            <a:r>
              <a:rPr lang="tr-TR" i="1" dirty="0"/>
              <a:t>A magyar </a:t>
            </a:r>
            <a:r>
              <a:rPr lang="tr-TR" i="1" dirty="0" err="1"/>
              <a:t>nyelvjárások</a:t>
            </a:r>
            <a:r>
              <a:rPr lang="tr-TR" i="1" dirty="0"/>
              <a:t> </a:t>
            </a:r>
            <a:r>
              <a:rPr lang="tr-TR" i="1" dirty="0" err="1"/>
              <a:t>atlasza</a:t>
            </a:r>
            <a:r>
              <a:rPr lang="tr-TR" i="1" dirty="0"/>
              <a:t> I-II-III</a:t>
            </a:r>
            <a:r>
              <a:rPr lang="tr-TR" dirty="0"/>
              <a:t>» (1968)… </a:t>
            </a:r>
            <a:r>
              <a:rPr lang="tr-TR" sz="1600" dirty="0"/>
              <a:t>Kaynak: H.Bottyánfy- </a:t>
            </a:r>
            <a:r>
              <a:rPr lang="tr-TR" sz="1600" dirty="0" err="1"/>
              <a:t>Horváth</a:t>
            </a:r>
            <a:r>
              <a:rPr lang="tr-TR" sz="1600" dirty="0"/>
              <a:t>- </a:t>
            </a:r>
            <a:r>
              <a:rPr lang="tr-TR" sz="1600" dirty="0" err="1"/>
              <a:t>Korompay</a:t>
            </a:r>
            <a:r>
              <a:rPr lang="tr-TR" sz="1600" dirty="0"/>
              <a:t>- </a:t>
            </a:r>
            <a:r>
              <a:rPr lang="tr-TR" sz="1600" dirty="0" err="1"/>
              <a:t>D.Mátai</a:t>
            </a:r>
            <a:r>
              <a:rPr lang="tr-TR" sz="1600" dirty="0"/>
              <a:t>, s.83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2075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45F6AB-0548-432F-B25C-EFAC8852A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5DC243-7C1F-44E4-8248-CD515832E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/>
              <a:t>Károly </a:t>
            </a:r>
            <a:r>
              <a:rPr lang="tr-TR" b="1" dirty="0" err="1"/>
              <a:t>Czéglédy</a:t>
            </a:r>
            <a:r>
              <a:rPr lang="tr-TR" b="1" dirty="0"/>
              <a:t>: </a:t>
            </a:r>
          </a:p>
          <a:p>
            <a:r>
              <a:rPr lang="tr-TR" dirty="0"/>
              <a:t>“</a:t>
            </a:r>
            <a:r>
              <a:rPr lang="tr-TR" i="1" dirty="0"/>
              <a:t>IV-IX. </a:t>
            </a:r>
            <a:r>
              <a:rPr lang="tr-TR" i="1" dirty="0" err="1"/>
              <a:t>századi</a:t>
            </a:r>
            <a:r>
              <a:rPr lang="tr-TR" i="1" dirty="0"/>
              <a:t> </a:t>
            </a:r>
            <a:r>
              <a:rPr lang="tr-TR" i="1" dirty="0" err="1"/>
              <a:t>népmozgalmak</a:t>
            </a:r>
            <a:r>
              <a:rPr lang="tr-TR" i="1" dirty="0"/>
              <a:t> a </a:t>
            </a:r>
            <a:r>
              <a:rPr lang="tr-TR" i="1" dirty="0" err="1"/>
              <a:t>steppén</a:t>
            </a:r>
            <a:r>
              <a:rPr lang="tr-TR" dirty="0"/>
              <a:t>” (1954) , </a:t>
            </a:r>
          </a:p>
          <a:p>
            <a:r>
              <a:rPr lang="tr-TR" dirty="0"/>
              <a:t>“</a:t>
            </a:r>
            <a:r>
              <a:rPr lang="tr-TR" i="1" dirty="0" err="1"/>
              <a:t>Nomád</a:t>
            </a:r>
            <a:r>
              <a:rPr lang="tr-TR" i="1" dirty="0"/>
              <a:t> </a:t>
            </a:r>
            <a:r>
              <a:rPr lang="tr-TR" i="1" dirty="0" err="1"/>
              <a:t>népek</a:t>
            </a:r>
            <a:r>
              <a:rPr lang="tr-TR" i="1" dirty="0"/>
              <a:t> </a:t>
            </a:r>
            <a:r>
              <a:rPr lang="tr-TR" i="1" dirty="0" err="1"/>
              <a:t>vándorlása</a:t>
            </a:r>
            <a:r>
              <a:rPr lang="tr-TR" i="1" dirty="0"/>
              <a:t> </a:t>
            </a:r>
            <a:r>
              <a:rPr lang="tr-TR" i="1" dirty="0" err="1"/>
              <a:t>Napkelettől</a:t>
            </a:r>
            <a:r>
              <a:rPr lang="tr-TR" i="1" dirty="0"/>
              <a:t> </a:t>
            </a:r>
            <a:r>
              <a:rPr lang="tr-TR" i="1" dirty="0" err="1"/>
              <a:t>Napnyugatig</a:t>
            </a:r>
            <a:r>
              <a:rPr lang="tr-TR" dirty="0"/>
              <a:t>” (1969)</a:t>
            </a:r>
          </a:p>
          <a:p>
            <a:pPr marL="0" indent="0">
              <a:buNone/>
            </a:pPr>
            <a:r>
              <a:rPr lang="tr-TR" b="1" dirty="0"/>
              <a:t>László Hadrovics: </a:t>
            </a:r>
          </a:p>
          <a:p>
            <a:r>
              <a:rPr lang="tr-TR" dirty="0"/>
              <a:t>“</a:t>
            </a:r>
            <a:r>
              <a:rPr lang="tr-TR" dirty="0" err="1"/>
              <a:t>Orosz</a:t>
            </a:r>
            <a:r>
              <a:rPr lang="tr-TR" dirty="0"/>
              <a:t>-magyar </a:t>
            </a:r>
            <a:r>
              <a:rPr lang="tr-TR" dirty="0" err="1"/>
              <a:t>és</a:t>
            </a:r>
            <a:r>
              <a:rPr lang="tr-TR" dirty="0"/>
              <a:t> magyar-</a:t>
            </a:r>
            <a:r>
              <a:rPr lang="tr-TR" dirty="0" err="1"/>
              <a:t>orosz</a:t>
            </a:r>
            <a:r>
              <a:rPr lang="tr-TR" dirty="0"/>
              <a:t> </a:t>
            </a:r>
            <a:r>
              <a:rPr lang="tr-TR" dirty="0" err="1"/>
              <a:t>szótár</a:t>
            </a:r>
            <a:r>
              <a:rPr lang="tr-TR" dirty="0"/>
              <a:t>”(1951/</a:t>
            </a:r>
            <a:r>
              <a:rPr lang="tr-TR" dirty="0" err="1"/>
              <a:t>L.Gáldi</a:t>
            </a:r>
            <a:r>
              <a:rPr lang="tr-TR" dirty="0"/>
              <a:t> ile); </a:t>
            </a:r>
          </a:p>
          <a:p>
            <a:r>
              <a:rPr lang="tr-TR" dirty="0"/>
              <a:t>“</a:t>
            </a:r>
            <a:r>
              <a:rPr lang="tr-TR" dirty="0" err="1"/>
              <a:t>Jövevényszó-vizsgálatok</a:t>
            </a:r>
            <a:r>
              <a:rPr lang="tr-TR" dirty="0"/>
              <a:t>” (1965)</a:t>
            </a:r>
            <a:r>
              <a:rPr lang="tr-TR" b="1" dirty="0"/>
              <a:t> </a:t>
            </a:r>
          </a:p>
          <a:p>
            <a:pPr marL="0" indent="0">
              <a:buNone/>
            </a:pPr>
            <a:r>
              <a:rPr lang="tr-TR" b="1" dirty="0"/>
              <a:t>István Kniezsa: </a:t>
            </a:r>
          </a:p>
          <a:p>
            <a:r>
              <a:rPr lang="tr-TR" dirty="0"/>
              <a:t>«</a:t>
            </a:r>
            <a:r>
              <a:rPr lang="tr-TR" dirty="0" err="1"/>
              <a:t>Helyesírásunk</a:t>
            </a:r>
            <a:r>
              <a:rPr lang="tr-TR" dirty="0"/>
              <a:t> </a:t>
            </a:r>
            <a:r>
              <a:rPr lang="tr-TR" dirty="0" err="1"/>
              <a:t>története</a:t>
            </a:r>
            <a:r>
              <a:rPr lang="tr-TR" dirty="0"/>
              <a:t> a </a:t>
            </a:r>
            <a:r>
              <a:rPr lang="tr-TR" dirty="0" err="1"/>
              <a:t>könyvnyomtatás</a:t>
            </a:r>
            <a:r>
              <a:rPr lang="tr-TR" dirty="0"/>
              <a:t> </a:t>
            </a:r>
            <a:r>
              <a:rPr lang="tr-TR" dirty="0" err="1"/>
              <a:t>koráig</a:t>
            </a:r>
            <a:r>
              <a:rPr lang="tr-TR" dirty="0"/>
              <a:t>» (1952);  </a:t>
            </a:r>
          </a:p>
          <a:p>
            <a:r>
              <a:rPr lang="tr-TR" dirty="0"/>
              <a:t>«A magyar </a:t>
            </a:r>
            <a:r>
              <a:rPr lang="tr-TR" dirty="0" err="1"/>
              <a:t>helyesírás</a:t>
            </a:r>
            <a:r>
              <a:rPr lang="tr-TR" dirty="0"/>
              <a:t> </a:t>
            </a:r>
            <a:r>
              <a:rPr lang="tr-TR" dirty="0" err="1"/>
              <a:t>története</a:t>
            </a:r>
            <a:r>
              <a:rPr lang="tr-TR" dirty="0"/>
              <a:t>»(1952); «A magyar </a:t>
            </a:r>
            <a:r>
              <a:rPr lang="tr-TR" dirty="0" err="1"/>
              <a:t>nyelv</a:t>
            </a:r>
            <a:r>
              <a:rPr lang="tr-TR" dirty="0"/>
              <a:t> </a:t>
            </a:r>
            <a:r>
              <a:rPr lang="tr-TR" dirty="0" err="1"/>
              <a:t>szláv</a:t>
            </a:r>
            <a:r>
              <a:rPr lang="tr-TR" dirty="0"/>
              <a:t> </a:t>
            </a:r>
            <a:r>
              <a:rPr lang="tr-TR" dirty="0" err="1"/>
              <a:t>jövevényszavai</a:t>
            </a:r>
            <a:r>
              <a:rPr lang="tr-TR" dirty="0"/>
              <a:t>» (1955)</a:t>
            </a:r>
          </a:p>
          <a:p>
            <a:pPr marL="0" indent="0">
              <a:buNone/>
            </a:pPr>
            <a:r>
              <a:rPr lang="tr-TR" b="1" dirty="0"/>
              <a:t>György </a:t>
            </a:r>
            <a:r>
              <a:rPr lang="tr-TR" b="1" dirty="0" err="1"/>
              <a:t>Györffy</a:t>
            </a:r>
            <a:r>
              <a:rPr lang="tr-TR" b="1" dirty="0"/>
              <a:t>:</a:t>
            </a:r>
          </a:p>
          <a:p>
            <a:r>
              <a:rPr lang="tr-TR" dirty="0"/>
              <a:t>“Az </a:t>
            </a:r>
            <a:r>
              <a:rPr lang="tr-TR" dirty="0" err="1"/>
              <a:t>Árpad-kori</a:t>
            </a:r>
            <a:r>
              <a:rPr lang="tr-TR" dirty="0"/>
              <a:t> Magyarország </a:t>
            </a:r>
            <a:r>
              <a:rPr lang="tr-TR" dirty="0" err="1"/>
              <a:t>történti</a:t>
            </a:r>
            <a:r>
              <a:rPr lang="tr-TR" dirty="0"/>
              <a:t> </a:t>
            </a:r>
            <a:r>
              <a:rPr lang="tr-TR" dirty="0" err="1"/>
              <a:t>földrajza</a:t>
            </a:r>
            <a:r>
              <a:rPr lang="tr-TR" dirty="0"/>
              <a:t> I (1963)”</a:t>
            </a:r>
            <a:endParaRPr lang="tr-TR" sz="1600" dirty="0"/>
          </a:p>
          <a:p>
            <a:endParaRPr lang="tr-TR" sz="1600" dirty="0"/>
          </a:p>
          <a:p>
            <a:pPr marL="0" indent="0">
              <a:buNone/>
            </a:pPr>
            <a:r>
              <a:rPr lang="tr-TR" sz="2300" dirty="0"/>
              <a:t>Kaynak: H.Bottyánfy - </a:t>
            </a:r>
            <a:r>
              <a:rPr lang="tr-TR" sz="2300" dirty="0" err="1"/>
              <a:t>Horváth</a:t>
            </a:r>
            <a:r>
              <a:rPr lang="tr-TR" sz="2300" dirty="0"/>
              <a:t> - </a:t>
            </a:r>
            <a:r>
              <a:rPr lang="tr-TR" sz="2300" dirty="0" err="1"/>
              <a:t>Korompay</a:t>
            </a:r>
            <a:r>
              <a:rPr lang="tr-TR" sz="2300" dirty="0"/>
              <a:t> - </a:t>
            </a:r>
            <a:r>
              <a:rPr lang="tr-TR" sz="2300" dirty="0" err="1"/>
              <a:t>D.Mátai</a:t>
            </a:r>
            <a:r>
              <a:rPr lang="tr-TR" sz="2300" dirty="0"/>
              <a:t>, s. 87, 93, 99.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9377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30EE41-B7F7-47D7-8AEF-B25FFF700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D8674A-CA6B-46D3-B1F1-1C1D99B0D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b="1" dirty="0"/>
              <a:t>Gábor </a:t>
            </a:r>
            <a:r>
              <a:rPr lang="tr-TR" b="1" dirty="0" err="1"/>
              <a:t>O.Nagy</a:t>
            </a:r>
            <a:r>
              <a:rPr lang="tr-TR" b="1" dirty="0"/>
              <a:t>: </a:t>
            </a:r>
            <a:r>
              <a:rPr lang="tr-TR" dirty="0"/>
              <a:t>“</a:t>
            </a:r>
            <a:r>
              <a:rPr lang="tr-TR" i="1" dirty="0"/>
              <a:t>Mi a </a:t>
            </a:r>
            <a:r>
              <a:rPr lang="tr-TR" i="1" dirty="0" err="1"/>
              <a:t>szolás</a:t>
            </a:r>
            <a:r>
              <a:rPr lang="tr-TR" dirty="0"/>
              <a:t>?" (1954); “</a:t>
            </a:r>
            <a:r>
              <a:rPr lang="tr-TR" i="1" dirty="0"/>
              <a:t>Magyar </a:t>
            </a:r>
            <a:r>
              <a:rPr lang="tr-TR" i="1" dirty="0" err="1"/>
              <a:t>szolások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közmondások</a:t>
            </a:r>
            <a:r>
              <a:rPr lang="tr-TR" dirty="0"/>
              <a:t>” (1966); </a:t>
            </a:r>
            <a:r>
              <a:rPr lang="tr-TR" i="1" dirty="0"/>
              <a:t>A </a:t>
            </a:r>
            <a:r>
              <a:rPr lang="tr-TR" i="1" dirty="0" err="1"/>
              <a:t>szinonimák</a:t>
            </a:r>
            <a:r>
              <a:rPr lang="tr-TR" i="1" dirty="0"/>
              <a:t> </a:t>
            </a:r>
            <a:r>
              <a:rPr lang="tr-TR" i="1" dirty="0" err="1"/>
              <a:t>világa</a:t>
            </a:r>
            <a:r>
              <a:rPr lang="tr-TR" i="1" dirty="0"/>
              <a:t> </a:t>
            </a:r>
            <a:r>
              <a:rPr lang="tr-TR" dirty="0"/>
              <a:t>(1969);</a:t>
            </a:r>
            <a:r>
              <a:rPr lang="tr-TR" i="1" dirty="0"/>
              <a:t>Magyar Értelmező </a:t>
            </a:r>
            <a:r>
              <a:rPr lang="tr-TR" i="1" dirty="0" err="1"/>
              <a:t>Kéziszótár</a:t>
            </a:r>
            <a:r>
              <a:rPr lang="tr-TR" i="1" dirty="0"/>
              <a:t> </a:t>
            </a:r>
            <a:r>
              <a:rPr lang="tr-TR" dirty="0"/>
              <a:t>(1972)</a:t>
            </a:r>
            <a:r>
              <a:rPr lang="tr-TR" sz="1400" dirty="0"/>
              <a:t>	</a:t>
            </a:r>
          </a:p>
          <a:p>
            <a:pPr marL="0" indent="0" algn="just">
              <a:buNone/>
            </a:pPr>
            <a:r>
              <a:rPr lang="tr-TR" b="1" dirty="0"/>
              <a:t>Loránd Benkő </a:t>
            </a:r>
            <a:r>
              <a:rPr lang="tr-TR" dirty="0"/>
              <a:t>: «</a:t>
            </a:r>
            <a:r>
              <a:rPr lang="tr-TR" i="1" dirty="0"/>
              <a:t>A magyar </a:t>
            </a:r>
            <a:r>
              <a:rPr lang="tr-TR" i="1" dirty="0" err="1"/>
              <a:t>irodalmi</a:t>
            </a:r>
            <a:r>
              <a:rPr lang="tr-TR" i="1" dirty="0"/>
              <a:t> </a:t>
            </a:r>
            <a:r>
              <a:rPr lang="tr-TR" i="1" dirty="0" err="1"/>
              <a:t>írásbeliség</a:t>
            </a:r>
            <a:r>
              <a:rPr lang="tr-TR" i="1" dirty="0"/>
              <a:t> a </a:t>
            </a:r>
            <a:r>
              <a:rPr lang="tr-TR" i="1" dirty="0" err="1"/>
              <a:t>felvilágosodás</a:t>
            </a:r>
            <a:r>
              <a:rPr lang="tr-TR" i="1" dirty="0"/>
              <a:t> </a:t>
            </a:r>
            <a:r>
              <a:rPr lang="tr-TR" i="1" dirty="0" err="1"/>
              <a:t>korának</a:t>
            </a:r>
            <a:r>
              <a:rPr lang="tr-TR" i="1" dirty="0"/>
              <a:t> </a:t>
            </a:r>
            <a:r>
              <a:rPr lang="tr-TR" i="1" dirty="0" err="1"/>
              <a:t>első</a:t>
            </a:r>
            <a:r>
              <a:rPr lang="tr-TR" i="1" dirty="0"/>
              <a:t> </a:t>
            </a:r>
            <a:r>
              <a:rPr lang="tr-TR" i="1" dirty="0" err="1"/>
              <a:t>szakaszában</a:t>
            </a:r>
            <a:r>
              <a:rPr lang="tr-TR" dirty="0"/>
              <a:t>» (1960)</a:t>
            </a:r>
          </a:p>
          <a:p>
            <a:pPr marL="0" indent="0" algn="just">
              <a:buNone/>
            </a:pPr>
            <a:r>
              <a:rPr lang="tr-TR" b="1" dirty="0" err="1"/>
              <a:t>Endre</a:t>
            </a:r>
            <a:r>
              <a:rPr lang="tr-TR" b="1" dirty="0"/>
              <a:t> </a:t>
            </a:r>
            <a:r>
              <a:rPr lang="tr-TR" b="1" dirty="0" err="1"/>
              <a:t>Rácz</a:t>
            </a:r>
            <a:r>
              <a:rPr lang="tr-TR" b="1" dirty="0"/>
              <a:t>: </a:t>
            </a:r>
            <a:r>
              <a:rPr lang="tr-TR" dirty="0"/>
              <a:t>«</a:t>
            </a:r>
            <a:r>
              <a:rPr lang="tr-TR" i="1" dirty="0"/>
              <a:t>A Mai Magyar </a:t>
            </a:r>
            <a:r>
              <a:rPr lang="tr-TR" i="1" dirty="0" err="1"/>
              <a:t>Nyelv</a:t>
            </a:r>
            <a:r>
              <a:rPr lang="tr-TR" dirty="0"/>
              <a:t>» (1968) </a:t>
            </a:r>
          </a:p>
          <a:p>
            <a:pPr marL="0" indent="0" algn="just">
              <a:buNone/>
            </a:pPr>
            <a:r>
              <a:rPr lang="tr-TR" b="1" dirty="0"/>
              <a:t>István Szathmári: </a:t>
            </a:r>
            <a:r>
              <a:rPr lang="tr-TR" dirty="0"/>
              <a:t>«</a:t>
            </a:r>
            <a:r>
              <a:rPr lang="tr-TR" i="1" dirty="0"/>
              <a:t>Régi </a:t>
            </a:r>
            <a:r>
              <a:rPr lang="tr-TR" i="1" dirty="0" err="1"/>
              <a:t>nyelvtanaink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egységülő</a:t>
            </a:r>
            <a:r>
              <a:rPr lang="tr-TR" i="1" dirty="0"/>
              <a:t> </a:t>
            </a:r>
            <a:r>
              <a:rPr lang="tr-TR" i="1" dirty="0" err="1"/>
              <a:t>irodalmi</a:t>
            </a:r>
            <a:r>
              <a:rPr lang="tr-TR" i="1" dirty="0"/>
              <a:t> </a:t>
            </a:r>
            <a:r>
              <a:rPr lang="tr-TR" i="1" dirty="0" err="1"/>
              <a:t>nyelvünk</a:t>
            </a:r>
            <a:r>
              <a:rPr lang="tr-TR" dirty="0"/>
              <a:t>» (1968)….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sz="1600" dirty="0"/>
              <a:t>Kaynaklar: Szathmári, s.20, 22; H.Bottyánfy- </a:t>
            </a:r>
            <a:r>
              <a:rPr lang="tr-TR" sz="1600" dirty="0" err="1"/>
              <a:t>Horváth</a:t>
            </a:r>
            <a:r>
              <a:rPr lang="tr-TR" sz="1600" dirty="0"/>
              <a:t>- </a:t>
            </a:r>
            <a:r>
              <a:rPr lang="tr-TR" sz="1600" dirty="0" err="1"/>
              <a:t>Korompay</a:t>
            </a:r>
            <a:r>
              <a:rPr lang="tr-TR" sz="1600" dirty="0"/>
              <a:t>- </a:t>
            </a:r>
            <a:r>
              <a:rPr lang="tr-TR" sz="1600" dirty="0" err="1"/>
              <a:t>D.Mátai</a:t>
            </a:r>
            <a:r>
              <a:rPr lang="tr-TR" sz="1600" dirty="0"/>
              <a:t>, s.105.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6445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5C40EC3-CC70-4693-9D0D-816370594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A7C862-0DB1-4B8A-8822-8062C9275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Bárczi, </a:t>
            </a:r>
            <a:r>
              <a:rPr lang="tr-TR" dirty="0" err="1"/>
              <a:t>Géza</a:t>
            </a:r>
            <a:r>
              <a:rPr lang="tr-TR" dirty="0"/>
              <a:t>, </a:t>
            </a:r>
            <a:r>
              <a:rPr lang="tr-TR" i="1" dirty="0"/>
              <a:t>Régi magyar </a:t>
            </a:r>
            <a:r>
              <a:rPr lang="tr-TR" i="1" dirty="0" err="1"/>
              <a:t>nyelvjárások</a:t>
            </a:r>
            <a:r>
              <a:rPr lang="tr-TR" i="1" dirty="0"/>
              <a:t>.</a:t>
            </a:r>
            <a:r>
              <a:rPr lang="tr-TR" dirty="0"/>
              <a:t> </a:t>
            </a:r>
            <a:r>
              <a:rPr lang="tr-TR" dirty="0" err="1"/>
              <a:t>Néptudományi</a:t>
            </a:r>
            <a:r>
              <a:rPr lang="tr-TR" dirty="0"/>
              <a:t> </a:t>
            </a:r>
            <a:r>
              <a:rPr lang="tr-TR" dirty="0" err="1"/>
              <a:t>Intézet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, 1947.</a:t>
            </a:r>
            <a:r>
              <a:rPr lang="tr-TR" dirty="0">
                <a:hlinkClick r:id="rId2"/>
              </a:rPr>
              <a:t> http://real-eod.mtak.hu/8358/</a:t>
            </a:r>
            <a:endParaRPr lang="tr-TR" dirty="0"/>
          </a:p>
          <a:p>
            <a:pPr algn="just"/>
            <a:r>
              <a:rPr lang="tr-TR" dirty="0"/>
              <a:t>H.Bottyánfy, Éva - </a:t>
            </a:r>
            <a:r>
              <a:rPr lang="tr-TR" dirty="0" err="1"/>
              <a:t>Horváth</a:t>
            </a:r>
            <a:r>
              <a:rPr lang="tr-TR" dirty="0"/>
              <a:t>, </a:t>
            </a:r>
            <a:r>
              <a:rPr lang="tr-TR" dirty="0" err="1"/>
              <a:t>Mária</a:t>
            </a:r>
            <a:r>
              <a:rPr lang="tr-TR" dirty="0"/>
              <a:t> - </a:t>
            </a:r>
            <a:r>
              <a:rPr lang="tr-TR" dirty="0" err="1"/>
              <a:t>Korompay</a:t>
            </a:r>
            <a:r>
              <a:rPr lang="tr-TR" dirty="0"/>
              <a:t>, </a:t>
            </a:r>
            <a:r>
              <a:rPr lang="tr-TR" dirty="0" err="1"/>
              <a:t>Klára</a:t>
            </a:r>
            <a:r>
              <a:rPr lang="tr-TR" dirty="0"/>
              <a:t> - </a:t>
            </a:r>
            <a:r>
              <a:rPr lang="tr-TR" dirty="0" err="1"/>
              <a:t>D.Mátai</a:t>
            </a:r>
            <a:r>
              <a:rPr lang="tr-TR" dirty="0"/>
              <a:t>, </a:t>
            </a:r>
            <a:r>
              <a:rPr lang="tr-TR" dirty="0" err="1"/>
              <a:t>Mária</a:t>
            </a:r>
            <a:r>
              <a:rPr lang="tr-TR" dirty="0"/>
              <a:t>, </a:t>
            </a:r>
            <a:r>
              <a:rPr lang="tr-TR" i="1" dirty="0" err="1"/>
              <a:t>Bevezetés</a:t>
            </a:r>
            <a:r>
              <a:rPr lang="tr-TR" i="1" dirty="0"/>
              <a:t> az </a:t>
            </a:r>
            <a:r>
              <a:rPr lang="tr-TR" i="1" dirty="0" err="1"/>
              <a:t>egyetemi</a:t>
            </a:r>
            <a:r>
              <a:rPr lang="tr-TR" i="1" dirty="0"/>
              <a:t> magyar </a:t>
            </a:r>
            <a:r>
              <a:rPr lang="tr-TR" i="1" dirty="0" err="1"/>
              <a:t>nyelvészeti</a:t>
            </a:r>
            <a:r>
              <a:rPr lang="tr-TR" i="1" dirty="0"/>
              <a:t> </a:t>
            </a:r>
            <a:r>
              <a:rPr lang="tr-TR" i="1" dirty="0" err="1"/>
              <a:t>tanulmányokba</a:t>
            </a:r>
            <a:r>
              <a:rPr lang="tr-TR" dirty="0"/>
              <a:t>, </a:t>
            </a:r>
            <a:r>
              <a:rPr lang="tr-TR" dirty="0" err="1"/>
              <a:t>Tankönyvkiadó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, 1990. </a:t>
            </a:r>
          </a:p>
          <a:p>
            <a:pPr algn="just"/>
            <a:r>
              <a:rPr lang="tr-TR" dirty="0"/>
              <a:t>Szathmári, István, </a:t>
            </a:r>
            <a:r>
              <a:rPr lang="tr-TR" i="1" dirty="0"/>
              <a:t>A magyar nyelvtudomány </a:t>
            </a:r>
            <a:r>
              <a:rPr lang="tr-TR" i="1" dirty="0" err="1"/>
              <a:t>történetéből</a:t>
            </a:r>
            <a:r>
              <a:rPr lang="tr-TR" dirty="0"/>
              <a:t>, </a:t>
            </a:r>
            <a:r>
              <a:rPr lang="tr-TR" dirty="0" err="1"/>
              <a:t>Tinta</a:t>
            </a:r>
            <a:r>
              <a:rPr lang="tr-TR" dirty="0"/>
              <a:t> </a:t>
            </a:r>
            <a:r>
              <a:rPr lang="tr-TR" dirty="0" err="1"/>
              <a:t>Könyvkiadó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, 2006.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2411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491</Words>
  <Application>Microsoft Office PowerPoint</Application>
  <PresentationFormat>Geniş ekran</PresentationFormat>
  <Paragraphs>39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Macar Dil Bilimi</vt:lpstr>
      <vt:lpstr>PowerPoint Sunusu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Macar Dil Bilimi</dc:title>
  <dc:creator>Alpertunga Altaylı</dc:creator>
  <cp:lastModifiedBy>Alpertunga Altaylı</cp:lastModifiedBy>
  <cp:revision>63</cp:revision>
  <dcterms:created xsi:type="dcterms:W3CDTF">2020-05-10T22:04:56Z</dcterms:created>
  <dcterms:modified xsi:type="dcterms:W3CDTF">2020-05-12T06:20:14Z</dcterms:modified>
</cp:coreProperties>
</file>