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D00E156-B3D6-4478-B9E4-A20A9C618873}"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F85912-8821-4B5A-A21B-BA202CE70A6A}" type="slidenum">
              <a:rPr lang="tr-TR" smtClean="0"/>
              <a:t>‹#›</a:t>
            </a:fld>
            <a:endParaRPr lang="tr-TR"/>
          </a:p>
        </p:txBody>
      </p:sp>
    </p:spTree>
    <p:extLst>
      <p:ext uri="{BB962C8B-B14F-4D97-AF65-F5344CB8AC3E}">
        <p14:creationId xmlns:p14="http://schemas.microsoft.com/office/powerpoint/2010/main" val="3381951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00E156-B3D6-4478-B9E4-A20A9C618873}"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F85912-8821-4B5A-A21B-BA202CE70A6A}" type="slidenum">
              <a:rPr lang="tr-TR" smtClean="0"/>
              <a:t>‹#›</a:t>
            </a:fld>
            <a:endParaRPr lang="tr-TR"/>
          </a:p>
        </p:txBody>
      </p:sp>
    </p:spTree>
    <p:extLst>
      <p:ext uri="{BB962C8B-B14F-4D97-AF65-F5344CB8AC3E}">
        <p14:creationId xmlns:p14="http://schemas.microsoft.com/office/powerpoint/2010/main" val="2202416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00E156-B3D6-4478-B9E4-A20A9C618873}"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F85912-8821-4B5A-A21B-BA202CE70A6A}" type="slidenum">
              <a:rPr lang="tr-TR" smtClean="0"/>
              <a:t>‹#›</a:t>
            </a:fld>
            <a:endParaRPr lang="tr-TR"/>
          </a:p>
        </p:txBody>
      </p:sp>
    </p:spTree>
    <p:extLst>
      <p:ext uri="{BB962C8B-B14F-4D97-AF65-F5344CB8AC3E}">
        <p14:creationId xmlns:p14="http://schemas.microsoft.com/office/powerpoint/2010/main" val="3279285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00E156-B3D6-4478-B9E4-A20A9C618873}"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F85912-8821-4B5A-A21B-BA202CE70A6A}" type="slidenum">
              <a:rPr lang="tr-TR" smtClean="0"/>
              <a:t>‹#›</a:t>
            </a:fld>
            <a:endParaRPr lang="tr-TR"/>
          </a:p>
        </p:txBody>
      </p:sp>
    </p:spTree>
    <p:extLst>
      <p:ext uri="{BB962C8B-B14F-4D97-AF65-F5344CB8AC3E}">
        <p14:creationId xmlns:p14="http://schemas.microsoft.com/office/powerpoint/2010/main" val="948165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D00E156-B3D6-4478-B9E4-A20A9C618873}"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F85912-8821-4B5A-A21B-BA202CE70A6A}" type="slidenum">
              <a:rPr lang="tr-TR" smtClean="0"/>
              <a:t>‹#›</a:t>
            </a:fld>
            <a:endParaRPr lang="tr-TR"/>
          </a:p>
        </p:txBody>
      </p:sp>
    </p:spTree>
    <p:extLst>
      <p:ext uri="{BB962C8B-B14F-4D97-AF65-F5344CB8AC3E}">
        <p14:creationId xmlns:p14="http://schemas.microsoft.com/office/powerpoint/2010/main" val="1789892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D00E156-B3D6-4478-B9E4-A20A9C618873}"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F85912-8821-4B5A-A21B-BA202CE70A6A}" type="slidenum">
              <a:rPr lang="tr-TR" smtClean="0"/>
              <a:t>‹#›</a:t>
            </a:fld>
            <a:endParaRPr lang="tr-TR"/>
          </a:p>
        </p:txBody>
      </p:sp>
    </p:spTree>
    <p:extLst>
      <p:ext uri="{BB962C8B-B14F-4D97-AF65-F5344CB8AC3E}">
        <p14:creationId xmlns:p14="http://schemas.microsoft.com/office/powerpoint/2010/main" val="3115307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D00E156-B3D6-4478-B9E4-A20A9C618873}"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FF85912-8821-4B5A-A21B-BA202CE70A6A}" type="slidenum">
              <a:rPr lang="tr-TR" smtClean="0"/>
              <a:t>‹#›</a:t>
            </a:fld>
            <a:endParaRPr lang="tr-TR"/>
          </a:p>
        </p:txBody>
      </p:sp>
    </p:spTree>
    <p:extLst>
      <p:ext uri="{BB962C8B-B14F-4D97-AF65-F5344CB8AC3E}">
        <p14:creationId xmlns:p14="http://schemas.microsoft.com/office/powerpoint/2010/main" val="2059292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D00E156-B3D6-4478-B9E4-A20A9C618873}"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FF85912-8821-4B5A-A21B-BA202CE70A6A}" type="slidenum">
              <a:rPr lang="tr-TR" smtClean="0"/>
              <a:t>‹#›</a:t>
            </a:fld>
            <a:endParaRPr lang="tr-TR"/>
          </a:p>
        </p:txBody>
      </p:sp>
    </p:spTree>
    <p:extLst>
      <p:ext uri="{BB962C8B-B14F-4D97-AF65-F5344CB8AC3E}">
        <p14:creationId xmlns:p14="http://schemas.microsoft.com/office/powerpoint/2010/main" val="3498758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D00E156-B3D6-4478-B9E4-A20A9C618873}"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FF85912-8821-4B5A-A21B-BA202CE70A6A}" type="slidenum">
              <a:rPr lang="tr-TR" smtClean="0"/>
              <a:t>‹#›</a:t>
            </a:fld>
            <a:endParaRPr lang="tr-TR"/>
          </a:p>
        </p:txBody>
      </p:sp>
    </p:spTree>
    <p:extLst>
      <p:ext uri="{BB962C8B-B14F-4D97-AF65-F5344CB8AC3E}">
        <p14:creationId xmlns:p14="http://schemas.microsoft.com/office/powerpoint/2010/main" val="2139989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D00E156-B3D6-4478-B9E4-A20A9C618873}"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F85912-8821-4B5A-A21B-BA202CE70A6A}" type="slidenum">
              <a:rPr lang="tr-TR" smtClean="0"/>
              <a:t>‹#›</a:t>
            </a:fld>
            <a:endParaRPr lang="tr-TR"/>
          </a:p>
        </p:txBody>
      </p:sp>
    </p:spTree>
    <p:extLst>
      <p:ext uri="{BB962C8B-B14F-4D97-AF65-F5344CB8AC3E}">
        <p14:creationId xmlns:p14="http://schemas.microsoft.com/office/powerpoint/2010/main" val="993201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D00E156-B3D6-4478-B9E4-A20A9C618873}"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F85912-8821-4B5A-A21B-BA202CE70A6A}" type="slidenum">
              <a:rPr lang="tr-TR" smtClean="0"/>
              <a:t>‹#›</a:t>
            </a:fld>
            <a:endParaRPr lang="tr-TR"/>
          </a:p>
        </p:txBody>
      </p:sp>
    </p:spTree>
    <p:extLst>
      <p:ext uri="{BB962C8B-B14F-4D97-AF65-F5344CB8AC3E}">
        <p14:creationId xmlns:p14="http://schemas.microsoft.com/office/powerpoint/2010/main" val="2890533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00E156-B3D6-4478-B9E4-A20A9C618873}" type="datetimeFigureOut">
              <a:rPr lang="tr-TR" smtClean="0"/>
              <a:t>24.04.2020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F85912-8821-4B5A-A21B-BA202CE70A6A}" type="slidenum">
              <a:rPr lang="tr-TR" smtClean="0"/>
              <a:t>‹#›</a:t>
            </a:fld>
            <a:endParaRPr lang="tr-TR"/>
          </a:p>
        </p:txBody>
      </p:sp>
    </p:spTree>
    <p:extLst>
      <p:ext uri="{BB962C8B-B14F-4D97-AF65-F5344CB8AC3E}">
        <p14:creationId xmlns:p14="http://schemas.microsoft.com/office/powerpoint/2010/main" val="2435506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ve Çevre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288216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algn="ctr">
              <a:lnSpc>
                <a:spcPct val="106000"/>
              </a:lnSpc>
              <a:spcAft>
                <a:spcPts val="800"/>
              </a:spcAft>
            </a:pPr>
            <a:r>
              <a:rPr lang="tr-TR" sz="3600" b="1" dirty="0" smtClean="0">
                <a:latin typeface="Times New Roman" panose="02020603050405020304" pitchFamily="18" charset="0"/>
                <a:ea typeface="Calibri" panose="020F0502020204030204" pitchFamily="34" charset="0"/>
                <a:cs typeface="Times New Roman" panose="02020603050405020304" pitchFamily="18" charset="0"/>
              </a:rPr>
              <a:t>TURİZM VE KÜLTÜREL DEĞİŞİM</a:t>
            </a:r>
            <a:endParaRPr lang="tr-TR" b="1" dirty="0" smtClean="0">
              <a:latin typeface="Calibri" panose="020F0502020204030204" pitchFamily="34" charset="0"/>
              <a:ea typeface="Calibri" panose="020F0502020204030204" pitchFamily="34" charset="0"/>
              <a:cs typeface="Times New Roman" panose="02020603050405020304" pitchFamily="18" charset="0"/>
            </a:endParaRPr>
          </a:p>
          <a:p>
            <a:pPr algn="ctr"/>
            <a:r>
              <a:rPr lang="tr-TR" dirty="0" smtClean="0">
                <a:latin typeface="Times New Roman" panose="02020603050405020304" pitchFamily="18" charset="0"/>
                <a:ea typeface="Calibri" panose="020F0502020204030204" pitchFamily="34" charset="0"/>
              </a:rPr>
              <a:t>Turizm, kültürel değişimi ve kültür yayılmasına aracı olan en önemli sektörlerdendir. Turizm sayesinde herhangi bir yere giden turist yerel alışkanlıkları öğrenmekte ve eve döndüğünde gördüklerini paylaşabilmektedir. Özellikle Türkiye açısından ele alındığında, Türk tarihi, yeme-içme alışkanlıkları ve el sanatları gibi unsurlar kültür yayılması için önemli bir potansiyeldir. Bunun yanı sıra esas olarak turizmin gelişmesi kaçınılmaz olarak yerel toplumun kültürünü çeşitli faktörlere bağlı olarak etkileyecektir. </a:t>
            </a:r>
            <a:endParaRPr lang="tr-TR" dirty="0" smtClean="0"/>
          </a:p>
          <a:p>
            <a:endParaRPr lang="tr-TR" dirty="0"/>
          </a:p>
        </p:txBody>
      </p:sp>
    </p:spTree>
    <p:extLst>
      <p:ext uri="{BB962C8B-B14F-4D97-AF65-F5344CB8AC3E}">
        <p14:creationId xmlns:p14="http://schemas.microsoft.com/office/powerpoint/2010/main" val="1727774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Toplumun tüm </a:t>
            </a:r>
            <a:r>
              <a:rPr lang="tr-TR" dirty="0" err="1" smtClean="0"/>
              <a:t>sosyo</a:t>
            </a:r>
            <a:r>
              <a:rPr lang="tr-TR" dirty="0" smtClean="0"/>
              <a:t> kültürel değerleri, yerel alışkanlıklar, gelenek ve görenek unsurları etkileşim halinde olan toplumlar açısından farklı bir çekicilikte olabilmektedir. </a:t>
            </a:r>
            <a:endParaRPr lang="tr-TR" dirty="0"/>
          </a:p>
        </p:txBody>
      </p:sp>
    </p:spTree>
    <p:extLst>
      <p:ext uri="{BB962C8B-B14F-4D97-AF65-F5344CB8AC3E}">
        <p14:creationId xmlns:p14="http://schemas.microsoft.com/office/powerpoint/2010/main" val="834244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ctr">
              <a:lnSpc>
                <a:spcPct val="106000"/>
              </a:lnSpc>
              <a:spcAft>
                <a:spcPts val="8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Turizm kültürel  açıdan yerel halkı iki yönde etkileyebilir: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ctr">
              <a:lnSpc>
                <a:spcPct val="106000"/>
              </a:lnSpc>
              <a:spcAft>
                <a:spcPts val="8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1)Yerel kültür önem kazanır ve yerel halk kendi kültürleri konusunda bilinçlenir.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ctr">
              <a:lnSpc>
                <a:spcPct val="106000"/>
              </a:lnSpc>
              <a:spcAft>
                <a:spcPts val="8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2)Yerel halk yabancıların sahip olduğu kültürleri öğrenirler ve bilgilerini geliştirirler.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243825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latin typeface="Times New Roman" panose="02020603050405020304" pitchFamily="18" charset="0"/>
                <a:ea typeface="Calibri" panose="020F0502020204030204" pitchFamily="34" charset="0"/>
                <a:cs typeface="Times New Roman" panose="02020603050405020304" pitchFamily="18" charset="0"/>
              </a:rPr>
              <a:t>TURİZMİN OLUMSUZ SOSYO-KÜLTÜREL ETKİLERİ</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tr-TR" dirty="0" smtClean="0">
                <a:latin typeface="Times New Roman" panose="02020603050405020304" pitchFamily="18" charset="0"/>
                <a:ea typeface="Calibri" panose="020F0502020204030204" pitchFamily="34" charset="0"/>
                <a:cs typeface="Times New Roman" panose="02020603050405020304" pitchFamily="18" charset="0"/>
              </a:rPr>
              <a:t>Yerinden etme: Yerel halk turizmin gelişmesi nedeniyle kendi topraklarından çeşitli yollarla zorla çıkartılmıştır. Örneğin; Kenya da </a:t>
            </a:r>
            <a:r>
              <a:rPr lang="tr-TR" dirty="0" err="1" smtClean="0">
                <a:latin typeface="Times New Roman" panose="02020603050405020304" pitchFamily="18" charset="0"/>
                <a:ea typeface="Calibri" panose="020F0502020204030204" pitchFamily="34" charset="0"/>
                <a:cs typeface="Times New Roman" panose="02020603050405020304" pitchFamily="18" charset="0"/>
              </a:rPr>
              <a:t>Masai</a:t>
            </a:r>
            <a:r>
              <a:rPr lang="tr-TR" dirty="0" smtClean="0">
                <a:latin typeface="Times New Roman" panose="02020603050405020304" pitchFamily="18" charset="0"/>
                <a:ea typeface="Calibri" panose="020F0502020204030204" pitchFamily="34" charset="0"/>
                <a:cs typeface="Times New Roman" panose="02020603050405020304" pitchFamily="18" charset="0"/>
              </a:rPr>
              <a:t> bölgesi 1978 ile 1998 süreleri arasında 1.5milyon dekar araziyi turizm ve </a:t>
            </a:r>
            <a:r>
              <a:rPr lang="tr-TR" dirty="0" err="1" smtClean="0">
                <a:latin typeface="Times New Roman" panose="02020603050405020304" pitchFamily="18" charset="0"/>
                <a:ea typeface="Calibri" panose="020F0502020204030204" pitchFamily="34" charset="0"/>
                <a:cs typeface="Times New Roman" panose="02020603050405020304" pitchFamily="18" charset="0"/>
              </a:rPr>
              <a:t>intensif</a:t>
            </a:r>
            <a:r>
              <a:rPr lang="tr-TR" dirty="0" smtClean="0">
                <a:latin typeface="Times New Roman" panose="02020603050405020304" pitchFamily="18" charset="0"/>
                <a:ea typeface="Calibri" panose="020F0502020204030204" pitchFamily="34" charset="0"/>
                <a:cs typeface="Times New Roman" panose="02020603050405020304" pitchFamily="18" charset="0"/>
              </a:rPr>
              <a:t> çiftlikleri terk etmek zorunda kalmıştır.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910630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Doğal çevreyi ve kaynakları kullanımdan mahrum etme: Turizm sektörünün kıyıları ve en güzel mevkileri yasal yollarla kullanım sözü altında yerel halkın bu kaynakları kullanması engellenmiştir.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761524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Yerel ekonomik yapıyı bezme: Turizmin geleneksel yapısına yeni ve güçlü bir yapı ekleyerek ciddi değişimlere uğratır. Bu değişim bazıları için olumlu olurken önemli sayıdaki insanlar için olumsuz sonuçlar doğurabilir. Turist ev sahibi toplum arasındaki etkileşimler bazen tepkilere neden olabilmektedir. Turizm de gelen yeni ekonomik ilişkilere değer yargılarında değişiklikler meydana gelebilir</a:t>
            </a:r>
            <a:endParaRPr lang="tr-TR" dirty="0"/>
          </a:p>
        </p:txBody>
      </p:sp>
    </p:spTree>
    <p:extLst>
      <p:ext uri="{BB962C8B-B14F-4D97-AF65-F5344CB8AC3E}">
        <p14:creationId xmlns:p14="http://schemas.microsoft.com/office/powerpoint/2010/main" val="3642982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 indent="-182880" algn="just">
              <a:spcBef>
                <a:spcPts val="100"/>
              </a:spcBef>
              <a:spcAft>
                <a:spcPts val="100"/>
              </a:spcAft>
            </a:pP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Nüzhet</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a:p>
            <a:endParaRPr lang="tr-TR" dirty="0"/>
          </a:p>
        </p:txBody>
      </p:sp>
    </p:spTree>
    <p:extLst>
      <p:ext uri="{BB962C8B-B14F-4D97-AF65-F5344CB8AC3E}">
        <p14:creationId xmlns:p14="http://schemas.microsoft.com/office/powerpoint/2010/main" val="246873787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279</Words>
  <Application>Microsoft Office PowerPoint</Application>
  <PresentationFormat>Ekran Gösterisi (4:3)</PresentationFormat>
  <Paragraphs>15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Turizm ve Çevre</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EDA</cp:lastModifiedBy>
  <cp:revision>3</cp:revision>
  <dcterms:created xsi:type="dcterms:W3CDTF">2020-04-24T11:36:14Z</dcterms:created>
  <dcterms:modified xsi:type="dcterms:W3CDTF">2020-04-24T11:39:31Z</dcterms:modified>
</cp:coreProperties>
</file>