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3" r:id="rId9"/>
    <p:sldId id="262" r:id="rId10"/>
    <p:sldId id="264" r:id="rId11"/>
    <p:sldId id="265" r:id="rId12"/>
    <p:sldId id="266" r:id="rId13"/>
    <p:sldId id="268" r:id="rId1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90787" y="2087880"/>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955" y="631825"/>
            <a:ext cx="12105005" cy="4409440"/>
          </a:xfrm>
        </p:spPr>
        <p:txBody>
          <a:bodyPr/>
          <a:p>
            <a:pPr marL="0" indent="0">
              <a:buNone/>
            </a:pPr>
            <a:r>
              <a:rPr lang="en-US" sz="2800" b="1">
                <a:solidFill>
                  <a:srgbClr val="FF0000"/>
                </a:solidFill>
                <a:latin typeface="Times New Roman" panose="02020603050405020304" charset="0"/>
              </a:rPr>
              <a:t>4. Ovucular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Yüzeydeki kirleri, ovma yoluyla temizleyen maddelerdir. Özellikle banyo, küvet, lavabo gibi yüzeylerde kullanılır. Ovma maddelerinin aktif maddesi klor olduğu için, kirleri yüzeyden temizlerken, ağartma işlemini de yapar. Ancak, bu maddeler yüzeyi çizebilir. Hassas yüzeylerde kullanılmamalıdır. Yüzeye doğrudan dökmek yerine beze ve fırçaya dökerek kullanılmalıdır.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1280" y="117475"/>
            <a:ext cx="11969750" cy="6433185"/>
          </a:xfrm>
        </p:spPr>
        <p:txBody>
          <a:bodyPr/>
          <a:p>
            <a:pPr marL="0" indent="0">
              <a:buNone/>
            </a:pPr>
            <a:r>
              <a:rPr lang="en-US" sz="2800" b="1">
                <a:solidFill>
                  <a:srgbClr val="FF0000"/>
                </a:solidFill>
                <a:latin typeface="Times New Roman" panose="02020603050405020304" charset="0"/>
              </a:rPr>
              <a:t>5. Parlatıcılar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Yüzeydeki yağ ve kirleri çizmeden temizler. Su lekelerini giderir. Eşya üzerinde oluşturduğu film tabakasıyla metal yüzeylerde devamlı parlaklık sağlar ve kirlenmeyi önler. Özellikle paslanmaz çelik, krom ve nikelden yapılmış yüzeylerde kullanılır. Cila ya da parlatma işlemi yapılırken yüzeyin temizlenmiş olmasına dikkat edilmelidir.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6. Temizlik Makineleri ile Kullanılan Gereçler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Yer cilaları, cilalı yüzeyler, her türlü temizlik maddeleri ile temizlenmezler. Özellikle asitli maddeler cilaya zarar verir. Yüzeyin yapıldığı maddeye göre cilalama işlemi yapılmalıdır. </a:t>
            </a:r>
            <a:endParaRPr lang="en-US" sz="2400">
              <a:latin typeface="Times New Roman" panose="02020603050405020304" charset="0"/>
            </a:endParaRPr>
          </a:p>
          <a:p>
            <a:pPr marL="0" indent="0">
              <a:buNone/>
            </a:pPr>
            <a:r>
              <a:rPr lang="en-US" sz="2400">
                <a:latin typeface="Times New Roman" panose="02020603050405020304" charset="0"/>
              </a:rPr>
              <a:t>Halı yıkama şampuanları, halı yıkama makinesi ile kullanılır.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71450" y="313690"/>
            <a:ext cx="11894185" cy="6327140"/>
          </a:xfrm>
        </p:spPr>
        <p:txBody>
          <a:bodyPr/>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400">
                <a:latin typeface="Times New Roman" panose="02020603050405020304" charset="0"/>
              </a:rPr>
              <a:t>Bu üniteyi tamamladığınızda, </a:t>
            </a:r>
            <a:endParaRPr lang="en-US" sz="2400">
              <a:latin typeface="Times New Roman" panose="02020603050405020304" charset="0"/>
            </a:endParaRPr>
          </a:p>
          <a:p>
            <a:pPr marL="0" indent="0">
              <a:buNone/>
            </a:pPr>
            <a:endParaRPr lang="en-US" sz="2400">
              <a:latin typeface="Times New Roman" panose="02020603050405020304" charset="0"/>
            </a:endParaRPr>
          </a:p>
          <a:p>
            <a:r>
              <a:rPr lang="en-US" sz="2400">
                <a:latin typeface="Times New Roman" panose="02020603050405020304" charset="0"/>
              </a:rPr>
              <a:t>Kat hizmetlerinin kullandığı araç ve gereçleri biliyor olacaksınız. </a:t>
            </a:r>
            <a:endParaRPr lang="en-US" sz="2400">
              <a:latin typeface="Times New Roman" panose="02020603050405020304" charset="0"/>
            </a:endParaRPr>
          </a:p>
          <a:p>
            <a:r>
              <a:rPr lang="en-US" sz="2400">
                <a:latin typeface="Times New Roman" panose="02020603050405020304" charset="0"/>
              </a:rPr>
              <a:t> İşleri gruplandırabiliyor olacaksınız. </a:t>
            </a:r>
            <a:endParaRPr lang="en-US" sz="2400">
              <a:latin typeface="Times New Roman" panose="02020603050405020304" charset="0"/>
            </a:endParaRPr>
          </a:p>
          <a:p>
            <a:r>
              <a:rPr lang="en-US" sz="2400">
                <a:latin typeface="Times New Roman" panose="02020603050405020304" charset="0"/>
              </a:rPr>
              <a:t> İş çizelgelerinin nasıl hazırlandığını biliyor olacaksınız. </a:t>
            </a: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16535" y="190500"/>
            <a:ext cx="11924030" cy="983615"/>
          </a:xfrm>
        </p:spPr>
        <p:txBody>
          <a:bodyPr/>
          <a:p>
            <a:pPr algn="ctr"/>
            <a:r>
              <a:rPr lang="en-US" sz="2800" b="1">
                <a:solidFill>
                  <a:srgbClr val="FF0000"/>
                </a:solidFill>
                <a:latin typeface="Times New Roman" panose="02020603050405020304" charset="0"/>
              </a:rPr>
              <a:t>KAT HİZMETLERİ DEPARTMANINDA KULLANILAN ARAÇ GEREÇLER VE ÖNEMİ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50165" y="1174750"/>
            <a:ext cx="12090400" cy="5557520"/>
          </a:xfrm>
        </p:spPr>
        <p:txBody>
          <a:bodyPr/>
          <a:p>
            <a:pPr marL="0" indent="0">
              <a:buNone/>
            </a:pPr>
            <a:endParaRPr lang="en-US" sz="2800">
              <a:latin typeface="Times New Roman" panose="02020603050405020304" charset="0"/>
            </a:endParaRPr>
          </a:p>
          <a:p>
            <a:pPr marL="0" indent="0">
              <a:buNone/>
            </a:pPr>
            <a:r>
              <a:rPr lang="en-US" sz="2400">
                <a:latin typeface="Times New Roman" panose="02020603050405020304" charset="0"/>
              </a:rPr>
              <a:t>Çeşitli alanlarda kullanılan ve kullanıldığı zaman tükenmeyen maddelere araç denir. Temizlik yaparken kullanılanlara temizlik araçları denir. Temizlik araçları olmadan temizlikte başarı sağlanamaz. </a:t>
            </a:r>
            <a:endParaRPr lang="en-US" sz="2400">
              <a:latin typeface="Times New Roman" panose="02020603050405020304" charset="0"/>
            </a:endParaRPr>
          </a:p>
          <a:p>
            <a:pPr marL="0" indent="0">
              <a:buNone/>
            </a:pPr>
            <a:r>
              <a:rPr lang="en-US" sz="2400">
                <a:latin typeface="Times New Roman" panose="02020603050405020304" charset="0"/>
              </a:rPr>
              <a:t>Çeşitli alanlarda kullanılan ve kullandıkça tükenen maddelere gereç denir. Çeşitli yüzeylerin kirden arındırılmasında kullanılan kimyasal maddelere temizlik gereçleri denir. Kat hizmetlerinde doğru seçilen ve kullanılan temizlik araç-gereçleri zamandan ve iş gücünden kazanç sağladığı gibi temizliğin kaliteli olmasını sağlar. </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25730" y="190500"/>
            <a:ext cx="12060555" cy="582930"/>
          </a:xfrm>
        </p:spPr>
        <p:txBody>
          <a:bodyPr/>
          <a:p>
            <a:pPr algn="ctr"/>
            <a:r>
              <a:rPr lang="en-US" sz="2800" b="1">
                <a:solidFill>
                  <a:srgbClr val="FF0000"/>
                </a:solidFill>
                <a:latin typeface="Times New Roman" panose="02020603050405020304" charset="0"/>
              </a:rPr>
              <a:t>ARAÇ ÇEŞİTLERİ VE ÖZELLİKLERİ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25730" y="1174750"/>
            <a:ext cx="11969750" cy="5632450"/>
          </a:xfrm>
        </p:spPr>
        <p:txBody>
          <a:bodyPr/>
          <a:p>
            <a:pPr marL="0" indent="0">
              <a:buNone/>
            </a:pPr>
            <a:r>
              <a:rPr lang="en-US" sz="2800" b="1">
                <a:solidFill>
                  <a:srgbClr val="FF0000"/>
                </a:solidFill>
                <a:latin typeface="Times New Roman" panose="02020603050405020304" charset="0"/>
              </a:rPr>
              <a:t>1. Süpürme Araçları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El süpürgeleri; yüzeydeki toz ve çöpleri toplayan araçlardır. Süpürge otundan veya plastikten yapılır. Toz kaldırdığı için zorunlu olmadıkça kapalı alanlarda kullanılmamalıdır. Faraşlar; toplanmış çöpleri yerden almaya yarayan araçtır. Süpürge ile kullanılır. Çeşitli şekilleri vardır. Plastik veya metalden yapılır. Plastik olanlar bakım ve kullanma kolaylığı açısından tercih edilir.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2. Bezler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Bezlerin pamuklu, sentetik, güderi, elyaf vb çeşitleri vardır. Yapılacak olan çalışmaya </a:t>
            </a:r>
            <a:endParaRPr lang="en-US" sz="2400">
              <a:latin typeface="Times New Roman" panose="02020603050405020304" charset="0"/>
            </a:endParaRPr>
          </a:p>
          <a:p>
            <a:pPr marL="0" indent="0">
              <a:buNone/>
            </a:pPr>
            <a:r>
              <a:rPr lang="en-US" sz="2400">
                <a:latin typeface="Times New Roman" panose="02020603050405020304" charset="0"/>
              </a:rPr>
              <a:t>göre en uygun bez seçilir.</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6675" y="86995"/>
            <a:ext cx="12044045" cy="6734175"/>
          </a:xfrm>
        </p:spPr>
        <p:txBody>
          <a:bodyPr/>
          <a:p>
            <a:pPr marL="0" indent="0">
              <a:buNone/>
            </a:pPr>
            <a:r>
              <a:rPr lang="en-US" sz="2800" b="1">
                <a:solidFill>
                  <a:srgbClr val="FF0000"/>
                </a:solidFill>
                <a:latin typeface="Times New Roman" panose="02020603050405020304" charset="0"/>
              </a:rPr>
              <a:t>3. Paspaslar (Moplar)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Uzun bir sap ve ucuna takılan pamuklu, sentetik liflerden oluşan araçlardır. Özellikle yerlerin temizlenmesinde kullanılır. Islak alanları silmede, kuru alanların tozunu almada ve parlatmada kullanılır. Lifli kısmı değişik malzemelerden yapılmış olup takılıp çıkarılabilir.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4. Kovalar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Genellikle plastik, emaye ve çinkodan yapılmaktadır. Plastik olanları kullanım kolaylığı açısından ve ses çıkarmadığı için tercih edilmektedir.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5. Fırçalar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Kullanım amacına göre farklı yapıda ve özelliktedir. Kıl ve naylondan yapılır. Kullanıldığı yere göre isimlendirilir (Örneğin lavabo fırçası gibi).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0" y="178435"/>
            <a:ext cx="12015470" cy="6569075"/>
          </a:xfrm>
        </p:spPr>
        <p:txBody>
          <a:bodyPr/>
          <a:p>
            <a:pPr marL="0" indent="0">
              <a:buNone/>
            </a:pPr>
            <a:r>
              <a:rPr lang="en-US" sz="2800" b="1">
                <a:solidFill>
                  <a:srgbClr val="FF0000"/>
                </a:solidFill>
                <a:latin typeface="Times New Roman" panose="02020603050405020304" charset="0"/>
              </a:rPr>
              <a:t>6. Lastikli Çekecekler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Su ile temizlenen zeminlerdeki fazla suyun alınmasında ve cam silmede de kullanılır. Kullanım amacına göre farklı ebat ve çeşitleri vardır.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7. Cam Silme Malzemeleri </a:t>
            </a:r>
            <a:endParaRPr lang="en-US" sz="2800" b="1">
              <a:solidFill>
                <a:srgbClr val="FF0000"/>
              </a:solidFill>
              <a:latin typeface="Times New Roman" panose="02020603050405020304" charset="0"/>
            </a:endParaRPr>
          </a:p>
          <a:p>
            <a:pPr marL="457200" indent="-457200"/>
            <a:r>
              <a:rPr lang="en-US" sz="2800">
                <a:latin typeface="Times New Roman" panose="02020603050405020304" charset="0"/>
              </a:rPr>
              <a:t> </a:t>
            </a:r>
            <a:r>
              <a:rPr lang="en-US" sz="2800" b="1" u="sng">
                <a:latin typeface="Times New Roman" panose="02020603050405020304" charset="0"/>
              </a:rPr>
              <a:t>Teleskopik sap</a:t>
            </a:r>
            <a:r>
              <a:rPr lang="en-US" sz="2800" u="sng">
                <a:latin typeface="Times New Roman" panose="02020603050405020304" charset="0"/>
              </a:rPr>
              <a:t>: </a:t>
            </a:r>
            <a:r>
              <a:rPr lang="en-US" sz="2400">
                <a:latin typeface="Times New Roman" panose="02020603050405020304" charset="0"/>
              </a:rPr>
              <a:t>İstenilen yüksekliğe ayarlanabilen, boruların iç içe geçmesiyle kısalan ve uzayan cam temizleme aletidir. </a:t>
            </a:r>
            <a:endParaRPr lang="en-US" sz="2400">
              <a:latin typeface="Times New Roman" panose="02020603050405020304" charset="0"/>
            </a:endParaRPr>
          </a:p>
          <a:p>
            <a:pPr marL="457200" indent="-457200"/>
            <a:r>
              <a:rPr lang="en-US" sz="2800" b="1">
                <a:latin typeface="Times New Roman" panose="02020603050405020304" charset="0"/>
              </a:rPr>
              <a:t> </a:t>
            </a:r>
            <a:r>
              <a:rPr lang="en-US" sz="2800" b="1" u="sng">
                <a:latin typeface="Times New Roman" panose="02020603050405020304" charset="0"/>
              </a:rPr>
              <a:t>Cam sileceği</a:t>
            </a:r>
            <a:r>
              <a:rPr lang="en-US" sz="2800" b="1">
                <a:latin typeface="Times New Roman" panose="02020603050405020304" charset="0"/>
              </a:rPr>
              <a:t>:</a:t>
            </a:r>
            <a:r>
              <a:rPr lang="en-US" sz="2400">
                <a:latin typeface="Times New Roman" panose="02020603050405020304" charset="0"/>
              </a:rPr>
              <a:t> Cam üzerindeki kaba kirlileri almak ve yüzeyi ıslatmak için kullanılan genellikle sentetik pelüşten yapılmış cam silme malzemesidir.</a:t>
            </a:r>
            <a:endParaRPr lang="en-US" sz="2400">
              <a:latin typeface="Times New Roman" panose="02020603050405020304" charset="0"/>
            </a:endParaRPr>
          </a:p>
          <a:p>
            <a:pPr marL="457200" indent="-457200"/>
            <a:r>
              <a:rPr lang="en-US" sz="2800" b="1" u="sng">
                <a:latin typeface="Times New Roman" panose="02020603050405020304" charset="0"/>
              </a:rPr>
              <a:t> Lastikli cam silici:</a:t>
            </a:r>
            <a:r>
              <a:rPr lang="en-US" sz="2800">
                <a:latin typeface="Times New Roman" panose="02020603050405020304" charset="0"/>
              </a:rPr>
              <a:t> </a:t>
            </a:r>
            <a:r>
              <a:rPr lang="en-US" sz="2400">
                <a:latin typeface="Times New Roman" panose="02020603050405020304" charset="0"/>
              </a:rPr>
              <a:t>Cam yüzeyindeki suyu alan malzemedir. </a:t>
            </a:r>
            <a:endParaRPr lang="en-US" sz="2400">
              <a:latin typeface="Times New Roman" panose="02020603050405020304" charset="0"/>
            </a:endParaRPr>
          </a:p>
          <a:p>
            <a:pPr marL="457200" indent="-457200"/>
            <a:r>
              <a:rPr lang="en-US" sz="2800" b="1" u="sng">
                <a:latin typeface="Times New Roman" panose="02020603050405020304" charset="0"/>
              </a:rPr>
              <a:t> Cam bezi:</a:t>
            </a:r>
            <a:r>
              <a:rPr lang="en-US" sz="2400">
                <a:latin typeface="Times New Roman" panose="02020603050405020304" charset="0"/>
              </a:rPr>
              <a:t> Suni güderiden yapılır.</a:t>
            </a: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86995"/>
            <a:ext cx="12045950" cy="6674485"/>
          </a:xfrm>
        </p:spPr>
        <p:txBody>
          <a:bodyPr/>
          <a:p>
            <a:pPr marL="0" indent="0">
              <a:buNone/>
            </a:pPr>
            <a:r>
              <a:rPr lang="en-US" sz="2800" b="1">
                <a:solidFill>
                  <a:srgbClr val="FF0000"/>
                </a:solidFill>
                <a:latin typeface="Times New Roman" panose="02020603050405020304" charset="0"/>
              </a:rPr>
              <a:t>8. Elektrikli Temizlik Araçları </a:t>
            </a:r>
            <a:endParaRPr lang="en-US" sz="2800" b="1">
              <a:solidFill>
                <a:srgbClr val="FF0000"/>
              </a:solidFill>
              <a:latin typeface="Times New Roman" panose="02020603050405020304" charset="0"/>
            </a:endParaRPr>
          </a:p>
          <a:p>
            <a:r>
              <a:rPr lang="en-US" sz="2400">
                <a:latin typeface="Times New Roman" panose="02020603050405020304" charset="0"/>
              </a:rPr>
              <a:t>Elektrikli süpürge çeşitli tipte olanları vardır. </a:t>
            </a:r>
            <a:endParaRPr lang="en-US" sz="2400">
              <a:latin typeface="Times New Roman" panose="02020603050405020304" charset="0"/>
            </a:endParaRPr>
          </a:p>
          <a:p>
            <a:r>
              <a:rPr lang="en-US" sz="2400">
                <a:latin typeface="Times New Roman" panose="02020603050405020304" charset="0"/>
              </a:rPr>
              <a:t> Halı yıkama makinesi. </a:t>
            </a:r>
            <a:endParaRPr lang="en-US" sz="2400">
              <a:latin typeface="Times New Roman" panose="02020603050405020304" charset="0"/>
            </a:endParaRPr>
          </a:p>
          <a:p>
            <a:r>
              <a:rPr lang="en-US" sz="2400">
                <a:latin typeface="Times New Roman" panose="02020603050405020304" charset="0"/>
              </a:rPr>
              <a:t> Cila makinesi (Yer bakım makinesi).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9. Kat Temizlik Arabası</a:t>
            </a:r>
            <a:r>
              <a:rPr lang="en-US" sz="2800">
                <a:latin typeface="Times New Roman" panose="02020603050405020304" charset="0"/>
              </a:rPr>
              <a:t> </a:t>
            </a:r>
            <a:endParaRPr lang="en-US" sz="2800">
              <a:latin typeface="Times New Roman" panose="02020603050405020304" charset="0"/>
            </a:endParaRPr>
          </a:p>
          <a:p>
            <a:pPr marL="0" indent="0">
              <a:buNone/>
            </a:pPr>
            <a:r>
              <a:rPr lang="en-US" sz="2400">
                <a:latin typeface="Times New Roman" panose="02020603050405020304" charset="0"/>
              </a:rPr>
              <a:t>Odaların temizlenmesinde ve düzenlenmesinde kullanılan malzemelerin yer aldığı araçtır. </a:t>
            </a:r>
            <a:endParaRPr lang="en-US" sz="2400">
              <a:latin typeface="Times New Roman" panose="02020603050405020304" charset="0"/>
            </a:endParaRPr>
          </a:p>
          <a:p>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10. Süngerler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Süngerler; gözenekli, su emme özelliği olan, esnek araçlardır. Banyo,  lavabo vb. yerlerin temizliğinde kullanılır. Değişik boyut ve türleri vardır.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885" y="190500"/>
            <a:ext cx="12091035" cy="582930"/>
          </a:xfrm>
        </p:spPr>
        <p:txBody>
          <a:bodyPr/>
          <a:p>
            <a:pPr algn="ctr"/>
            <a:r>
              <a:rPr lang="en-US" sz="2800" b="1">
                <a:solidFill>
                  <a:srgbClr val="FF0000"/>
                </a:solidFill>
                <a:latin typeface="Times New Roman" panose="02020603050405020304" charset="0"/>
              </a:rPr>
              <a:t>GEREÇ ÇEŞİTLERİ VE ÖZELLİKLERİ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5885" y="978535"/>
            <a:ext cx="12000230" cy="5813425"/>
          </a:xfrm>
        </p:spPr>
        <p:txBody>
          <a:bodyPr/>
          <a:p>
            <a:pPr marL="0" indent="0">
              <a:buNone/>
            </a:pPr>
            <a:r>
              <a:rPr lang="en-US" sz="2800" b="1">
                <a:solidFill>
                  <a:srgbClr val="FF0000"/>
                </a:solidFill>
                <a:latin typeface="Times New Roman" panose="02020603050405020304" charset="0"/>
              </a:rPr>
              <a:t>1. Genel Temizlik Gereçleri ve Çeşitleri </a:t>
            </a:r>
            <a:endParaRPr lang="en-US" sz="28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latin typeface="Times New Roman" panose="02020603050405020304" charset="0"/>
              </a:rPr>
              <a:t>Genel temizlik maddeleri; her türlü sert yüzeyin temizliğinde kullanılan maddelerdir. Banyo, küvet, fayans gibi yüzeylerin temizliğinde kullanılabilirler. Kullanma talimatına uyulmalıdır.  </a:t>
            </a:r>
            <a:endParaRPr lang="en-US" sz="2400">
              <a:latin typeface="Times New Roman" panose="02020603050405020304" charset="0"/>
            </a:endParaRPr>
          </a:p>
          <a:p>
            <a:pPr marL="0" indent="0">
              <a:buNone/>
            </a:pPr>
            <a:r>
              <a:rPr lang="en-US" sz="2400">
                <a:latin typeface="Times New Roman" panose="02020603050405020304" charset="0"/>
              </a:rPr>
              <a:t>Deterjanlar; krem, toz ve sıvı halde bulunurlar. Suları fazla kireçli bölgelerde en iyi temizleyici olarak kullanılırlar. Kullanma talimatına uyulmalı ve kullandıktan sonra çalışılan bölge bol su ile durulanmalıdır.</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885" y="147955"/>
            <a:ext cx="12029440" cy="6629400"/>
          </a:xfrm>
        </p:spPr>
        <p:txBody>
          <a:bodyPr/>
          <a:p>
            <a:pPr marL="0" indent="0">
              <a:buNone/>
            </a:pPr>
            <a:r>
              <a:rPr lang="en-US" sz="2800" b="1">
                <a:solidFill>
                  <a:srgbClr val="FF0000"/>
                </a:solidFill>
                <a:latin typeface="Times New Roman" panose="02020603050405020304" charset="0"/>
              </a:rPr>
              <a:t>2. Özel Temizlik Gereçleri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Pirinç, bakır ve gümüş gibi yüzeylerin temizliğinde kullanılan, kirleri yok etmesinin yanında, parlaklık kazandıran kimyasal maddelerdir. Piyasada çeşitli isimlerde satılmaktadır. Ovularak kullanılır.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3. Dezenfektanlar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Dezenfeksiyon yüzeydeki mikro organizmaların öldürülmesi veya engellenmesi işlemidir. Dezenfektanlar hem temizleme hem de dezenfekte işlemi yapar. Halk arasında çamaşır suyu olarak bilinen klorlu ağartıcılar, beyazlatıcı ve mikrop öldürücü özelliği olan bir maddedir. Kireç kaymağı, javel suyu, labarak suyu, çamaşır sodası, tuz ruhu, sirke, sudrostik, amonyak birer dezenfektandır.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5156</Words>
  <Application>WPS Presentation</Application>
  <PresentationFormat>Widescreen</PresentationFormat>
  <Paragraphs>82</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Times New Roman</vt:lpstr>
      <vt:lpstr>Microsoft YaHei</vt:lpstr>
      <vt:lpstr/>
      <vt:lpstr>Arial Unicode MS</vt:lpstr>
      <vt:lpstr>Calibri</vt:lpstr>
      <vt:lpstr>Blue Waves</vt:lpstr>
      <vt:lpstr>KAT HİZMETLERİ YÖNETİMİ</vt:lpstr>
      <vt:lpstr>PowerPoint 演示文稿</vt:lpstr>
      <vt:lpstr>KAT HİZMETLERİ DEPARTMANINDA KULLANILAN ARAÇ GEREÇLER VE ÖNEMİ </vt:lpstr>
      <vt:lpstr>ARAÇ ÇEŞİTLERİ VE ÖZELLİKLERİ </vt:lpstr>
      <vt:lpstr>PowerPoint 演示文稿</vt:lpstr>
      <vt:lpstr>PowerPoint 演示文稿</vt:lpstr>
      <vt:lpstr>PowerPoint 演示文稿</vt:lpstr>
      <vt:lpstr>GEREÇ ÇEŞİTLERİ VE ÖZELLİKLERİ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4</cp:revision>
  <dcterms:created xsi:type="dcterms:W3CDTF">2018-01-28T11:55:00Z</dcterms:created>
  <dcterms:modified xsi:type="dcterms:W3CDTF">2018-02-16T11:51:47Z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