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74" r:id="rId11"/>
    <p:sldId id="265" r:id="rId12"/>
    <p:sldId id="275" r:id="rId13"/>
    <p:sldId id="266" r:id="rId14"/>
    <p:sldId id="267" r:id="rId15"/>
    <p:sldId id="268" r:id="rId16"/>
    <p:sldId id="269" r:id="rId17"/>
    <p:sldId id="270" r:id="rId18"/>
    <p:sldId id="271" r:id="rId19"/>
    <p:sldId id="272" r:id="rId20"/>
    <p:sldId id="273" r:id="rId21"/>
    <p:sldId id="276" r:id="rId22"/>
    <p:sldId id="277" r:id="rId23"/>
    <p:sldId id="278" r:id="rId24"/>
    <p:sldId id="279" r:id="rId25"/>
    <p:sldId id="280" r:id="rId26"/>
    <p:sldId id="281" r:id="rId27"/>
    <p:sldId id="282" r:id="rId28"/>
    <p:sldId id="288" r:id="rId29"/>
    <p:sldId id="283" r:id="rId30"/>
    <p:sldId id="284" r:id="rId31"/>
    <p:sldId id="285" r:id="rId32"/>
    <p:sldId id="286"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3E32ADB9-5D83-41A5-AD97-52A686E42F42}" type="datetimeFigureOut">
              <a:rPr lang="tr-TR" smtClean="0"/>
              <a:pPr/>
              <a:t>20.10.2017</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5BA84A08-38C0-4993-B76B-C87D8B62A65D}"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E32ADB9-5D83-41A5-AD97-52A686E42F42}" type="datetimeFigureOut">
              <a:rPr lang="tr-TR" smtClean="0"/>
              <a:pPr/>
              <a:t>20.10.2017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E32ADB9-5D83-41A5-AD97-52A686E42F42}" type="datetimeFigureOut">
              <a:rPr lang="tr-TR" smtClean="0"/>
              <a:pPr/>
              <a:t>20.10.2017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3E32ADB9-5D83-41A5-AD97-52A686E42F42}" type="datetimeFigureOut">
              <a:rPr lang="tr-TR" smtClean="0"/>
              <a:pPr/>
              <a:t>20.10.2017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3E32ADB9-5D83-41A5-AD97-52A686E42F42}" type="datetimeFigureOut">
              <a:rPr lang="tr-TR" smtClean="0"/>
              <a:pPr/>
              <a:t>20.10.2017</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3E32ADB9-5D83-41A5-AD97-52A686E42F42}" type="datetimeFigureOut">
              <a:rPr lang="tr-TR" smtClean="0"/>
              <a:pPr/>
              <a:t>20.10.2017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3E32ADB9-5D83-41A5-AD97-52A686E42F42}" type="datetimeFigureOut">
              <a:rPr lang="tr-TR" smtClean="0"/>
              <a:pPr/>
              <a:t>20.10.2017</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3E32ADB9-5D83-41A5-AD97-52A686E42F42}" type="datetimeFigureOut">
              <a:rPr lang="tr-TR" smtClean="0"/>
              <a:pPr/>
              <a:t>20.10.2017</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3E32ADB9-5D83-41A5-AD97-52A686E42F42}" type="datetimeFigureOut">
              <a:rPr lang="tr-TR" smtClean="0"/>
              <a:pPr/>
              <a:t>20.10.2017</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3E32ADB9-5D83-41A5-AD97-52A686E42F42}" type="datetimeFigureOut">
              <a:rPr lang="tr-TR" smtClean="0"/>
              <a:pPr/>
              <a:t>20.10.2017</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5BA84A08-38C0-4993-B76B-C87D8B62A65D}"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3E32ADB9-5D83-41A5-AD97-52A686E42F42}" type="datetimeFigureOut">
              <a:rPr lang="tr-TR" smtClean="0"/>
              <a:pPr/>
              <a:t>20.10.2017</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5BA84A08-38C0-4993-B76B-C87D8B62A65D}"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E32ADB9-5D83-41A5-AD97-52A686E42F42}" type="datetimeFigureOut">
              <a:rPr lang="tr-TR" smtClean="0"/>
              <a:pPr/>
              <a:t>20.10.2017</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BA84A08-38C0-4993-B76B-C87D8B62A65D}"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fontScale="90000"/>
          </a:bodyPr>
          <a:lstStyle/>
          <a:p>
            <a:r>
              <a:rPr lang="tr-TR" dirty="0" smtClean="0"/>
              <a:t>EBE 323 RİSKLİ DOĞUM ÖNCESİ DÖNEM VE UYGULAMASI TANITIM DERSİ</a:t>
            </a:r>
            <a:endParaRPr lang="tr-TR" dirty="0"/>
          </a:p>
        </p:txBody>
      </p:sp>
      <p:sp>
        <p:nvSpPr>
          <p:cNvPr id="3" name="2 Alt Başlık"/>
          <p:cNvSpPr>
            <a:spLocks noGrp="1"/>
          </p:cNvSpPr>
          <p:nvPr>
            <p:ph type="subTitle" idx="1"/>
          </p:nvPr>
        </p:nvSpPr>
        <p:spPr/>
        <p:txBody>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lvl="0"/>
            <a:r>
              <a:rPr lang="tr-TR" dirty="0" smtClean="0"/>
              <a:t>Uygulama; </a:t>
            </a:r>
          </a:p>
          <a:p>
            <a:pPr lvl="0"/>
            <a:r>
              <a:rPr lang="tr-TR" dirty="0" err="1" smtClean="0"/>
              <a:t>Zekai</a:t>
            </a:r>
            <a:r>
              <a:rPr lang="tr-TR" dirty="0" smtClean="0"/>
              <a:t> Tahir Burak Kadın Sağlığı Eğitim Ve Araştırma Hastanesi, </a:t>
            </a:r>
          </a:p>
          <a:p>
            <a:pPr lvl="0"/>
            <a:r>
              <a:rPr lang="tr-TR" dirty="0" smtClean="0"/>
              <a:t>Ankara Üniversitesi Cebeci Tıp Fakültesi Kadın Hastalıkları Ve Doğum Anabilim Dalı,</a:t>
            </a:r>
          </a:p>
          <a:p>
            <a:pPr lvl="0"/>
            <a:r>
              <a:rPr lang="tr-TR" dirty="0" smtClean="0"/>
              <a:t>Dr. Sami Ulus Eğitim Ve Araştırma Hastanesi,</a:t>
            </a:r>
          </a:p>
          <a:p>
            <a:pPr lvl="0"/>
            <a:r>
              <a:rPr lang="tr-TR" dirty="0" smtClean="0"/>
              <a:t>Etlik Zübeyde Hanım Kadın Hastalıkları Eğitim ve Araştırma Hastanesi’nde yürütülecektir. </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lvl="0"/>
            <a:r>
              <a:rPr lang="tr-TR" dirty="0" smtClean="0"/>
              <a:t>Uygulama 08:00-16:00 saatleri arasında yapılacaktır. </a:t>
            </a:r>
          </a:p>
          <a:p>
            <a:pPr lvl="0"/>
            <a:r>
              <a:rPr lang="tr-TR" dirty="0" smtClean="0"/>
              <a:t>Öğrencilerin sabah ve akşam hasta teslimlerine katılmaları zorunludur. </a:t>
            </a:r>
          </a:p>
          <a:p>
            <a:pPr lvl="0"/>
            <a:r>
              <a:rPr lang="tr-TR" dirty="0" smtClean="0"/>
              <a:t>Sabah 07:50’de yoklama alınacak ve her öğrenci kliniğinde çalışmaya hazır olarak bulunacaktır. </a:t>
            </a:r>
          </a:p>
          <a:p>
            <a:pPr lvl="0"/>
            <a:r>
              <a:rPr lang="tr-TR" dirty="0" smtClean="0"/>
              <a:t>Yoklama işlemi tamamlandıktan sonra gelen öğrenciler o gün için uygulamaya kabul edilmeyecek ve devamsız sayılacaktır. </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r>
              <a:rPr lang="tr-TR" dirty="0" smtClean="0"/>
              <a:t>Uygulamada;  gebe poliklinikleri, NST odası, riskli gebelik servisi, erken gebelik servisi, </a:t>
            </a:r>
            <a:r>
              <a:rPr lang="tr-TR" dirty="0" err="1" smtClean="0"/>
              <a:t>perinatoloji</a:t>
            </a:r>
            <a:r>
              <a:rPr lang="tr-TR" dirty="0" smtClean="0"/>
              <a:t> servisi, </a:t>
            </a:r>
            <a:r>
              <a:rPr lang="tr-TR" dirty="0" err="1" smtClean="0"/>
              <a:t>amniyosentez</a:t>
            </a:r>
            <a:r>
              <a:rPr lang="tr-TR" dirty="0" smtClean="0"/>
              <a:t> odası, riskli gebelik yoğun bakımı, jinekoloji poliklinik ve servisleri kullanılacaktır.</a:t>
            </a:r>
          </a:p>
          <a:p>
            <a:endParaRPr lang="tr-TR" dirty="0"/>
          </a:p>
        </p:txBody>
      </p:sp>
      <p:sp>
        <p:nvSpPr>
          <p:cNvPr id="3" name="2 Başlık"/>
          <p:cNvSpPr>
            <a:spLocks noGrp="1"/>
          </p:cNvSpPr>
          <p:nvPr>
            <p:ph type="title"/>
          </p:nvPr>
        </p:nvSpPr>
        <p:spPr/>
        <p:txBody>
          <a:bodyPr/>
          <a:lstStyle/>
          <a:p>
            <a:r>
              <a:rPr lang="tr-TR" dirty="0" smtClean="0"/>
              <a:t>KLİNİK ÇALIŞMA İLKELERİ</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r>
              <a:rPr lang="tr-TR" dirty="0" smtClean="0"/>
              <a:t>Uygulamada; hastanelerde Ankara Üniversitesi ebelik bölümünce belirtilen ilkelere uygun olarak üniforma (beyaz üst, lacivert alt) giyilmesi ve tüm uygulama alanlarında öğrenci kimlik kartının takılması zorunludur. </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r>
              <a:rPr lang="tr-TR" dirty="0" smtClean="0"/>
              <a:t>Uygulamanın ilk günü öğretim elemanları ve öğrenciler hastanelerde belirlenen noktalarda buluşacak, her öğrenci öğretim elemanı tarafından servis sorumluları ile görüşerek tek tek kliniklere yerleştirilecektir.</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r>
              <a:rPr lang="tr-TR" dirty="0" smtClean="0"/>
              <a:t>Uygulama rotasyonları her hastanede görevli öğretim elemanları tarafından yapılacaktır.</a:t>
            </a:r>
          </a:p>
          <a:p>
            <a:pPr lvl="0"/>
            <a:r>
              <a:rPr lang="tr-TR" dirty="0" smtClean="0"/>
              <a:t>Rotasyon planı yapılırken, mümkün olduğunca her öğrencinin her kliniği eşit sürede görebileceği şekilde düzenlemesi dikkate alınacaktır.</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r>
              <a:rPr lang="tr-TR" dirty="0" smtClean="0"/>
              <a:t>Devamsızlık süresi 5 gündür, bu süreyi aşan öğrenciler uygulamadan başarısız sayılacaktır.</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10000"/>
          </a:bodyPr>
          <a:lstStyle/>
          <a:p>
            <a:pPr lvl="0"/>
            <a:r>
              <a:rPr lang="tr-TR" dirty="0" smtClean="0"/>
              <a:t>Öğrencilerden;</a:t>
            </a:r>
          </a:p>
          <a:p>
            <a:pPr lvl="0"/>
            <a:r>
              <a:rPr lang="tr-TR" dirty="0" smtClean="0"/>
              <a:t>Klinik çalışmalarda mesleki etik ilkelere bağlı kalmaları,</a:t>
            </a:r>
          </a:p>
          <a:p>
            <a:pPr lvl="0"/>
            <a:r>
              <a:rPr lang="tr-TR" dirty="0" smtClean="0"/>
              <a:t>Kliniğe ilk geldiklerinde servisin fizik ortamını,  yapılan uygulamaları ve ortamı tanımaya çalışmaları,</a:t>
            </a:r>
          </a:p>
          <a:p>
            <a:pPr lvl="0"/>
            <a:r>
              <a:rPr lang="tr-TR" dirty="0" smtClean="0"/>
              <a:t>Bireylerin bakım gereksinimlerini belirleyerek, bakımları düzenli olarak uygulamaları,</a:t>
            </a:r>
          </a:p>
          <a:p>
            <a:pPr lvl="0"/>
            <a:r>
              <a:rPr lang="tr-TR" dirty="0" smtClean="0"/>
              <a:t>Sorumluluğu altındaki bireylerle ile ilgili değişme ve gelişmelerden öğretim elemanı, klinik ebe/hemşire ve/veya hekimlerini haberdar etmeleri,</a:t>
            </a:r>
          </a:p>
          <a:p>
            <a:pPr lvl="0"/>
            <a:r>
              <a:rPr lang="tr-TR" dirty="0" smtClean="0"/>
              <a:t>Uygulamalarda ekip işbirliği içinde çalışmaları beklenmektedir.</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r>
              <a:rPr lang="tr-TR" dirty="0" smtClean="0"/>
              <a:t>Öğrencilerin klinik sorumluları tarafından verilen iş bölümü görevleri dışında ayrıca kendilerine ders içeriğine uygun bir hasta seçmeleri, veri toplama formu aracılığıyla hastaya ilişkin verileri toplayarak ve bakım planı aracılığıyla bakımını yapmaları gerekmektedir. Sorumlu öğretim elemanlarının klinik ziyaretleri sırasında öğrencilerin seçtikleri hastaların uygunluğu ve bakım süreçleri değerlendirilecektir.</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r>
              <a:rPr lang="tr-TR" dirty="0" smtClean="0"/>
              <a:t>Uygulama süreci boyunca öğrenciden toplam dört ödev teslimi istenecektir;</a:t>
            </a:r>
          </a:p>
          <a:p>
            <a:pPr lvl="0"/>
            <a:r>
              <a:rPr lang="tr-TR" dirty="0" smtClean="0"/>
              <a:t>Poliklinik uygulamasının ardından bir adet rapor teslimi.</a:t>
            </a:r>
          </a:p>
          <a:p>
            <a:pPr lvl="0"/>
            <a:r>
              <a:rPr lang="tr-TR" dirty="0" smtClean="0"/>
              <a:t>Bir adet kronik hastalığı olan gebe bakım planı.</a:t>
            </a:r>
          </a:p>
          <a:p>
            <a:pPr lvl="0"/>
            <a:r>
              <a:rPr lang="tr-TR" dirty="0" smtClean="0"/>
              <a:t>Bir adet riskli gebelik bakım planı.</a:t>
            </a:r>
          </a:p>
          <a:p>
            <a:pPr lvl="0"/>
            <a:r>
              <a:rPr lang="tr-TR" dirty="0" smtClean="0"/>
              <a:t>Bir adet jinekoloji bakım planı.</a:t>
            </a:r>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i="1" u="sng" dirty="0" smtClean="0"/>
              <a:t>DERSİN TANIMI </a:t>
            </a:r>
            <a:r>
              <a:rPr lang="tr-TR" b="1" i="1" dirty="0" smtClean="0"/>
              <a:t>:</a:t>
            </a:r>
            <a:r>
              <a:rPr lang="tr-TR" dirty="0" smtClean="0"/>
              <a:t> Bu ders öğrenciye; gebenin ve fetüsün sağlığının önemini kavratarak annedeki gebelikle ilgili riskli durumları belirlemesine ve bu durumlara ilişkin bakım ve uygulamaları yapabilmesine  yönelik  gerekli olan bilgi ve davranışları kazandırır.</a:t>
            </a:r>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62500" lnSpcReduction="20000"/>
          </a:bodyPr>
          <a:lstStyle/>
          <a:p>
            <a:pPr lvl="0"/>
            <a:r>
              <a:rPr lang="tr-TR" sz="2800" dirty="0" smtClean="0"/>
              <a:t>Rapor hazırlanmasında aşağıda belirtilen özellikler dikkate alınacaktır.</a:t>
            </a:r>
            <a:endParaRPr lang="tr-TR" sz="2000" dirty="0" smtClean="0"/>
          </a:p>
          <a:p>
            <a:pPr lvl="1"/>
            <a:r>
              <a:rPr lang="tr-TR" sz="2400" dirty="0" smtClean="0"/>
              <a:t>Kapak sayfasında ad </a:t>
            </a:r>
            <a:r>
              <a:rPr lang="tr-TR" sz="2400" dirty="0" err="1" smtClean="0"/>
              <a:t>soyad</a:t>
            </a:r>
            <a:r>
              <a:rPr lang="tr-TR" sz="2400" dirty="0" smtClean="0"/>
              <a:t>, gidilen ünitenin adını, gidilen tarih/tarihleri yazılacak,</a:t>
            </a:r>
            <a:endParaRPr lang="tr-TR" sz="1800" dirty="0" smtClean="0"/>
          </a:p>
          <a:p>
            <a:pPr lvl="1"/>
            <a:r>
              <a:rPr lang="tr-TR" sz="2400" dirty="0" smtClean="0"/>
              <a:t>Raporlar el yazısı ile yazılacaktır,</a:t>
            </a:r>
            <a:endParaRPr lang="tr-TR" sz="1800" dirty="0" smtClean="0"/>
          </a:p>
          <a:p>
            <a:pPr lvl="1"/>
            <a:r>
              <a:rPr lang="tr-TR" sz="2400" dirty="0" smtClean="0"/>
              <a:t>Giriş bölümüne gidilen ünitenin fizik şartları, genel özellikleri, ünitede çalışan personelin sayısı ve niteliği hakkında kısa bilgi verilecek,</a:t>
            </a:r>
            <a:endParaRPr lang="tr-TR" sz="1800" dirty="0" smtClean="0"/>
          </a:p>
          <a:p>
            <a:pPr lvl="1"/>
            <a:r>
              <a:rPr lang="tr-TR" sz="2400" dirty="0" smtClean="0"/>
              <a:t>Gözlemlenen uygulamalar ve bu uygulamaların kimler tarafından yapıldığı,</a:t>
            </a:r>
            <a:endParaRPr lang="tr-TR" sz="1800" dirty="0" smtClean="0"/>
          </a:p>
          <a:p>
            <a:pPr lvl="1"/>
            <a:r>
              <a:rPr lang="tr-TR" sz="2400" dirty="0" smtClean="0"/>
              <a:t>Yaptığınız uygulamalar, uygulamaların amacı, uygulama hakkında öğrenilen teorik bilgiler, uygulamanın nasıl yapıldığı, kullanılan malzemelerin özellikleri,</a:t>
            </a:r>
            <a:endParaRPr lang="tr-TR" sz="1800" dirty="0" smtClean="0"/>
          </a:p>
          <a:p>
            <a:pPr lvl="1"/>
            <a:r>
              <a:rPr lang="tr-TR" sz="2400" dirty="0" smtClean="0"/>
              <a:t>Gün içinde kullanılan ve izlenilen ebelik rolleri (bakım verici rolü, eğitici rolü, danışmanlık rolü, koordinasyon rolü, yönetici rolü, destekleyici rolü, araştırıcı rolü, hasta savunuculuk rolü gibi) ve bu rollerin hangi uygulamalarda kullanıldığı,</a:t>
            </a:r>
            <a:endParaRPr lang="tr-TR" sz="1800" dirty="0" smtClean="0"/>
          </a:p>
          <a:p>
            <a:pPr lvl="1"/>
            <a:r>
              <a:rPr lang="tr-TR" sz="2400" dirty="0" smtClean="0"/>
              <a:t>Uygulamanın size kattıkları,</a:t>
            </a:r>
            <a:endParaRPr lang="tr-TR" sz="1800" dirty="0" smtClean="0"/>
          </a:p>
          <a:p>
            <a:pPr lvl="1"/>
            <a:r>
              <a:rPr lang="tr-TR" sz="2400" dirty="0" smtClean="0"/>
              <a:t>Yeni edinilen bilgiler (uygulanılan ilaçlar, tanı ve tedavi yöntemleri gibi),</a:t>
            </a:r>
            <a:endParaRPr lang="tr-TR" sz="1800" dirty="0" smtClean="0"/>
          </a:p>
          <a:p>
            <a:pPr lvl="1"/>
            <a:r>
              <a:rPr lang="tr-TR" sz="2400" dirty="0" smtClean="0"/>
              <a:t>Gidilen ünite ile ilgili görüşler yazılacaktır.</a:t>
            </a:r>
            <a:endParaRPr lang="tr-TR" sz="1800" dirty="0" smtClean="0"/>
          </a:p>
          <a:p>
            <a:pPr lvl="1"/>
            <a:r>
              <a:rPr lang="tr-TR" sz="2400" dirty="0" smtClean="0"/>
              <a:t>Raporu yazarken profesyonel dil kullanılacaktır.</a:t>
            </a:r>
            <a:endParaRPr lang="tr-TR" sz="1800" dirty="0" smtClean="0"/>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lvl="0"/>
            <a:r>
              <a:rPr lang="tr-TR" sz="2800" dirty="0" smtClean="0"/>
              <a:t>Bakım planı hazırlanırken aşağıda belirtilen özellikler dikkate alınacaktır.</a:t>
            </a:r>
            <a:endParaRPr lang="tr-TR" sz="2000" dirty="0" smtClean="0"/>
          </a:p>
          <a:p>
            <a:pPr lvl="1"/>
            <a:r>
              <a:rPr lang="tr-TR" sz="2400" dirty="0" smtClean="0"/>
              <a:t>Kapak sayfasında ad </a:t>
            </a:r>
            <a:r>
              <a:rPr lang="tr-TR" sz="2400" dirty="0" err="1" smtClean="0"/>
              <a:t>soyad</a:t>
            </a:r>
            <a:r>
              <a:rPr lang="tr-TR" sz="2400" dirty="0" smtClean="0"/>
              <a:t>, gidilen ünitenin adını, gidilen tarih/tarihleri yazılacak,</a:t>
            </a:r>
            <a:endParaRPr lang="tr-TR" sz="1800" dirty="0" smtClean="0"/>
          </a:p>
          <a:p>
            <a:pPr lvl="1"/>
            <a:r>
              <a:rPr lang="tr-TR" sz="2400" dirty="0" smtClean="0"/>
              <a:t>İkinci sayfada hastanın kısa öyküsü yazılacak (hastanın adı soyadı, yaşı, gebelik öyküsü, tanısı, hastanede bulunma nedeni, tedavisi)</a:t>
            </a:r>
            <a:endParaRPr lang="tr-TR" sz="1800" dirty="0" smtClean="0"/>
          </a:p>
          <a:p>
            <a:pPr lvl="1"/>
            <a:r>
              <a:rPr lang="tr-TR" sz="2400" dirty="0" smtClean="0"/>
              <a:t>Veri toplama formu (formun orijinal hali üzerine el yazısı ile ) doldurulacak, </a:t>
            </a:r>
            <a:endParaRPr lang="tr-TR" sz="1800" dirty="0" smtClean="0"/>
          </a:p>
          <a:p>
            <a:pPr lvl="1"/>
            <a:r>
              <a:rPr lang="tr-TR" sz="2400" dirty="0" smtClean="0"/>
              <a:t>Bakım tanılarına yer verilecek,</a:t>
            </a:r>
            <a:endParaRPr lang="tr-TR" sz="1800" dirty="0" smtClean="0"/>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fontScale="90000"/>
          </a:bodyPr>
          <a:lstStyle/>
          <a:p>
            <a:pPr algn="ctr"/>
            <a:r>
              <a:rPr lang="tr-TR" dirty="0" smtClean="0"/>
              <a:t>KLİNİK ÇALIŞMA İLKELERİ</a:t>
            </a:r>
            <a:br>
              <a:rPr lang="tr-TR" dirty="0" smtClean="0"/>
            </a:br>
            <a:endParaRPr lang="tr-TR" dirty="0"/>
          </a:p>
        </p:txBody>
      </p:sp>
      <p:pic>
        <p:nvPicPr>
          <p:cNvPr id="1026" name="Picture 2"/>
          <p:cNvPicPr>
            <a:picLocks noGrp="1" noChangeAspect="1" noChangeArrowheads="1"/>
          </p:cNvPicPr>
          <p:nvPr>
            <p:ph idx="1"/>
          </p:nvPr>
        </p:nvPicPr>
        <p:blipFill>
          <a:blip r:embed="rId2" cstate="print"/>
          <a:srcRect l="27627" t="22355" r="16887" b="25142"/>
          <a:stretch>
            <a:fillRect/>
          </a:stretch>
        </p:blipFill>
        <p:spPr bwMode="auto">
          <a:xfrm>
            <a:off x="827584" y="1458071"/>
            <a:ext cx="7896877" cy="4203177"/>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365760" lvl="1" indent="-256032">
              <a:spcBef>
                <a:spcPts val="400"/>
              </a:spcBef>
              <a:buSzPct val="68000"/>
              <a:buFont typeface="Wingdings 3"/>
              <a:buChar char=""/>
            </a:pPr>
            <a:r>
              <a:rPr lang="tr-TR" sz="2400" dirty="0" smtClean="0"/>
              <a:t>Bakım verilen hastanın ihtiyaç duyduğu konu veya konularda düzenlenen planlı eğitim metni ve </a:t>
            </a:r>
            <a:r>
              <a:rPr lang="tr-TR" sz="2400" dirty="0" err="1" smtClean="0"/>
              <a:t>metaryeli</a:t>
            </a:r>
            <a:r>
              <a:rPr lang="tr-TR" sz="2400" dirty="0" smtClean="0"/>
              <a:t> bakım planının arkasına eklenecektir. Eğitim planı formatı ektedir.</a:t>
            </a:r>
            <a:endParaRPr lang="tr-TR" sz="1800" dirty="0" smtClean="0"/>
          </a:p>
          <a:p>
            <a:endParaRPr lang="tr-TR" dirty="0"/>
          </a:p>
        </p:txBody>
      </p:sp>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fontScale="90000"/>
          </a:bodyPr>
          <a:lstStyle/>
          <a:p>
            <a:r>
              <a:rPr lang="tr-TR" dirty="0" smtClean="0"/>
              <a:t>KLİNİK ÇALIŞMA İLKELERİ</a:t>
            </a:r>
            <a:br>
              <a:rPr lang="tr-TR" dirty="0" smtClean="0"/>
            </a:br>
            <a:endParaRPr lang="tr-TR" dirty="0"/>
          </a:p>
        </p:txBody>
      </p:sp>
      <p:pic>
        <p:nvPicPr>
          <p:cNvPr id="2051" name="Picture 3"/>
          <p:cNvPicPr>
            <a:picLocks noGrp="1" noChangeAspect="1" noChangeArrowheads="1"/>
          </p:cNvPicPr>
          <p:nvPr>
            <p:ph idx="1"/>
          </p:nvPr>
        </p:nvPicPr>
        <p:blipFill>
          <a:blip r:embed="rId2" cstate="print"/>
          <a:srcRect l="25837" t="17582" r="25837" b="9232"/>
          <a:stretch>
            <a:fillRect/>
          </a:stretch>
        </p:blipFill>
        <p:spPr bwMode="auto">
          <a:xfrm>
            <a:off x="1115616" y="764704"/>
            <a:ext cx="6850152" cy="5835315"/>
          </a:xfrm>
          <a:prstGeom prst="rect">
            <a:avLst/>
          </a:prstGeom>
          <a:noFill/>
          <a:ln w="9525">
            <a:noFill/>
            <a:miter lim="800000"/>
            <a:headEnd/>
            <a:tailEnd/>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Sağlıklı/hasta bireyin sağlık bakım gereksinimlerinin tanımlanması ve bireye özgü bakım verilmesi sürecidir.</a:t>
            </a:r>
            <a:endParaRPr lang="tr-TR" dirty="0"/>
          </a:p>
        </p:txBody>
      </p:sp>
      <p:sp>
        <p:nvSpPr>
          <p:cNvPr id="3" name="2 Başlık"/>
          <p:cNvSpPr>
            <a:spLocks noGrp="1"/>
          </p:cNvSpPr>
          <p:nvPr>
            <p:ph type="title"/>
          </p:nvPr>
        </p:nvSpPr>
        <p:spPr/>
        <p:txBody>
          <a:bodyPr>
            <a:normAutofit fontScale="90000"/>
          </a:bodyPr>
          <a:lstStyle/>
          <a:p>
            <a:r>
              <a:rPr lang="tr-TR" dirty="0" smtClean="0"/>
              <a:t>BAKIM SÜRECİ</a:t>
            </a:r>
            <a:br>
              <a:rPr lang="tr-TR" dirty="0" smtClean="0"/>
            </a:b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1.Durumun belirlenmesi/veri toplama</a:t>
            </a:r>
          </a:p>
          <a:p>
            <a:r>
              <a:rPr lang="tr-TR" dirty="0" smtClean="0"/>
              <a:t>2.Ebelik tanısını belirleme</a:t>
            </a:r>
          </a:p>
          <a:p>
            <a:r>
              <a:rPr lang="tr-TR" dirty="0" smtClean="0"/>
              <a:t>3.Planlama</a:t>
            </a:r>
          </a:p>
          <a:p>
            <a:r>
              <a:rPr lang="tr-TR" dirty="0" smtClean="0"/>
              <a:t>4.Uygulama</a:t>
            </a:r>
          </a:p>
          <a:p>
            <a:r>
              <a:rPr lang="tr-TR" dirty="0" smtClean="0"/>
              <a:t>5.Değerlendirme</a:t>
            </a:r>
          </a:p>
          <a:p>
            <a:pPr>
              <a:buNone/>
            </a:pPr>
            <a:endParaRPr lang="tr-TR" dirty="0"/>
          </a:p>
        </p:txBody>
      </p:sp>
      <p:sp>
        <p:nvSpPr>
          <p:cNvPr id="3" name="2 Başlık"/>
          <p:cNvSpPr>
            <a:spLocks noGrp="1"/>
          </p:cNvSpPr>
          <p:nvPr>
            <p:ph type="title"/>
          </p:nvPr>
        </p:nvSpPr>
        <p:spPr/>
        <p:txBody>
          <a:bodyPr/>
          <a:lstStyle/>
          <a:p>
            <a:r>
              <a:rPr lang="tr-TR" dirty="0" smtClean="0"/>
              <a:t>Bakım sürecinin aşamaları</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b="1" dirty="0" smtClean="0"/>
              <a:t>1.Durumun belirlenmesi/veri toplama:</a:t>
            </a:r>
          </a:p>
          <a:p>
            <a:r>
              <a:rPr lang="tr-TR" dirty="0" smtClean="0"/>
              <a:t>Bu aşamada bireyin bakımına temel oluşturacak veriler toplanır, diğer bir deyişle ilk değerlendirmesi yapılır.</a:t>
            </a:r>
          </a:p>
          <a:p>
            <a:r>
              <a:rPr lang="tr-TR" dirty="0" smtClean="0"/>
              <a:t>Veri kaynakları;</a:t>
            </a:r>
          </a:p>
          <a:p>
            <a:r>
              <a:rPr lang="tr-TR" dirty="0" smtClean="0"/>
              <a:t>Bireyin kendisi,</a:t>
            </a:r>
          </a:p>
          <a:p>
            <a:r>
              <a:rPr lang="tr-TR" dirty="0" smtClean="0"/>
              <a:t>Hekim kayıtları,</a:t>
            </a:r>
          </a:p>
          <a:p>
            <a:r>
              <a:rPr lang="tr-TR" dirty="0" smtClean="0"/>
              <a:t>Diğer ekip üyeleri(hasta teslimleri )</a:t>
            </a:r>
          </a:p>
          <a:p>
            <a:r>
              <a:rPr lang="tr-TR" dirty="0" smtClean="0"/>
              <a:t>Laboratuar sonuçları</a:t>
            </a:r>
          </a:p>
          <a:p>
            <a:r>
              <a:rPr lang="tr-TR" dirty="0" smtClean="0"/>
              <a:t>Aile bireyleri, arkadaşlar</a:t>
            </a:r>
          </a:p>
          <a:p>
            <a:endParaRPr lang="tr-TR" dirty="0" smtClean="0"/>
          </a:p>
          <a:p>
            <a:endParaRPr lang="tr-TR" dirty="0"/>
          </a:p>
        </p:txBody>
      </p:sp>
      <p:sp>
        <p:nvSpPr>
          <p:cNvPr id="3" name="2 Başlık"/>
          <p:cNvSpPr>
            <a:spLocks noGrp="1"/>
          </p:cNvSpPr>
          <p:nvPr>
            <p:ph type="title"/>
          </p:nvPr>
        </p:nvSpPr>
        <p:spPr/>
        <p:txBody>
          <a:bodyPr/>
          <a:lstStyle/>
          <a:p>
            <a:r>
              <a:rPr lang="tr-TR" dirty="0" smtClean="0"/>
              <a:t>Bakım sürecinin aşamaları</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tr-TR" b="1" dirty="0" smtClean="0"/>
              <a:t>1.Durumun belirlenmesi/veri toplama:</a:t>
            </a:r>
          </a:p>
          <a:p>
            <a:r>
              <a:rPr lang="tr-TR" b="1" dirty="0" err="1" smtClean="0"/>
              <a:t>Subjektif</a:t>
            </a:r>
            <a:r>
              <a:rPr lang="tr-TR" b="1" dirty="0" smtClean="0"/>
              <a:t> veriler; </a:t>
            </a:r>
            <a:r>
              <a:rPr lang="tr-TR" dirty="0" smtClean="0"/>
              <a:t>hastanın/ailesinin ifade ettikleridir.</a:t>
            </a:r>
          </a:p>
          <a:p>
            <a:r>
              <a:rPr lang="tr-TR" dirty="0" smtClean="0"/>
              <a:t>Benden kimse hoşlanmıyor</a:t>
            </a:r>
          </a:p>
          <a:p>
            <a:r>
              <a:rPr lang="tr-TR" dirty="0" smtClean="0"/>
              <a:t>Karnım ağrıyor</a:t>
            </a:r>
          </a:p>
          <a:p>
            <a:r>
              <a:rPr lang="tr-TR" dirty="0" smtClean="0"/>
              <a:t>Ameliyat olmaktan korkuyorum</a:t>
            </a:r>
          </a:p>
          <a:p>
            <a:r>
              <a:rPr lang="tr-TR" b="1" dirty="0" smtClean="0"/>
              <a:t>Objektif veriler; </a:t>
            </a:r>
            <a:r>
              <a:rPr lang="tr-TR" dirty="0" smtClean="0"/>
              <a:t>sağlık </a:t>
            </a:r>
            <a:r>
              <a:rPr lang="tr-TR" dirty="0" err="1" smtClean="0"/>
              <a:t>profesyonellerinşn</a:t>
            </a:r>
            <a:r>
              <a:rPr lang="tr-TR" dirty="0" smtClean="0"/>
              <a:t> fiziksel değerlendirme yoluyla topladıkları veriler, yapılan tanı işlemleri ve laboratuar sonuçlarını kapsar.</a:t>
            </a:r>
          </a:p>
          <a:p>
            <a:r>
              <a:rPr lang="tr-TR" dirty="0" smtClean="0"/>
              <a:t>Kan basıncı 130/80</a:t>
            </a:r>
          </a:p>
          <a:p>
            <a:r>
              <a:rPr lang="tr-TR" dirty="0" smtClean="0"/>
              <a:t>Koltuk değneği ile yürüyor</a:t>
            </a:r>
          </a:p>
          <a:p>
            <a:r>
              <a:rPr lang="tr-TR" dirty="0" err="1" smtClean="0"/>
              <a:t>Siyanotik</a:t>
            </a:r>
            <a:r>
              <a:rPr lang="tr-TR" dirty="0" smtClean="0"/>
              <a:t> </a:t>
            </a:r>
          </a:p>
          <a:p>
            <a:endParaRPr lang="tr-TR" dirty="0"/>
          </a:p>
        </p:txBody>
      </p:sp>
      <p:sp>
        <p:nvSpPr>
          <p:cNvPr id="3" name="2 Başlık"/>
          <p:cNvSpPr>
            <a:spLocks noGrp="1"/>
          </p:cNvSpPr>
          <p:nvPr>
            <p:ph type="title"/>
          </p:nvPr>
        </p:nvSpPr>
        <p:spPr/>
        <p:txBody>
          <a:bodyPr/>
          <a:lstStyle/>
          <a:p>
            <a:r>
              <a:rPr lang="tr-TR" dirty="0" smtClean="0"/>
              <a:t>Bakım sürecinin aşamaları</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t>2.Ebelik tanısını belirleme</a:t>
            </a:r>
          </a:p>
          <a:p>
            <a:r>
              <a:rPr lang="tr-TR" dirty="0" smtClean="0"/>
              <a:t>Toplanan verilerin analizi ve yorumu yapılarak tanılar belirlenir.</a:t>
            </a:r>
            <a:endParaRPr lang="tr-TR" dirty="0"/>
          </a:p>
        </p:txBody>
      </p:sp>
      <p:sp>
        <p:nvSpPr>
          <p:cNvPr id="3" name="2 Başlık"/>
          <p:cNvSpPr>
            <a:spLocks noGrp="1"/>
          </p:cNvSpPr>
          <p:nvPr>
            <p:ph type="title"/>
          </p:nvPr>
        </p:nvSpPr>
        <p:spPr/>
        <p:txBody>
          <a:bodyPr/>
          <a:lstStyle/>
          <a:p>
            <a:r>
              <a:rPr lang="tr-TR" dirty="0" smtClean="0"/>
              <a:t>Bakım sürecinin aşamaları</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tr-TR" dirty="0" smtClean="0"/>
              <a:t>Öğrencinin;</a:t>
            </a:r>
          </a:p>
          <a:p>
            <a:pPr lvl="0"/>
            <a:r>
              <a:rPr lang="tr-TR" dirty="0" smtClean="0"/>
              <a:t>Anne ve fetüs sağlığının önemini kavrayabilmesi</a:t>
            </a:r>
          </a:p>
          <a:p>
            <a:pPr lvl="0"/>
            <a:r>
              <a:rPr lang="tr-TR" dirty="0" smtClean="0"/>
              <a:t>Risk gruplarını belirleyebilmesi</a:t>
            </a:r>
          </a:p>
          <a:p>
            <a:pPr lvl="0"/>
            <a:r>
              <a:rPr lang="tr-TR" dirty="0" smtClean="0"/>
              <a:t>Risk gruplarında gerekli önlemleri alabilmesi</a:t>
            </a:r>
          </a:p>
          <a:p>
            <a:pPr lvl="0"/>
            <a:r>
              <a:rPr lang="tr-TR" dirty="0" smtClean="0"/>
              <a:t>Gebelik sürecinde normalden sapmaları tanıyabilmesi</a:t>
            </a:r>
          </a:p>
          <a:p>
            <a:pPr lvl="0"/>
            <a:r>
              <a:rPr lang="tr-TR" dirty="0" smtClean="0"/>
              <a:t>Taburculuk eğitimi yapabilmesi</a:t>
            </a:r>
          </a:p>
          <a:p>
            <a:pPr lvl="0"/>
            <a:r>
              <a:rPr lang="tr-TR" dirty="0" smtClean="0"/>
              <a:t>Sağlıklı gebelikten sapma durumlarında uygun bakımları yapabilmesi</a:t>
            </a:r>
          </a:p>
          <a:p>
            <a:pPr lvl="0"/>
            <a:r>
              <a:rPr lang="tr-TR" dirty="0" smtClean="0"/>
              <a:t>Sistemik hastalığı olan gebeye uygun bakımı yapabilmesi</a:t>
            </a:r>
          </a:p>
          <a:p>
            <a:pPr lvl="0"/>
            <a:r>
              <a:rPr lang="tr-TR" dirty="0" smtClean="0"/>
              <a:t>Sağlıklı gebelikten sapma durumlarında anne ve fetüs sağlığını yükseltmeye yönelik eğitimleri verebilmesi</a:t>
            </a:r>
          </a:p>
          <a:p>
            <a:pPr lvl="0"/>
            <a:r>
              <a:rPr lang="tr-TR" dirty="0" smtClean="0"/>
              <a:t>Aileyi gebelikle ilgili ortaya çıkan sağlık sorununun çözümüne katabilmesi hedeflenmiştir.</a:t>
            </a:r>
          </a:p>
          <a:p>
            <a:endParaRPr lang="tr-TR" dirty="0"/>
          </a:p>
        </p:txBody>
      </p:sp>
      <p:sp>
        <p:nvSpPr>
          <p:cNvPr id="3" name="2 Başlık"/>
          <p:cNvSpPr>
            <a:spLocks noGrp="1"/>
          </p:cNvSpPr>
          <p:nvPr>
            <p:ph type="title"/>
          </p:nvPr>
        </p:nvSpPr>
        <p:spPr/>
        <p:txBody>
          <a:bodyPr>
            <a:normAutofit fontScale="90000"/>
          </a:bodyPr>
          <a:lstStyle/>
          <a:p>
            <a:r>
              <a:rPr lang="tr-TR" i="1" u="sng" dirty="0" smtClean="0"/>
              <a:t>DERSİN HEDEFLERİ</a:t>
            </a:r>
            <a:r>
              <a:rPr lang="tr-TR" dirty="0" smtClean="0"/>
              <a:t/>
            </a:r>
            <a:br>
              <a:rPr lang="tr-TR" dirty="0" smtClean="0"/>
            </a:b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t>3.Planlama</a:t>
            </a:r>
          </a:p>
          <a:p>
            <a:r>
              <a:rPr lang="tr-TR" dirty="0" smtClean="0"/>
              <a:t>Bireyin gereksinimlerine yönelik uygulanacak girişimlerin planlanmasıdır.</a:t>
            </a:r>
          </a:p>
          <a:p>
            <a:endParaRPr lang="tr-TR" dirty="0"/>
          </a:p>
        </p:txBody>
      </p:sp>
      <p:sp>
        <p:nvSpPr>
          <p:cNvPr id="3" name="2 Başlık"/>
          <p:cNvSpPr>
            <a:spLocks noGrp="1"/>
          </p:cNvSpPr>
          <p:nvPr>
            <p:ph type="title"/>
          </p:nvPr>
        </p:nvSpPr>
        <p:spPr/>
        <p:txBody>
          <a:bodyPr/>
          <a:lstStyle/>
          <a:p>
            <a:r>
              <a:rPr lang="tr-TR" dirty="0" smtClean="0"/>
              <a:t>Bakım sürecinin aşamaları</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t>4. Uygulama</a:t>
            </a:r>
          </a:p>
          <a:p>
            <a:r>
              <a:rPr lang="tr-TR" dirty="0" smtClean="0"/>
              <a:t>Bakım planının uygulamaya konulmasıdır.</a:t>
            </a:r>
          </a:p>
          <a:p>
            <a:endParaRPr lang="tr-TR" dirty="0"/>
          </a:p>
        </p:txBody>
      </p:sp>
      <p:sp>
        <p:nvSpPr>
          <p:cNvPr id="3" name="2 Başlık"/>
          <p:cNvSpPr>
            <a:spLocks noGrp="1"/>
          </p:cNvSpPr>
          <p:nvPr>
            <p:ph type="title"/>
          </p:nvPr>
        </p:nvSpPr>
        <p:spPr/>
        <p:txBody>
          <a:bodyPr/>
          <a:lstStyle/>
          <a:p>
            <a:r>
              <a:rPr lang="tr-TR" dirty="0" smtClean="0"/>
              <a:t>Bakım sürecinin aşamaları</a:t>
            </a:r>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dirty="0" smtClean="0"/>
              <a:t>5.Değerlendirme</a:t>
            </a:r>
          </a:p>
          <a:p>
            <a:r>
              <a:rPr lang="tr-TR" dirty="0" smtClean="0"/>
              <a:t>Uygulanan planın, yapılan girişimlerin bireyin sorununa çözüm getirip getirmediğine bakılmasıdır.</a:t>
            </a:r>
            <a:endParaRPr lang="tr-TR" dirty="0"/>
          </a:p>
        </p:txBody>
      </p:sp>
      <p:sp>
        <p:nvSpPr>
          <p:cNvPr id="3" name="2 Başlık"/>
          <p:cNvSpPr>
            <a:spLocks noGrp="1"/>
          </p:cNvSpPr>
          <p:nvPr>
            <p:ph type="title"/>
          </p:nvPr>
        </p:nvSpPr>
        <p:spPr/>
        <p:txBody>
          <a:bodyPr/>
          <a:lstStyle/>
          <a:p>
            <a:r>
              <a:rPr lang="tr-TR" dirty="0" smtClean="0"/>
              <a:t>Bakım sürecinin aşamaları</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b="1" i="1" dirty="0" smtClean="0"/>
              <a:t>Dersin Programdaki Yeri	:</a:t>
            </a:r>
            <a:endParaRPr lang="tr-TR" dirty="0" smtClean="0"/>
          </a:p>
          <a:p>
            <a:r>
              <a:rPr lang="tr-TR" dirty="0" smtClean="0"/>
              <a:t>Bu ders lisans III. sınıf öğrencilerine güz yarıyılında haftalık 4 saat teori ve 16 saat uygulama olarak verilir.</a:t>
            </a:r>
          </a:p>
          <a:p>
            <a:endParaRPr lang="tr-TR" dirty="0"/>
          </a:p>
        </p:txBody>
      </p:sp>
      <p:sp>
        <p:nvSpPr>
          <p:cNvPr id="3" name="2 Başlık"/>
          <p:cNvSpPr>
            <a:spLocks noGrp="1"/>
          </p:cNvSpPr>
          <p:nvPr>
            <p:ph type="title"/>
          </p:nvPr>
        </p:nvSpPr>
        <p:spPr/>
        <p:txBody>
          <a:bodyPr/>
          <a:lstStyle/>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buNone/>
            </a:pPr>
            <a:r>
              <a:rPr lang="tr-TR" dirty="0" smtClean="0"/>
              <a:t>1.	HAFTA :Giriş, Tanışma,                                                  </a:t>
            </a:r>
          </a:p>
          <a:p>
            <a:pPr>
              <a:buNone/>
            </a:pPr>
            <a:r>
              <a:rPr lang="tr-TR" dirty="0" smtClean="0"/>
              <a:t>                            Bakım Süreci                                                     </a:t>
            </a:r>
          </a:p>
          <a:p>
            <a:pPr>
              <a:buNone/>
            </a:pPr>
            <a:r>
              <a:rPr lang="tr-TR" dirty="0" smtClean="0"/>
              <a:t>                     </a:t>
            </a:r>
          </a:p>
          <a:p>
            <a:pPr>
              <a:buNone/>
            </a:pPr>
            <a:r>
              <a:rPr lang="tr-TR" dirty="0" smtClean="0"/>
              <a:t>2.	HAFTA :Doğum Öncesi Bakımın Önemi                        </a:t>
            </a:r>
          </a:p>
          <a:p>
            <a:pPr>
              <a:buNone/>
            </a:pPr>
            <a:r>
              <a:rPr lang="tr-TR" dirty="0" smtClean="0"/>
              <a:t>                   Gebelikte Risk Faktörleri</a:t>
            </a:r>
          </a:p>
          <a:p>
            <a:pPr>
              <a:buNone/>
            </a:pPr>
            <a:r>
              <a:rPr lang="tr-TR" dirty="0" smtClean="0"/>
              <a:t>                   </a:t>
            </a:r>
            <a:r>
              <a:rPr lang="tr-TR" dirty="0" err="1" smtClean="0"/>
              <a:t>Fetal</a:t>
            </a:r>
            <a:r>
              <a:rPr lang="tr-TR" dirty="0" smtClean="0"/>
              <a:t> Sağlığın Değerlendirilmesi           </a:t>
            </a:r>
          </a:p>
          <a:p>
            <a:pPr>
              <a:buNone/>
            </a:pPr>
            <a:endParaRPr lang="tr-TR" dirty="0" smtClean="0"/>
          </a:p>
          <a:p>
            <a:pPr>
              <a:buNone/>
            </a:pPr>
            <a:r>
              <a:rPr lang="tr-TR" dirty="0" smtClean="0"/>
              <a:t>3.	HAFTA :Doğum Öncesi Kanamalar                                      </a:t>
            </a:r>
          </a:p>
          <a:p>
            <a:pPr>
              <a:buNone/>
            </a:pPr>
            <a:r>
              <a:rPr lang="tr-TR" dirty="0" smtClean="0"/>
              <a:t>                  (</a:t>
            </a:r>
            <a:r>
              <a:rPr lang="tr-TR" dirty="0" err="1" smtClean="0"/>
              <a:t>Abortuslar</a:t>
            </a:r>
            <a:r>
              <a:rPr lang="tr-TR" dirty="0" smtClean="0"/>
              <a:t>, </a:t>
            </a:r>
            <a:r>
              <a:rPr lang="tr-TR" dirty="0" err="1" smtClean="0"/>
              <a:t>Ektopik</a:t>
            </a:r>
            <a:r>
              <a:rPr lang="tr-TR" dirty="0" smtClean="0"/>
              <a:t> gebelik, </a:t>
            </a:r>
            <a:r>
              <a:rPr lang="tr-TR" dirty="0" err="1" smtClean="0"/>
              <a:t>Molar</a:t>
            </a:r>
            <a:r>
              <a:rPr lang="tr-TR" dirty="0" smtClean="0"/>
              <a:t>          gebelik)</a:t>
            </a:r>
          </a:p>
          <a:p>
            <a:endParaRPr lang="tr-TR" dirty="0"/>
          </a:p>
        </p:txBody>
      </p:sp>
      <p:sp>
        <p:nvSpPr>
          <p:cNvPr id="3" name="2 Başlık"/>
          <p:cNvSpPr>
            <a:spLocks noGrp="1"/>
          </p:cNvSpPr>
          <p:nvPr>
            <p:ph type="title"/>
          </p:nvPr>
        </p:nvSpPr>
        <p:spPr/>
        <p:txBody>
          <a:bodyPr>
            <a:normAutofit fontScale="90000"/>
          </a:bodyPr>
          <a:lstStyle/>
          <a:p>
            <a:pPr algn="ctr"/>
            <a:r>
              <a:rPr lang="tr-TR" i="1" dirty="0" smtClean="0"/>
              <a:t>DERS PROGRAMI</a:t>
            </a:r>
            <a:br>
              <a:rPr lang="tr-TR" i="1" dirty="0" smtClean="0"/>
            </a:b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buNone/>
            </a:pPr>
            <a:r>
              <a:rPr lang="tr-TR" dirty="0" smtClean="0"/>
              <a:t>4. HAFTA: Plasenta </a:t>
            </a:r>
            <a:r>
              <a:rPr lang="tr-TR" dirty="0" err="1" smtClean="0"/>
              <a:t>Previa</a:t>
            </a:r>
            <a:r>
              <a:rPr lang="tr-TR" dirty="0" smtClean="0"/>
              <a:t>, </a:t>
            </a:r>
            <a:r>
              <a:rPr lang="tr-TR" dirty="0" err="1" smtClean="0"/>
              <a:t>Ablasyo</a:t>
            </a:r>
            <a:r>
              <a:rPr lang="tr-TR" dirty="0" smtClean="0"/>
              <a:t> plasenta, </a:t>
            </a:r>
          </a:p>
          <a:p>
            <a:pPr>
              <a:buNone/>
            </a:pPr>
            <a:r>
              <a:rPr lang="tr-TR" dirty="0" smtClean="0"/>
              <a:t>                 Çoğul   gebelik      </a:t>
            </a:r>
          </a:p>
          <a:p>
            <a:pPr>
              <a:buNone/>
            </a:pPr>
            <a:r>
              <a:rPr lang="tr-TR" dirty="0" smtClean="0"/>
              <a:t>                 </a:t>
            </a:r>
            <a:r>
              <a:rPr lang="tr-TR" dirty="0" err="1" smtClean="0"/>
              <a:t>Hiperemezis</a:t>
            </a:r>
            <a:r>
              <a:rPr lang="tr-TR" dirty="0" smtClean="0"/>
              <a:t> </a:t>
            </a:r>
            <a:r>
              <a:rPr lang="tr-TR" dirty="0" err="1" smtClean="0"/>
              <a:t>Gravidarum</a:t>
            </a:r>
            <a:endParaRPr lang="tr-TR" dirty="0" smtClean="0"/>
          </a:p>
          <a:p>
            <a:endParaRPr lang="tr-TR" dirty="0" smtClean="0"/>
          </a:p>
          <a:p>
            <a:pPr>
              <a:buNone/>
            </a:pPr>
            <a:r>
              <a:rPr lang="tr-TR" dirty="0" smtClean="0"/>
              <a:t>5. HAFTA: Gebelikte </a:t>
            </a:r>
            <a:r>
              <a:rPr lang="tr-TR" dirty="0" err="1" smtClean="0"/>
              <a:t>Hipertansif</a:t>
            </a:r>
            <a:r>
              <a:rPr lang="tr-TR" dirty="0" smtClean="0"/>
              <a:t> Durumlar                                   </a:t>
            </a:r>
          </a:p>
          <a:p>
            <a:pPr>
              <a:buNone/>
            </a:pPr>
            <a:r>
              <a:rPr lang="tr-TR" dirty="0" smtClean="0"/>
              <a:t>                 HELLP, DIC</a:t>
            </a:r>
          </a:p>
          <a:p>
            <a:endParaRPr lang="tr-TR" dirty="0" smtClean="0"/>
          </a:p>
          <a:p>
            <a:pPr>
              <a:buNone/>
            </a:pPr>
            <a:r>
              <a:rPr lang="tr-TR" dirty="0" smtClean="0"/>
              <a:t>6. HAFTA: Erken </a:t>
            </a:r>
            <a:r>
              <a:rPr lang="tr-TR" dirty="0" err="1" smtClean="0"/>
              <a:t>Membran</a:t>
            </a:r>
            <a:r>
              <a:rPr lang="tr-TR" dirty="0" smtClean="0"/>
              <a:t> </a:t>
            </a:r>
            <a:r>
              <a:rPr lang="tr-TR" dirty="0" err="1" smtClean="0"/>
              <a:t>Rüptürü</a:t>
            </a:r>
            <a:r>
              <a:rPr lang="tr-TR" dirty="0" smtClean="0"/>
              <a:t>, PPROM                             </a:t>
            </a:r>
          </a:p>
          <a:p>
            <a:pPr>
              <a:buNone/>
            </a:pPr>
            <a:r>
              <a:rPr lang="tr-TR" dirty="0" smtClean="0"/>
              <a:t>                </a:t>
            </a:r>
            <a:r>
              <a:rPr lang="tr-TR" dirty="0" err="1" smtClean="0"/>
              <a:t>Preterm</a:t>
            </a:r>
            <a:r>
              <a:rPr lang="tr-TR" dirty="0" smtClean="0"/>
              <a:t>/</a:t>
            </a:r>
            <a:r>
              <a:rPr lang="tr-TR" dirty="0" err="1" smtClean="0"/>
              <a:t>Postterm</a:t>
            </a:r>
            <a:r>
              <a:rPr lang="tr-TR" dirty="0" smtClean="0"/>
              <a:t> Eylem, </a:t>
            </a:r>
            <a:r>
              <a:rPr lang="tr-TR" dirty="0" err="1" smtClean="0"/>
              <a:t>Tokoliz</a:t>
            </a:r>
            <a:endParaRPr lang="tr-TR" dirty="0" smtClean="0"/>
          </a:p>
          <a:p>
            <a:pPr>
              <a:buNone/>
            </a:pPr>
            <a:r>
              <a:rPr lang="tr-TR" dirty="0" smtClean="0"/>
              <a:t>                </a:t>
            </a:r>
            <a:r>
              <a:rPr lang="tr-TR" dirty="0" err="1" smtClean="0"/>
              <a:t>Poli</a:t>
            </a:r>
            <a:r>
              <a:rPr lang="tr-TR" dirty="0" smtClean="0"/>
              <a:t>/</a:t>
            </a:r>
            <a:r>
              <a:rPr lang="tr-TR" dirty="0" err="1" smtClean="0"/>
              <a:t>Oligihidroamniyoz</a:t>
            </a:r>
            <a:r>
              <a:rPr lang="tr-TR" dirty="0" smtClean="0"/>
              <a:t> </a:t>
            </a:r>
          </a:p>
          <a:p>
            <a:endParaRPr lang="tr-TR" dirty="0"/>
          </a:p>
        </p:txBody>
      </p:sp>
      <p:sp>
        <p:nvSpPr>
          <p:cNvPr id="3" name="2 Başlık"/>
          <p:cNvSpPr>
            <a:spLocks noGrp="1"/>
          </p:cNvSpPr>
          <p:nvPr>
            <p:ph type="title"/>
          </p:nvPr>
        </p:nvSpPr>
        <p:spPr/>
        <p:txBody>
          <a:bodyPr>
            <a:normAutofit fontScale="90000"/>
          </a:bodyPr>
          <a:lstStyle/>
          <a:p>
            <a:pPr algn="ctr"/>
            <a:r>
              <a:rPr lang="tr-TR" i="1" dirty="0" smtClean="0"/>
              <a:t>DERS PROGRAMI</a:t>
            </a:r>
            <a:br>
              <a:rPr lang="tr-TR" i="1" dirty="0" smtClean="0"/>
            </a:b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buNone/>
            </a:pPr>
            <a:r>
              <a:rPr lang="tr-TR" dirty="0" smtClean="0"/>
              <a:t>7. HAFTA:  Gebelik ve diyabet                                                        </a:t>
            </a:r>
          </a:p>
          <a:p>
            <a:pPr>
              <a:buNone/>
            </a:pPr>
            <a:r>
              <a:rPr lang="tr-TR" dirty="0" smtClean="0"/>
              <a:t>                  Diyabetin </a:t>
            </a:r>
            <a:r>
              <a:rPr lang="tr-TR" dirty="0" err="1" smtClean="0"/>
              <a:t>Fetal</a:t>
            </a:r>
            <a:r>
              <a:rPr lang="tr-TR" dirty="0" smtClean="0"/>
              <a:t> Sağlığa Etkisi</a:t>
            </a:r>
          </a:p>
          <a:p>
            <a:pPr>
              <a:buNone/>
            </a:pPr>
            <a:r>
              <a:rPr lang="tr-TR" dirty="0" smtClean="0"/>
              <a:t>8. HAFTA: VİZE</a:t>
            </a:r>
          </a:p>
          <a:p>
            <a:endParaRPr lang="tr-TR" dirty="0" smtClean="0"/>
          </a:p>
          <a:p>
            <a:pPr>
              <a:buNone/>
            </a:pPr>
            <a:r>
              <a:rPr lang="tr-TR" dirty="0" smtClean="0"/>
              <a:t>9. HAFTA: Gebelik ve Kan hastalıkları                                        </a:t>
            </a:r>
          </a:p>
          <a:p>
            <a:pPr>
              <a:buNone/>
            </a:pPr>
            <a:r>
              <a:rPr lang="tr-TR" dirty="0" smtClean="0"/>
              <a:t>                  (Anemi, Demir Eksikliği A., </a:t>
            </a:r>
            <a:r>
              <a:rPr lang="tr-TR" dirty="0" err="1" smtClean="0"/>
              <a:t>Folik</a:t>
            </a:r>
            <a:r>
              <a:rPr lang="tr-TR" dirty="0" smtClean="0"/>
              <a:t> Asit Eksikliği A., </a:t>
            </a:r>
            <a:r>
              <a:rPr lang="tr-TR" dirty="0" err="1" smtClean="0"/>
              <a:t>Talasemi</a:t>
            </a:r>
            <a:r>
              <a:rPr lang="tr-TR" dirty="0" smtClean="0"/>
              <a:t>, </a:t>
            </a:r>
            <a:r>
              <a:rPr lang="tr-TR" dirty="0" err="1" smtClean="0"/>
              <a:t>Sicle</a:t>
            </a:r>
            <a:r>
              <a:rPr lang="tr-TR" dirty="0" smtClean="0"/>
              <a:t> </a:t>
            </a:r>
            <a:r>
              <a:rPr lang="tr-TR" dirty="0" err="1" smtClean="0"/>
              <a:t>Cell</a:t>
            </a:r>
            <a:r>
              <a:rPr lang="tr-TR" dirty="0" smtClean="0"/>
              <a:t> A.</a:t>
            </a:r>
          </a:p>
          <a:p>
            <a:pPr>
              <a:buNone/>
            </a:pPr>
            <a:r>
              <a:rPr lang="tr-TR" dirty="0" smtClean="0"/>
              <a:t>                    </a:t>
            </a:r>
            <a:r>
              <a:rPr lang="tr-TR" dirty="0" err="1" smtClean="0"/>
              <a:t>Rh</a:t>
            </a:r>
            <a:r>
              <a:rPr lang="tr-TR" dirty="0" smtClean="0"/>
              <a:t> uyuşmazlığı, </a:t>
            </a:r>
            <a:r>
              <a:rPr lang="tr-TR" dirty="0" err="1" smtClean="0"/>
              <a:t>Tromboembolik</a:t>
            </a:r>
            <a:r>
              <a:rPr lang="tr-TR" dirty="0" smtClean="0"/>
              <a:t> hastalıklar)</a:t>
            </a:r>
          </a:p>
          <a:p>
            <a:endParaRPr lang="tr-TR" dirty="0"/>
          </a:p>
        </p:txBody>
      </p:sp>
      <p:sp>
        <p:nvSpPr>
          <p:cNvPr id="3" name="2 Başlık"/>
          <p:cNvSpPr>
            <a:spLocks noGrp="1"/>
          </p:cNvSpPr>
          <p:nvPr>
            <p:ph type="title"/>
          </p:nvPr>
        </p:nvSpPr>
        <p:spPr/>
        <p:txBody>
          <a:bodyPr>
            <a:normAutofit fontScale="90000"/>
          </a:bodyPr>
          <a:lstStyle/>
          <a:p>
            <a:pPr algn="ctr"/>
            <a:r>
              <a:rPr lang="tr-TR" i="1" dirty="0" smtClean="0"/>
              <a:t>DERS PROGRAMI</a:t>
            </a:r>
            <a:br>
              <a:rPr lang="tr-TR" i="1" dirty="0" smtClean="0"/>
            </a:b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buNone/>
            </a:pPr>
            <a:r>
              <a:rPr lang="tr-TR" dirty="0" smtClean="0"/>
              <a:t>10. HAFTA :Gebelik ve Kalp hastalıkları                                        </a:t>
            </a:r>
          </a:p>
          <a:p>
            <a:pPr>
              <a:buNone/>
            </a:pPr>
            <a:r>
              <a:rPr lang="tr-TR" dirty="0" smtClean="0"/>
              <a:t>11. HAFTA :Gebelik ve enfeksiyon hastalıkları                             </a:t>
            </a:r>
          </a:p>
          <a:p>
            <a:pPr lvl="0"/>
            <a:r>
              <a:rPr lang="tr-TR" dirty="0" err="1" smtClean="0"/>
              <a:t>Üriner</a:t>
            </a:r>
            <a:r>
              <a:rPr lang="tr-TR" dirty="0" smtClean="0"/>
              <a:t> Sistem Enfeksiyonları,</a:t>
            </a:r>
          </a:p>
          <a:p>
            <a:pPr lvl="0"/>
            <a:r>
              <a:rPr lang="tr-TR" dirty="0" err="1" smtClean="0"/>
              <a:t>Korioamnionitis</a:t>
            </a:r>
            <a:r>
              <a:rPr lang="tr-TR" dirty="0" smtClean="0"/>
              <a:t>,</a:t>
            </a:r>
          </a:p>
          <a:p>
            <a:pPr lvl="0"/>
            <a:r>
              <a:rPr lang="tr-TR" dirty="0" smtClean="0"/>
              <a:t>B Grubu Streptokoklar,</a:t>
            </a:r>
            <a:r>
              <a:rPr lang="tr-TR" dirty="0" err="1" smtClean="0"/>
              <a:t>Toksoplazma</a:t>
            </a:r>
            <a:r>
              <a:rPr lang="tr-TR" dirty="0" smtClean="0"/>
              <a:t>,</a:t>
            </a:r>
          </a:p>
          <a:p>
            <a:pPr lvl="0"/>
            <a:r>
              <a:rPr lang="tr-TR" dirty="0" err="1" smtClean="0"/>
              <a:t>Sifiliz</a:t>
            </a:r>
            <a:r>
              <a:rPr lang="tr-TR" dirty="0" smtClean="0"/>
              <a:t>,</a:t>
            </a:r>
            <a:r>
              <a:rPr lang="tr-TR" dirty="0" err="1" smtClean="0"/>
              <a:t>Rubella</a:t>
            </a:r>
            <a:r>
              <a:rPr lang="tr-TR" dirty="0" smtClean="0"/>
              <a:t>,</a:t>
            </a:r>
            <a:r>
              <a:rPr lang="tr-TR" dirty="0" err="1" smtClean="0"/>
              <a:t>Sitomegalovirüs</a:t>
            </a:r>
            <a:r>
              <a:rPr lang="tr-TR" dirty="0" smtClean="0"/>
              <a:t>,</a:t>
            </a:r>
          </a:p>
          <a:p>
            <a:pPr lvl="0"/>
            <a:r>
              <a:rPr lang="tr-TR" dirty="0" err="1" smtClean="0"/>
              <a:t>Herpes</a:t>
            </a:r>
            <a:r>
              <a:rPr lang="tr-TR" dirty="0" smtClean="0"/>
              <a:t> </a:t>
            </a:r>
            <a:r>
              <a:rPr lang="tr-TR" dirty="0" err="1" smtClean="0"/>
              <a:t>Simpleks</a:t>
            </a:r>
            <a:r>
              <a:rPr lang="tr-TR" dirty="0" smtClean="0"/>
              <a:t>, Hepatit B,</a:t>
            </a:r>
          </a:p>
          <a:p>
            <a:pPr lvl="0"/>
            <a:r>
              <a:rPr lang="tr-TR" dirty="0" err="1" smtClean="0"/>
              <a:t>Varisella</a:t>
            </a:r>
            <a:r>
              <a:rPr lang="tr-TR" dirty="0" smtClean="0"/>
              <a:t> </a:t>
            </a:r>
            <a:r>
              <a:rPr lang="tr-TR" dirty="0" err="1" smtClean="0"/>
              <a:t>Zoster</a:t>
            </a:r>
            <a:r>
              <a:rPr lang="tr-TR" dirty="0" smtClean="0"/>
              <a:t> Virüsü, </a:t>
            </a:r>
            <a:r>
              <a:rPr lang="tr-TR" dirty="0" err="1" smtClean="0"/>
              <a:t>Porvovirüs</a:t>
            </a:r>
            <a:r>
              <a:rPr lang="tr-TR" dirty="0" smtClean="0"/>
              <a:t> B19,</a:t>
            </a:r>
          </a:p>
          <a:p>
            <a:pPr lvl="0"/>
            <a:r>
              <a:rPr lang="tr-TR" dirty="0" smtClean="0"/>
              <a:t>HIV, </a:t>
            </a:r>
            <a:r>
              <a:rPr lang="tr-TR" dirty="0" err="1" smtClean="0"/>
              <a:t>Gonere</a:t>
            </a:r>
            <a:r>
              <a:rPr lang="tr-TR" dirty="0" smtClean="0"/>
              <a:t>, </a:t>
            </a:r>
            <a:r>
              <a:rPr lang="tr-TR" dirty="0" err="1" smtClean="0"/>
              <a:t>Klamidya</a:t>
            </a:r>
            <a:r>
              <a:rPr lang="tr-TR" dirty="0" smtClean="0"/>
              <a:t>, </a:t>
            </a:r>
          </a:p>
          <a:p>
            <a:pPr lvl="0"/>
            <a:r>
              <a:rPr lang="tr-TR" dirty="0" smtClean="0"/>
              <a:t>HPV, </a:t>
            </a:r>
            <a:r>
              <a:rPr lang="tr-TR" dirty="0" err="1" smtClean="0"/>
              <a:t>Trikomonas</a:t>
            </a:r>
            <a:r>
              <a:rPr lang="tr-TR" dirty="0" smtClean="0"/>
              <a:t>,</a:t>
            </a:r>
            <a:r>
              <a:rPr lang="tr-TR" dirty="0" err="1" smtClean="0"/>
              <a:t>Zika</a:t>
            </a:r>
            <a:endParaRPr lang="tr-TR" dirty="0" smtClean="0"/>
          </a:p>
          <a:p>
            <a:endParaRPr lang="tr-TR" dirty="0"/>
          </a:p>
        </p:txBody>
      </p:sp>
      <p:sp>
        <p:nvSpPr>
          <p:cNvPr id="3" name="2 Başlık"/>
          <p:cNvSpPr>
            <a:spLocks noGrp="1"/>
          </p:cNvSpPr>
          <p:nvPr>
            <p:ph type="title"/>
          </p:nvPr>
        </p:nvSpPr>
        <p:spPr/>
        <p:txBody>
          <a:bodyPr>
            <a:normAutofit fontScale="90000"/>
          </a:bodyPr>
          <a:lstStyle/>
          <a:p>
            <a:pPr algn="ctr"/>
            <a:r>
              <a:rPr lang="tr-TR" i="1" dirty="0" smtClean="0"/>
              <a:t>DERS PROGRAMI</a:t>
            </a:r>
            <a:br>
              <a:rPr lang="tr-TR" i="1" dirty="0" smtClean="0"/>
            </a:b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a:buNone/>
            </a:pPr>
            <a:r>
              <a:rPr lang="tr-TR" dirty="0" smtClean="0"/>
              <a:t>12. HAFTA: Gebeliği Etkileyen Sağlık Durumları            </a:t>
            </a:r>
          </a:p>
          <a:p>
            <a:pPr lvl="0"/>
            <a:r>
              <a:rPr lang="tr-TR" dirty="0" err="1" smtClean="0"/>
              <a:t>Troid</a:t>
            </a:r>
            <a:r>
              <a:rPr lang="tr-TR" dirty="0" smtClean="0"/>
              <a:t> hastalıkları ve gebelik</a:t>
            </a:r>
          </a:p>
          <a:p>
            <a:pPr lvl="0"/>
            <a:r>
              <a:rPr lang="tr-TR" dirty="0" smtClean="0"/>
              <a:t>Böbrek hastalıkları ve gebelik</a:t>
            </a:r>
          </a:p>
          <a:p>
            <a:pPr lvl="0"/>
            <a:r>
              <a:rPr lang="tr-TR" dirty="0" err="1" smtClean="0"/>
              <a:t>Konnektif</a:t>
            </a:r>
            <a:r>
              <a:rPr lang="tr-TR" dirty="0" smtClean="0"/>
              <a:t> doku hastalıkları ve gebelik, </a:t>
            </a:r>
          </a:p>
          <a:p>
            <a:pPr lvl="0"/>
            <a:r>
              <a:rPr lang="tr-TR" dirty="0" smtClean="0"/>
              <a:t>Epilepsi ve gebelik</a:t>
            </a:r>
          </a:p>
          <a:p>
            <a:pPr lvl="0"/>
            <a:r>
              <a:rPr lang="tr-TR" dirty="0" smtClean="0"/>
              <a:t>Madde Bağımlılığı</a:t>
            </a:r>
          </a:p>
          <a:p>
            <a:pPr>
              <a:buNone/>
            </a:pPr>
            <a:endParaRPr lang="tr-TR" dirty="0" smtClean="0"/>
          </a:p>
          <a:p>
            <a:pPr>
              <a:buNone/>
            </a:pPr>
            <a:r>
              <a:rPr lang="tr-TR" dirty="0" smtClean="0"/>
              <a:t>13. HAFTA: Gebelik ve Kanser                                           </a:t>
            </a:r>
          </a:p>
          <a:p>
            <a:pPr>
              <a:buNone/>
            </a:pPr>
            <a:r>
              <a:rPr lang="tr-TR" b="1" i="1" dirty="0" smtClean="0"/>
              <a:t> </a:t>
            </a:r>
            <a:endParaRPr lang="tr-TR" dirty="0" smtClean="0"/>
          </a:p>
          <a:p>
            <a:pPr>
              <a:buNone/>
            </a:pPr>
            <a:r>
              <a:rPr lang="tr-TR" dirty="0" smtClean="0"/>
              <a:t>14. HAFTA: Dersin değerlendirmesi</a:t>
            </a:r>
            <a:endParaRPr lang="tr-TR" dirty="0"/>
          </a:p>
        </p:txBody>
      </p:sp>
      <p:sp>
        <p:nvSpPr>
          <p:cNvPr id="3" name="2 Başlık"/>
          <p:cNvSpPr>
            <a:spLocks noGrp="1"/>
          </p:cNvSpPr>
          <p:nvPr>
            <p:ph type="title"/>
          </p:nvPr>
        </p:nvSpPr>
        <p:spPr/>
        <p:txBody>
          <a:bodyPr/>
          <a:lstStyle/>
          <a:p>
            <a:pPr algn="ctr"/>
            <a:r>
              <a:rPr lang="tr-TR" i="1" dirty="0" smtClean="0"/>
              <a:t>DERS PROGRAMI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128</TotalTime>
  <Words>1122</Words>
  <Application>Microsoft Office PowerPoint</Application>
  <PresentationFormat>Ekran Gösterisi (4:3)</PresentationFormat>
  <Paragraphs>164</Paragraphs>
  <Slides>32</Slides>
  <Notes>0</Notes>
  <HiddenSlides>0</HiddenSlides>
  <MMClips>0</MMClips>
  <ScaleCrop>false</ScaleCrop>
  <HeadingPairs>
    <vt:vector size="4" baseType="variant">
      <vt:variant>
        <vt:lpstr>Tema</vt:lpstr>
      </vt:variant>
      <vt:variant>
        <vt:i4>1</vt:i4>
      </vt:variant>
      <vt:variant>
        <vt:lpstr>Slayt Başlıkları</vt:lpstr>
      </vt:variant>
      <vt:variant>
        <vt:i4>32</vt:i4>
      </vt:variant>
    </vt:vector>
  </HeadingPairs>
  <TitlesOfParts>
    <vt:vector size="33" baseType="lpstr">
      <vt:lpstr>Kalabalık</vt:lpstr>
      <vt:lpstr>EBE 323 RİSKLİ DOĞUM ÖNCESİ DÖNEM VE UYGULAMASI TANITIM DERSİ</vt:lpstr>
      <vt:lpstr>Slayt 2</vt:lpstr>
      <vt:lpstr>DERSİN HEDEFLERİ </vt:lpstr>
      <vt:lpstr>Slayt 4</vt:lpstr>
      <vt:lpstr>DERS PROGRAMI </vt:lpstr>
      <vt:lpstr>DERS PROGRAMI </vt:lpstr>
      <vt:lpstr>DERS PROGRAMI </vt:lpstr>
      <vt:lpstr>DERS PROGRAMI </vt:lpstr>
      <vt:lpstr>DERS PROGRAMI</vt:lpstr>
      <vt:lpstr>KLİNİK ÇALIŞMA İLKELERİ </vt:lpstr>
      <vt:lpstr>KLİNİK ÇALIŞMA İLKELERİ </vt:lpstr>
      <vt:lpstr>KLİNİK ÇALIŞMA İLKELERİ</vt:lpstr>
      <vt:lpstr>KLİNİK ÇALIŞMA İLKELERİ </vt:lpstr>
      <vt:lpstr>KLİNİK ÇALIŞMA İLKELERİ </vt:lpstr>
      <vt:lpstr>KLİNİK ÇALIŞMA İLKELERİ </vt:lpstr>
      <vt:lpstr>KLİNİK ÇALIŞMA İLKELERİ </vt:lpstr>
      <vt:lpstr>KLİNİK ÇALIŞMA İLKELERİ </vt:lpstr>
      <vt:lpstr>KLİNİK ÇALIŞMA İLKELERİ </vt:lpstr>
      <vt:lpstr>KLİNİK ÇALIŞMA İLKELERİ </vt:lpstr>
      <vt:lpstr>KLİNİK ÇALIŞMA İLKELERİ </vt:lpstr>
      <vt:lpstr>KLİNİK ÇALIŞMA İLKELERİ </vt:lpstr>
      <vt:lpstr>KLİNİK ÇALIŞMA İLKELERİ </vt:lpstr>
      <vt:lpstr>KLİNİK ÇALIŞMA İLKELERİ </vt:lpstr>
      <vt:lpstr>KLİNİK ÇALIŞMA İLKELERİ </vt:lpstr>
      <vt:lpstr>BAKIM SÜRECİ </vt:lpstr>
      <vt:lpstr>Bakım sürecinin aşamaları</vt:lpstr>
      <vt:lpstr>Bakım sürecinin aşamaları</vt:lpstr>
      <vt:lpstr>Bakım sürecinin aşamaları</vt:lpstr>
      <vt:lpstr>Bakım sürecinin aşamaları</vt:lpstr>
      <vt:lpstr>Bakım sürecinin aşamaları</vt:lpstr>
      <vt:lpstr>Bakım sürecinin aşamaları</vt:lpstr>
      <vt:lpstr>Bakım sürecinin aşamaları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EBE 323 RİSKLİ DOĞUM ÖNCESİ DÖNEM VE UYGULAMASI TANITIM DERSİ</dc:title>
  <dc:creator>Neslihan</dc:creator>
  <cp:lastModifiedBy>Neslihan</cp:lastModifiedBy>
  <cp:revision>4</cp:revision>
  <dcterms:created xsi:type="dcterms:W3CDTF">2016-09-26T12:40:23Z</dcterms:created>
  <dcterms:modified xsi:type="dcterms:W3CDTF">2017-10-20T10:41:18Z</dcterms:modified>
</cp:coreProperties>
</file>