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92A9-0654-4241-8457-A5AFC9A3E1F3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C83C-77BD-4B7B-BBC6-EEC3CD59831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92A9-0654-4241-8457-A5AFC9A3E1F3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C83C-77BD-4B7B-BBC6-EEC3CD59831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92A9-0654-4241-8457-A5AFC9A3E1F3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C83C-77BD-4B7B-BBC6-EEC3CD59831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92A9-0654-4241-8457-A5AFC9A3E1F3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C83C-77BD-4B7B-BBC6-EEC3CD59831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92A9-0654-4241-8457-A5AFC9A3E1F3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C83C-77BD-4B7B-BBC6-EEC3CD59831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92A9-0654-4241-8457-A5AFC9A3E1F3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C83C-77BD-4B7B-BBC6-EEC3CD59831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92A9-0654-4241-8457-A5AFC9A3E1F3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C83C-77BD-4B7B-BBC6-EEC3CD59831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92A9-0654-4241-8457-A5AFC9A3E1F3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C83C-77BD-4B7B-BBC6-EEC3CD59831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92A9-0654-4241-8457-A5AFC9A3E1F3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C83C-77BD-4B7B-BBC6-EEC3CD59831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92A9-0654-4241-8457-A5AFC9A3E1F3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C83C-77BD-4B7B-BBC6-EEC3CD59831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92A9-0654-4241-8457-A5AFC9A3E1F3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C83C-77BD-4B7B-BBC6-EEC3CD59831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592A9-0654-4241-8457-A5AFC9A3E1F3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AC83C-77BD-4B7B-BBC6-EEC3CD59831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571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>
                <a:latin typeface="Gill Sans MT Condensed" pitchFamily="34" charset="0"/>
              </a:rPr>
              <a:t>SAĞIM</a:t>
            </a:r>
            <a:r>
              <a:rPr lang="tr-TR" dirty="0" smtClean="0">
                <a:latin typeface="Gill Sans MT Condensed" pitchFamily="34" charset="0"/>
              </a:rPr>
              <a:t/>
            </a:r>
            <a:br>
              <a:rPr lang="tr-TR" dirty="0" smtClean="0">
                <a:latin typeface="Gill Sans MT Condensed" pitchFamily="34" charset="0"/>
              </a:rPr>
            </a:br>
            <a:endParaRPr lang="tr-TR" dirty="0">
              <a:latin typeface="Gill Sans MT Condensed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smtClean="0">
                <a:latin typeface="Gill Sans MT Condensed" pitchFamily="34" charset="0"/>
              </a:rPr>
              <a:t>Sağım, süt ineği işletmelerinin en önemli, aşırı özen gerektiren ve aynı zamanda en zor işlerinden birisidir.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b="1" dirty="0" smtClean="0">
                <a:latin typeface="Gill Sans MT Condensed" pitchFamily="34" charset="0"/>
              </a:rPr>
              <a:t>Günde 25 kg </a:t>
            </a:r>
            <a:r>
              <a:rPr lang="tr-TR" sz="2800" dirty="0" smtClean="0">
                <a:latin typeface="Gill Sans MT Condensed" pitchFamily="34" charset="0"/>
              </a:rPr>
              <a:t>süt veren bir ineğin el ile sağımında, (bir sağımda) </a:t>
            </a:r>
            <a:r>
              <a:rPr lang="tr-TR" sz="2800" b="1" dirty="0" smtClean="0">
                <a:latin typeface="Gill Sans MT Condensed" pitchFamily="34" charset="0"/>
              </a:rPr>
              <a:t>1250 </a:t>
            </a:r>
            <a:r>
              <a:rPr lang="tr-TR" sz="2800" dirty="0" smtClean="0">
                <a:latin typeface="Gill Sans MT Condensed" pitchFamily="34" charset="0"/>
              </a:rPr>
              <a:t>kez sıkım yapmak gereklidir. </a:t>
            </a: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00043"/>
            <a:ext cx="8258204" cy="4500594"/>
          </a:xfrm>
        </p:spPr>
        <p:txBody>
          <a:bodyPr/>
          <a:lstStyle/>
          <a:p>
            <a:pPr>
              <a:buNone/>
            </a:pPr>
            <a:r>
              <a:rPr lang="tr-TR" sz="2800" dirty="0" smtClean="0">
                <a:solidFill>
                  <a:srgbClr val="FF0000"/>
                </a:solidFill>
              </a:rPr>
              <a:t>    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Gill Sans MT Condensed" pitchFamily="34" charset="0"/>
              </a:rPr>
              <a:t>6. Sağım Başlıklarının Memelerin Hazırlanmasını İzleyen 1-2 </a:t>
            </a:r>
          </a:p>
          <a:p>
            <a:pPr>
              <a:buNone/>
            </a:pPr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Gill Sans MT Condensed" pitchFamily="34" charset="0"/>
              </a:rPr>
              <a:t>     Dakika İçinde Takılması</a:t>
            </a:r>
          </a:p>
          <a:p>
            <a:pPr>
              <a:buNone/>
            </a:pPr>
            <a:endParaRPr lang="tr-TR" sz="2800" dirty="0" smtClean="0">
              <a:solidFill>
                <a:srgbClr val="FF0000"/>
              </a:solidFill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Süt indirilmeye başladıktan sonra mümkün olan en kısa sürede sağım başlıkları meme başlarına takılmalı ve sağım başlamalıdır.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Sağım başlıklarının takılması sırasında özen gösterilmeli ve sisteme aşırı hava girişi önlenmelidir.</a:t>
            </a:r>
            <a:endParaRPr lang="tr-TR" sz="2800" dirty="0">
              <a:latin typeface="Gill Sans MT Condensed" pitchFamily="34" charset="0"/>
            </a:endParaRPr>
          </a:p>
        </p:txBody>
      </p:sp>
      <p:pic>
        <p:nvPicPr>
          <p:cNvPr id="307201" name="Picture 1" descr="Resim 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1869" y="4857760"/>
            <a:ext cx="1646235" cy="193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75058"/>
            <a:ext cx="8186766" cy="218599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sz="2800" dirty="0" smtClean="0">
                <a:solidFill>
                  <a:srgbClr val="FF0000"/>
                </a:solidFill>
              </a:rPr>
              <a:t>    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Gill Sans MT Condensed" pitchFamily="34" charset="0"/>
              </a:rPr>
              <a:t>7. Sağım Başlıklarının Doğru Takılması</a:t>
            </a:r>
          </a:p>
          <a:p>
            <a:pPr>
              <a:buNone/>
            </a:pPr>
            <a:endParaRPr lang="tr-TR" dirty="0" smtClean="0">
              <a:solidFill>
                <a:schemeClr val="bg2">
                  <a:lumMod val="50000"/>
                </a:schemeClr>
              </a:solidFill>
              <a:latin typeface="Gill Sans MT Condensed" pitchFamily="34" charset="0"/>
            </a:endParaRPr>
          </a:p>
          <a:p>
            <a:pPr>
              <a:buNone/>
            </a:pPr>
            <a:endParaRPr lang="tr-TR" dirty="0" smtClean="0"/>
          </a:p>
          <a:p>
            <a:r>
              <a:rPr lang="tr-TR" sz="2800" dirty="0" smtClean="0">
                <a:latin typeface="Gill Sans MT Condensed" pitchFamily="34" charset="0"/>
              </a:rPr>
              <a:t>Sağım başlıkları meme başlarına takılır iken dikkat edilmeli ve doğru takıldığından emin olunmalıdır.</a:t>
            </a:r>
            <a:endParaRPr lang="tr-TR" sz="2800" dirty="0"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857232"/>
            <a:ext cx="8424936" cy="30432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Gill Sans MT Condensed" pitchFamily="34" charset="0"/>
              </a:rPr>
              <a:t>8. Sağım Başlıkları Çıkarılmadan Önce Vakum  </a:t>
            </a:r>
          </a:p>
          <a:p>
            <a:pPr>
              <a:buNone/>
            </a:pPr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Gill Sans MT Condensed" pitchFamily="34" charset="0"/>
              </a:rPr>
              <a:t>     Düğmesinin  Kapatılması</a:t>
            </a:r>
          </a:p>
          <a:p>
            <a:endParaRPr lang="tr-TR" dirty="0" smtClean="0"/>
          </a:p>
          <a:p>
            <a:r>
              <a:rPr lang="tr-TR" sz="2800" dirty="0" smtClean="0">
                <a:latin typeface="Gill Sans MT Condensed" pitchFamily="34" charset="0"/>
              </a:rPr>
              <a:t>Sağım tamamlandıktan sonra sağım başlıkları, sağım pençesi üzerindeki vakum düğmesi kapatıldıktan sonra çıkarılmalıdır. </a:t>
            </a:r>
          </a:p>
          <a:p>
            <a:endParaRPr lang="tr-TR" dirty="0"/>
          </a:p>
        </p:txBody>
      </p:sp>
      <p:sp>
        <p:nvSpPr>
          <p:cNvPr id="305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71547"/>
            <a:ext cx="8258204" cy="2857520"/>
          </a:xfrm>
        </p:spPr>
        <p:txBody>
          <a:bodyPr/>
          <a:lstStyle/>
          <a:p>
            <a:r>
              <a:rPr lang="tr-TR" sz="2800" dirty="0" smtClean="0">
                <a:latin typeface="Gill Sans MT Condensed" pitchFamily="34" charset="0"/>
              </a:rPr>
              <a:t>Vakum düğmesi açık iken sağım başlıkları çıkartılır ise meme başının son kısmında travmaya neden olur.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Bu durumda meme başı kanalının kapalı tutulmasını sağlayan kaslar zarar görür, daha sonra bu kaslar iyi kapanmaz ve süt akıtır.</a:t>
            </a:r>
          </a:p>
          <a:p>
            <a:endParaRPr lang="tr-TR" dirty="0"/>
          </a:p>
        </p:txBody>
      </p:sp>
      <p:pic>
        <p:nvPicPr>
          <p:cNvPr id="4" name="Picture 3" descr="P10106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357694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22" name="Picture 2" descr="D:\Meme ile ilgili herşey\memeden süt kaçırma\düzenlenmediler 3 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0165" y="4357694"/>
            <a:ext cx="3110859" cy="2357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22626"/>
            <a:ext cx="8258204" cy="1614486"/>
          </a:xfrm>
        </p:spPr>
        <p:txBody>
          <a:bodyPr>
            <a:normAutofit/>
          </a:bodyPr>
          <a:lstStyle/>
          <a:p>
            <a:r>
              <a:rPr lang="tr-TR" sz="2800" dirty="0" err="1" smtClean="0">
                <a:latin typeface="Gill Sans MT Condensed" pitchFamily="34" charset="0"/>
              </a:rPr>
              <a:t>Otomotik</a:t>
            </a:r>
            <a:r>
              <a:rPr lang="tr-TR" sz="2800" dirty="0" smtClean="0">
                <a:latin typeface="Gill Sans MT Condensed" pitchFamily="34" charset="0"/>
              </a:rPr>
              <a:t> sağım sistemlerinde sağım bittikten sonra sağım başlıklarını meme başından kendiliğinden uzaklaştırılır.</a:t>
            </a:r>
            <a:endParaRPr lang="tr-TR" sz="2800" dirty="0"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i="1" dirty="0" smtClean="0">
                <a:solidFill>
                  <a:srgbClr val="FF0000"/>
                </a:solidFill>
                <a:latin typeface="Gill Sans MT Condensed" pitchFamily="34" charset="0"/>
              </a:rPr>
              <a:t>  </a:t>
            </a:r>
            <a:r>
              <a:rPr lang="tr-TR" i="1" dirty="0" smtClean="0">
                <a:solidFill>
                  <a:schemeClr val="bg2">
                    <a:lumMod val="50000"/>
                  </a:schemeClr>
                </a:solidFill>
                <a:latin typeface="Gill Sans MT Condensed" pitchFamily="34" charset="0"/>
              </a:rPr>
              <a:t>9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Gill Sans MT Condensed" pitchFamily="34" charset="0"/>
              </a:rPr>
              <a:t>.</a:t>
            </a:r>
            <a:r>
              <a:rPr lang="tr-TR" b="1" dirty="0" smtClean="0">
                <a:solidFill>
                  <a:schemeClr val="bg2">
                    <a:lumMod val="50000"/>
                  </a:schemeClr>
                </a:solidFill>
                <a:latin typeface="Gill Sans MT Condensed" pitchFamily="34" charset="0"/>
              </a:rPr>
              <a:t> 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Gill Sans MT Condensed" pitchFamily="34" charset="0"/>
              </a:rPr>
              <a:t>Sağım Sonrası </a:t>
            </a:r>
            <a:r>
              <a:rPr lang="tr-TR" dirty="0" err="1" smtClean="0">
                <a:solidFill>
                  <a:schemeClr val="bg2">
                    <a:lumMod val="50000"/>
                  </a:schemeClr>
                </a:solidFill>
                <a:latin typeface="Gill Sans MT Condensed" pitchFamily="34" charset="0"/>
              </a:rPr>
              <a:t>Teat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Gill Sans MT Condensed" pitchFamily="34" charset="0"/>
              </a:rPr>
              <a:t> </a:t>
            </a:r>
            <a:r>
              <a:rPr lang="tr-TR" dirty="0" err="1" smtClean="0">
                <a:solidFill>
                  <a:schemeClr val="bg2">
                    <a:lumMod val="50000"/>
                  </a:schemeClr>
                </a:solidFill>
                <a:latin typeface="Gill Sans MT Condensed" pitchFamily="34" charset="0"/>
              </a:rPr>
              <a:t>Dipping</a:t>
            </a:r>
            <a:endParaRPr lang="tr-TR" dirty="0" smtClean="0">
              <a:solidFill>
                <a:schemeClr val="bg2">
                  <a:lumMod val="50000"/>
                </a:schemeClr>
              </a:solidFill>
              <a:latin typeface="Gill Sans MT Condensed" pitchFamily="34" charset="0"/>
            </a:endParaRPr>
          </a:p>
          <a:p>
            <a:pPr>
              <a:buNone/>
            </a:pPr>
            <a:endParaRPr lang="tr-TR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sz="2800" dirty="0" smtClean="0">
              <a:solidFill>
                <a:srgbClr val="FF0000"/>
              </a:solidFill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Sağım tamamlandıktan bir süre sonrasına kadar meme başı kanalı açık kalmaktadır.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Bu süre içinde meme başı bir patojen ile karşı karşıya gelir ise patojen kolaylıkla meme başı kanalından içeri girmekte ve enfeksiyona sebep olabilmektedir. </a:t>
            </a:r>
          </a:p>
          <a:p>
            <a:endParaRPr lang="tr-TR" dirty="0" smtClean="0">
              <a:latin typeface="Gill Sans MT Condensed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58204" cy="2185990"/>
          </a:xfrm>
        </p:spPr>
        <p:txBody>
          <a:bodyPr/>
          <a:lstStyle/>
          <a:p>
            <a:r>
              <a:rPr lang="tr-TR" sz="2800" dirty="0" smtClean="0">
                <a:latin typeface="Gill Sans MT Condensed" pitchFamily="34" charset="0"/>
              </a:rPr>
              <a:t>Sağım sonrası meme başlarının %75’i (2/3’ü) meme başı kanalını dışarıdan kapatma özelliği olan bir dezenfektan solüsyona daldırılmalıdır.</a:t>
            </a:r>
          </a:p>
          <a:p>
            <a:endParaRPr lang="tr-TR" dirty="0"/>
          </a:p>
        </p:txBody>
      </p:sp>
      <p:pic>
        <p:nvPicPr>
          <p:cNvPr id="442370" name="Picture 2" descr="D:\Meme ile ilgili herşey\sağımhane\Resim 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3825" y="4286256"/>
            <a:ext cx="2522311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186766" cy="1471610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Gill Sans MT Condensed" pitchFamily="34" charset="0"/>
              </a:rPr>
              <a:t>Meme başı kanalını kapatan bariyer oluşturulan maddelerin uygulanmasıdır. </a:t>
            </a:r>
          </a:p>
          <a:p>
            <a:endParaRPr lang="tr-TR" sz="2800" dirty="0"/>
          </a:p>
        </p:txBody>
      </p:sp>
      <p:pic>
        <p:nvPicPr>
          <p:cNvPr id="440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3809" y="4500570"/>
            <a:ext cx="290835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  </a:t>
            </a:r>
            <a:r>
              <a:rPr lang="tr-TR" b="1" dirty="0" smtClean="0">
                <a:solidFill>
                  <a:schemeClr val="bg2">
                    <a:lumMod val="50000"/>
                  </a:schemeClr>
                </a:solidFill>
                <a:latin typeface="Gill Sans MT Condensed" pitchFamily="34" charset="0"/>
              </a:rPr>
              <a:t>10. Sağım Sonrası İneklerin Yönetimi</a:t>
            </a:r>
          </a:p>
          <a:p>
            <a:pPr>
              <a:buNone/>
            </a:pPr>
            <a:endParaRPr lang="tr-TR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b="1" dirty="0" smtClean="0"/>
              <a:t>  </a:t>
            </a:r>
            <a:r>
              <a:rPr lang="tr-TR" sz="2800" b="1" dirty="0" smtClean="0">
                <a:latin typeface="Gill Sans MT Condensed" pitchFamily="34" charset="0"/>
              </a:rPr>
              <a:t>Sağım sonrası ise alınacak yönetimsel önlemler;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İneklerin ayakta tutulmalarının sağlanması ve</a:t>
            </a:r>
          </a:p>
          <a:p>
            <a:endParaRPr lang="tr-TR" sz="2800" dirty="0" smtClean="0"/>
          </a:p>
        </p:txBody>
      </p:sp>
      <p:pic>
        <p:nvPicPr>
          <p:cNvPr id="441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243340"/>
            <a:ext cx="3357586" cy="254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Gill Sans MT Condensed" pitchFamily="34" charset="0"/>
              </a:rPr>
              <a:t>Sağım son derece dikkat gerektiren bir iştir.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Temiz bir süt ancak hijyenik şartlarda, sağlıklı memelerden düzenli temizliği ve bakımı yapılan  bir sağım </a:t>
            </a:r>
            <a:r>
              <a:rPr lang="tr-TR" sz="2800" dirty="0" err="1" smtClean="0">
                <a:latin typeface="Gill Sans MT Condensed" pitchFamily="34" charset="0"/>
              </a:rPr>
              <a:t>makinası</a:t>
            </a:r>
            <a:r>
              <a:rPr lang="tr-TR" sz="2800" dirty="0" smtClean="0">
                <a:latin typeface="Gill Sans MT Condensed" pitchFamily="34" charset="0"/>
              </a:rPr>
              <a:t> ile sağılır.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El ile sağımda memelerin, sağımcının ellerinin ve sağım kaplarının temizliğini kontrol etmek, her zaman mümkün olmaz.</a:t>
            </a:r>
            <a:endParaRPr lang="tr-TR" sz="2800" dirty="0">
              <a:latin typeface="Gill Sans MT Condensed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33135"/>
            <a:ext cx="8229600" cy="4260161"/>
          </a:xfrm>
        </p:spPr>
        <p:txBody>
          <a:bodyPr/>
          <a:lstStyle/>
          <a:p>
            <a:pPr>
              <a:buNone/>
            </a:pPr>
            <a:r>
              <a:rPr lang="tr-TR" sz="2800" b="1" dirty="0" smtClean="0"/>
              <a:t>    </a:t>
            </a:r>
            <a:r>
              <a:rPr lang="tr-TR" sz="2800" b="1" dirty="0" smtClean="0">
                <a:latin typeface="Gill Sans MT Condensed" pitchFamily="34" charset="0"/>
              </a:rPr>
              <a:t>Sağım işleminde dikkat edilmesi gerekli önemli noktalar şunlardır;</a:t>
            </a:r>
          </a:p>
          <a:p>
            <a:endParaRPr lang="tr-TR" sz="2800" b="1" dirty="0" smtClean="0"/>
          </a:p>
          <a:p>
            <a:pPr>
              <a:buNone/>
            </a:pP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  <a:latin typeface="Gill Sans MT Condensed" pitchFamily="34" charset="0"/>
              </a:rPr>
              <a:t>   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Gill Sans MT Condensed" pitchFamily="34" charset="0"/>
              </a:rPr>
              <a:t>1.İnekler İçin Temiz ve Stressiz Bir Ortamın Sağlanması</a:t>
            </a:r>
          </a:p>
          <a:p>
            <a:endParaRPr lang="tr-TR" sz="2800" b="1" dirty="0" smtClean="0"/>
          </a:p>
          <a:p>
            <a:r>
              <a:rPr lang="tr-TR" sz="2800" dirty="0" smtClean="0">
                <a:latin typeface="Gill Sans MT Condensed" pitchFamily="34" charset="0"/>
              </a:rPr>
              <a:t>Sağım öncesi sütün indirilmesini, </a:t>
            </a:r>
            <a:r>
              <a:rPr lang="tr-TR" sz="2800" dirty="0" err="1" smtClean="0">
                <a:latin typeface="Gill Sans MT Condensed" pitchFamily="34" charset="0"/>
              </a:rPr>
              <a:t>sağımhanedeki</a:t>
            </a:r>
            <a:r>
              <a:rPr lang="tr-TR" sz="2800" dirty="0" smtClean="0">
                <a:latin typeface="Gill Sans MT Condensed" pitchFamily="34" charset="0"/>
              </a:rPr>
              <a:t> stres oluşturan faktörler olumsuz etkilemektedir. </a:t>
            </a:r>
            <a:endParaRPr lang="tr-TR" sz="2800" dirty="0"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64703"/>
            <a:ext cx="8115328" cy="44502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 smtClean="0">
                <a:solidFill>
                  <a:srgbClr val="FF0000"/>
                </a:solidFill>
              </a:rPr>
              <a:t>    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Gill Sans MT Condensed" pitchFamily="34" charset="0"/>
              </a:rPr>
              <a:t>2. Sağımcının Hazırlıkları</a:t>
            </a:r>
          </a:p>
          <a:p>
            <a:pPr>
              <a:buNone/>
            </a:pPr>
            <a:endParaRPr lang="tr-TR" sz="2800" dirty="0" smtClean="0">
              <a:solidFill>
                <a:srgbClr val="FF0000"/>
              </a:solidFill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Sağım yapan kişi, sağım hijyeni ile meme sağlığı ve süt kalitesi arasında yakın bir ilişki olduğunu iyi bilmelidir ve sağım öncesi ve sırasında, ellerinin temizliğine aşırı özen göstermelidir.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Sağımcı mutlaka tek kullanımlık lateks eldivenler giymeli, eldivenler her inekte değiştirilmelidir. </a:t>
            </a:r>
          </a:p>
          <a:p>
            <a:endParaRPr lang="tr-TR" sz="2800" dirty="0" smtClean="0"/>
          </a:p>
          <a:p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292867" name="Picture 3" descr="Resim 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226456"/>
            <a:ext cx="2117728" cy="156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0076" y="785794"/>
            <a:ext cx="8115328" cy="32575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sz="3800" i="1" dirty="0" smtClean="0">
                <a:solidFill>
                  <a:schemeClr val="bg2">
                    <a:lumMod val="50000"/>
                  </a:schemeClr>
                </a:solidFill>
                <a:latin typeface="Gill Sans MT Condensed" pitchFamily="34" charset="0"/>
              </a:rPr>
              <a:t>   </a:t>
            </a:r>
            <a:r>
              <a:rPr lang="tr-TR" sz="3800" dirty="0" smtClean="0">
                <a:solidFill>
                  <a:schemeClr val="bg2">
                    <a:lumMod val="50000"/>
                  </a:schemeClr>
                </a:solidFill>
                <a:latin typeface="Gill Sans MT Condensed" pitchFamily="34" charset="0"/>
              </a:rPr>
              <a:t>3. Ön Sütün Muayenesi</a:t>
            </a:r>
          </a:p>
          <a:p>
            <a:pPr>
              <a:buNone/>
            </a:pPr>
            <a:endParaRPr lang="tr-TR" sz="2800" dirty="0" smtClean="0">
              <a:solidFill>
                <a:srgbClr val="FF0000"/>
              </a:solidFill>
            </a:endParaRPr>
          </a:p>
          <a:p>
            <a:r>
              <a:rPr lang="tr-TR" sz="3000" dirty="0" smtClean="0">
                <a:latin typeface="Gill Sans MT Condensed" pitchFamily="34" charset="0"/>
              </a:rPr>
              <a:t>Ön sütün muayenesi ile yeni gelişmiş klinik </a:t>
            </a:r>
            <a:r>
              <a:rPr lang="tr-TR" sz="3000" dirty="0" err="1" smtClean="0">
                <a:latin typeface="Gill Sans MT Condensed" pitchFamily="34" charset="0"/>
              </a:rPr>
              <a:t>mastitisler</a:t>
            </a:r>
            <a:r>
              <a:rPr lang="tr-TR" sz="3000" dirty="0" smtClean="0">
                <a:latin typeface="Gill Sans MT Condensed" pitchFamily="34" charset="0"/>
              </a:rPr>
              <a:t> kolaylıkla belirlenebilir.</a:t>
            </a:r>
          </a:p>
          <a:p>
            <a:endParaRPr lang="tr-TR" sz="3000" dirty="0" smtClean="0">
              <a:latin typeface="Gill Sans MT Condensed" pitchFamily="34" charset="0"/>
            </a:endParaRPr>
          </a:p>
          <a:p>
            <a:r>
              <a:rPr lang="tr-TR" sz="3000" dirty="0" smtClean="0">
                <a:latin typeface="Gill Sans MT Condensed" pitchFamily="34" charset="0"/>
              </a:rPr>
              <a:t>Mikroorganizmalar kirli ve </a:t>
            </a:r>
            <a:r>
              <a:rPr lang="tr-TR" sz="3000" dirty="0" err="1" smtClean="0">
                <a:latin typeface="Gill Sans MT Condensed" pitchFamily="34" charset="0"/>
              </a:rPr>
              <a:t>enfekte</a:t>
            </a:r>
            <a:r>
              <a:rPr lang="tr-TR" sz="3000" dirty="0" smtClean="0">
                <a:latin typeface="Gill Sans MT Condensed" pitchFamily="34" charset="0"/>
              </a:rPr>
              <a:t> </a:t>
            </a:r>
            <a:r>
              <a:rPr lang="tr-TR" sz="3000" dirty="0" err="1" smtClean="0">
                <a:latin typeface="Gill Sans MT Condensed" pitchFamily="34" charset="0"/>
              </a:rPr>
              <a:t>strip</a:t>
            </a:r>
            <a:r>
              <a:rPr lang="tr-TR" sz="3000" dirty="0" smtClean="0">
                <a:latin typeface="Gill Sans MT Condensed" pitchFamily="34" charset="0"/>
              </a:rPr>
              <a:t> kap ile yayılabilirler, bu nedenle her sağımdan sonra </a:t>
            </a:r>
            <a:r>
              <a:rPr lang="tr-TR" sz="3000" dirty="0" err="1" smtClean="0">
                <a:latin typeface="Gill Sans MT Condensed" pitchFamily="34" charset="0"/>
              </a:rPr>
              <a:t>strip</a:t>
            </a:r>
            <a:r>
              <a:rPr lang="tr-TR" sz="3000" dirty="0" smtClean="0">
                <a:latin typeface="Gill Sans MT Condensed" pitchFamily="34" charset="0"/>
              </a:rPr>
              <a:t> kap temizlenmeli ve dezenfekte edilmelidir.</a:t>
            </a:r>
            <a:endParaRPr lang="tr-TR" sz="3000" dirty="0">
              <a:latin typeface="Gill Sans MT Condensed" pitchFamily="34" charset="0"/>
            </a:endParaRPr>
          </a:p>
        </p:txBody>
      </p:sp>
      <p:pic>
        <p:nvPicPr>
          <p:cNvPr id="293890" name="Picture 2" descr="Resim 0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737" y="4786321"/>
            <a:ext cx="2657399" cy="20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33706" y="2439698"/>
            <a:ext cx="8186766" cy="2357454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Gill Sans MT Condensed" pitchFamily="34" charset="0"/>
              </a:rPr>
              <a:t>Ön sütün muayenesi </a:t>
            </a:r>
            <a:r>
              <a:rPr lang="tr-TR" sz="2800" dirty="0" err="1" smtClean="0">
                <a:latin typeface="Gill Sans MT Condensed" pitchFamily="34" charset="0"/>
              </a:rPr>
              <a:t>sağımhanenin</a:t>
            </a:r>
            <a:r>
              <a:rPr lang="tr-TR" sz="2800" dirty="0" smtClean="0">
                <a:latin typeface="Gill Sans MT Condensed" pitchFamily="34" charset="0"/>
              </a:rPr>
              <a:t> zeminine veya </a:t>
            </a:r>
            <a:r>
              <a:rPr lang="tr-TR" sz="2800" dirty="0" err="1" smtClean="0">
                <a:latin typeface="Gill Sans MT Condensed" pitchFamily="34" charset="0"/>
              </a:rPr>
              <a:t>strip</a:t>
            </a:r>
            <a:r>
              <a:rPr lang="tr-TR" sz="2800" dirty="0" smtClean="0">
                <a:latin typeface="Gill Sans MT Condensed" pitchFamily="34" charset="0"/>
              </a:rPr>
              <a:t> kap içine süt sağılarak yapılmalıdır.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Ön sütün muayenesi asla avuç içinde yapılmamalıdır.</a:t>
            </a:r>
            <a:endParaRPr lang="tr-TR" sz="2800" dirty="0"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92695"/>
            <a:ext cx="8115328" cy="41650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Gill Sans MT Condensed" pitchFamily="34" charset="0"/>
              </a:rPr>
              <a:t>4. Meme Başlarının Yıkanması veya Sağım Öncesi </a:t>
            </a:r>
            <a:r>
              <a:rPr lang="tr-TR" dirty="0" err="1" smtClean="0">
                <a:solidFill>
                  <a:schemeClr val="bg2">
                    <a:lumMod val="50000"/>
                  </a:schemeClr>
                </a:solidFill>
                <a:latin typeface="Gill Sans MT Condensed" pitchFamily="34" charset="0"/>
              </a:rPr>
              <a:t>Teat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Gill Sans MT Condensed" pitchFamily="34" charset="0"/>
              </a:rPr>
              <a:t> </a:t>
            </a:r>
            <a:r>
              <a:rPr lang="tr-TR" dirty="0" err="1" smtClean="0">
                <a:solidFill>
                  <a:schemeClr val="bg2">
                    <a:lumMod val="50000"/>
                  </a:schemeClr>
                </a:solidFill>
                <a:latin typeface="Gill Sans MT Condensed" pitchFamily="34" charset="0"/>
              </a:rPr>
              <a:t>Dipping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Gill Sans MT Condensed" pitchFamily="34" charset="0"/>
              </a:rPr>
              <a:t> Solüsyonuna Daldırılması</a:t>
            </a:r>
          </a:p>
          <a:p>
            <a:pPr>
              <a:buNone/>
            </a:pPr>
            <a:endParaRPr lang="tr-TR" sz="2800" dirty="0" smtClean="0">
              <a:solidFill>
                <a:srgbClr val="FF0000"/>
              </a:solidFill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Sağım başlıkları takılmadan önce meme başları uygun bir dezenfektan solüsyon ile temizlenmelidir.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Bu amaçla </a:t>
            </a:r>
            <a:r>
              <a:rPr lang="tr-TR" sz="2800" dirty="0" err="1" smtClean="0">
                <a:latin typeface="Gill Sans MT Condensed" pitchFamily="34" charset="0"/>
              </a:rPr>
              <a:t>germisid</a:t>
            </a:r>
            <a:r>
              <a:rPr lang="tr-TR" sz="2800" dirty="0" smtClean="0">
                <a:latin typeface="Gill Sans MT Condensed" pitchFamily="34" charset="0"/>
              </a:rPr>
              <a:t> etkili </a:t>
            </a:r>
            <a:r>
              <a:rPr lang="tr-TR" sz="2800" dirty="0" err="1" smtClean="0">
                <a:latin typeface="Gill Sans MT Condensed" pitchFamily="34" charset="0"/>
              </a:rPr>
              <a:t>teat</a:t>
            </a:r>
            <a:r>
              <a:rPr lang="tr-TR" sz="2800" dirty="0" smtClean="0">
                <a:latin typeface="Gill Sans MT Condensed" pitchFamily="34" charset="0"/>
              </a:rPr>
              <a:t> </a:t>
            </a:r>
            <a:r>
              <a:rPr lang="tr-TR" sz="2800" dirty="0" err="1" smtClean="0">
                <a:latin typeface="Gill Sans MT Condensed" pitchFamily="34" charset="0"/>
              </a:rPr>
              <a:t>dipping</a:t>
            </a:r>
            <a:r>
              <a:rPr lang="tr-TR" sz="2800" dirty="0" smtClean="0">
                <a:latin typeface="Gill Sans MT Condensed" pitchFamily="34" charset="0"/>
              </a:rPr>
              <a:t> solüsyonları kullanılabilir (%1’lik iyot solüsyonları gibi).</a:t>
            </a:r>
            <a:endParaRPr lang="tr-TR" sz="2800" dirty="0">
              <a:latin typeface="Gill Sans MT Condensed" pitchFamily="34" charset="0"/>
            </a:endParaRPr>
          </a:p>
        </p:txBody>
      </p:sp>
      <p:pic>
        <p:nvPicPr>
          <p:cNvPr id="295938" name="Picture 2" descr="Resim 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6637" y="5080023"/>
            <a:ext cx="2265363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39" name="Picture 3" descr="Resim 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0964" y="5072074"/>
            <a:ext cx="1582738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90872" y="1124744"/>
            <a:ext cx="8229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 smtClean="0">
                <a:solidFill>
                  <a:srgbClr val="FF0000"/>
                </a:solidFill>
              </a:rPr>
              <a:t>    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Gill Sans MT Condensed" pitchFamily="34" charset="0"/>
              </a:rPr>
              <a:t>5.Meme Başlarının Kurulanması</a:t>
            </a:r>
          </a:p>
          <a:p>
            <a:pPr>
              <a:buNone/>
            </a:pPr>
            <a:endParaRPr lang="tr-TR" dirty="0" smtClean="0">
              <a:solidFill>
                <a:schemeClr val="bg2">
                  <a:lumMod val="50000"/>
                </a:schemeClr>
              </a:solidFill>
              <a:latin typeface="Gill Sans MT Condensed" pitchFamily="34" charset="0"/>
            </a:endParaRPr>
          </a:p>
          <a:p>
            <a:pPr>
              <a:buNone/>
            </a:pPr>
            <a:endParaRPr lang="tr-TR" sz="2800" dirty="0" smtClean="0">
              <a:solidFill>
                <a:srgbClr val="FF0000"/>
              </a:solidFill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Meme başları sağım öncesinde yıkandıktan veya bir dezenfektan solüsyona daldırıldıktan sonra mutlaka kurulanmalıdır.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Meme başları veya meme lobları ıslak kaldığında </a:t>
            </a:r>
            <a:r>
              <a:rPr lang="tr-TR" sz="2800" dirty="0" err="1" smtClean="0">
                <a:latin typeface="Gill Sans MT Condensed" pitchFamily="34" charset="0"/>
              </a:rPr>
              <a:t>mastitis</a:t>
            </a:r>
            <a:r>
              <a:rPr lang="tr-TR" sz="2800" dirty="0" smtClean="0">
                <a:latin typeface="Gill Sans MT Condensed" pitchFamily="34" charset="0"/>
              </a:rPr>
              <a:t> riski ve tank sütü bakteri sayısı artmaktadır.</a:t>
            </a:r>
            <a:endParaRPr lang="tr-TR" sz="2800" dirty="0"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857752" y="989018"/>
            <a:ext cx="3929090" cy="1725602"/>
          </a:xfrm>
        </p:spPr>
        <p:txBody>
          <a:bodyPr>
            <a:noAutofit/>
          </a:bodyPr>
          <a:lstStyle/>
          <a:p>
            <a:pPr algn="l"/>
            <a:r>
              <a:rPr lang="tr-TR" sz="2000" dirty="0" smtClean="0">
                <a:latin typeface="Gill Sans MT Condensed" pitchFamily="34" charset="0"/>
              </a:rPr>
              <a:t>Sağım başlıkları takılmadan önce memeler temiz</a:t>
            </a:r>
            <a:br>
              <a:rPr lang="tr-TR" sz="2000" dirty="0" smtClean="0">
                <a:latin typeface="Gill Sans MT Condensed" pitchFamily="34" charset="0"/>
              </a:rPr>
            </a:br>
            <a:r>
              <a:rPr lang="tr-TR" sz="2000" dirty="0" smtClean="0">
                <a:latin typeface="Gill Sans MT Condensed" pitchFamily="34" charset="0"/>
              </a:rPr>
              <a:t> ve kuru olmalıdır.</a:t>
            </a:r>
            <a:endParaRPr lang="tr-TR" sz="2000" dirty="0">
              <a:latin typeface="Gill Sans MT Condensed" pitchFamily="34" charset="0"/>
            </a:endParaRPr>
          </a:p>
        </p:txBody>
      </p:sp>
      <p:pic>
        <p:nvPicPr>
          <p:cNvPr id="296962" name="Picture 2" descr="Resim 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2" y="142731"/>
            <a:ext cx="4214810" cy="314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63" name="Picture 3" descr="Resim 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8123" y="3571876"/>
            <a:ext cx="424015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107504" y="4045539"/>
            <a:ext cx="45365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ea typeface="Times New Roman" pitchFamily="18" charset="0"/>
                <a:cs typeface="Arial" pitchFamily="34" charset="0"/>
              </a:rPr>
              <a:t>Sağım öncesi kullanılan iyot solüsyonu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ea typeface="Times New Roman" pitchFamily="18" charset="0"/>
                <a:cs typeface="Arial" pitchFamily="34" charset="0"/>
              </a:rPr>
              <a:t>sağım başlıkları takılmadan önce iyice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ea typeface="Times New Roman" pitchFamily="18" charset="0"/>
                <a:cs typeface="Arial" pitchFamily="34" charset="0"/>
              </a:rPr>
              <a:t>meme başından silinmez ise süte iyot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ea typeface="Times New Roman" pitchFamily="18" charset="0"/>
                <a:cs typeface="Arial" pitchFamily="34" charset="0"/>
              </a:rPr>
              <a:t>karışabilir.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dirty="0" smtClean="0">
              <a:latin typeface="Gill Sans MT Condensed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ea typeface="Times New Roman" pitchFamily="18" charset="0"/>
                <a:cs typeface="Arial" pitchFamily="34" charset="0"/>
              </a:rPr>
              <a:t>O nedenle sağım öncesi meme başlarının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ea typeface="Times New Roman" pitchFamily="18" charset="0"/>
                <a:cs typeface="Arial" pitchFamily="34" charset="0"/>
              </a:rPr>
              <a:t>kağıt havlular ile özenle silinmesi faydalı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 Condensed" pitchFamily="34" charset="0"/>
                <a:ea typeface="Times New Roman" pitchFamily="18" charset="0"/>
                <a:cs typeface="Arial" pitchFamily="34" charset="0"/>
              </a:rPr>
              <a:t>olmaktadır.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572</Words>
  <Application>Microsoft Office PowerPoint</Application>
  <PresentationFormat>Ekran Gösterisi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Ofis Teması</vt:lpstr>
      <vt:lpstr> SAĞIM </vt:lpstr>
      <vt:lpstr>Slayt 2</vt:lpstr>
      <vt:lpstr>Slayt 3</vt:lpstr>
      <vt:lpstr>Slayt 4</vt:lpstr>
      <vt:lpstr>Slayt 5</vt:lpstr>
      <vt:lpstr>Slayt 6</vt:lpstr>
      <vt:lpstr>Slayt 7</vt:lpstr>
      <vt:lpstr>Slayt 8</vt:lpstr>
      <vt:lpstr>Sağım başlıkları takılmadan önce memeler temiz  ve kuru olmalıdır.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SAĞIM </dc:title>
  <dc:creator>Ayhan Bastan</dc:creator>
  <cp:lastModifiedBy>Ayhan Bastan</cp:lastModifiedBy>
  <cp:revision>1</cp:revision>
  <dcterms:created xsi:type="dcterms:W3CDTF">2017-10-25T14:18:35Z</dcterms:created>
  <dcterms:modified xsi:type="dcterms:W3CDTF">2017-10-25T14:19:58Z</dcterms:modified>
</cp:coreProperties>
</file>