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10" d="100"/>
          <a:sy n="110" d="100"/>
        </p:scale>
        <p:origin x="164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703D4D-F3F4-4C16-85A6-F787E1DFC7FD}" type="datetimeFigureOut">
              <a:rPr lang="tr-TR" smtClean="0"/>
              <a:t>9.07.2019</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1A82B5-3F3C-48F2-97BF-243DA99E60F1}" type="slidenum">
              <a:rPr lang="tr-TR" smtClean="0"/>
              <a:t>‹#›</a:t>
            </a:fld>
            <a:endParaRPr lang="tr-TR"/>
          </a:p>
        </p:txBody>
      </p:sp>
    </p:spTree>
    <p:extLst>
      <p:ext uri="{BB962C8B-B14F-4D97-AF65-F5344CB8AC3E}">
        <p14:creationId xmlns:p14="http://schemas.microsoft.com/office/powerpoint/2010/main" val="3249207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94E97B9F-7881-45CD-AF06-00BAD8DF9E56}" type="datetimeFigureOut">
              <a:rPr lang="tr-TR" smtClean="0"/>
              <a:t>9.07.2019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A446406-014B-48AB-A801-658F8E38DC58}" type="slidenum">
              <a:rPr lang="tr-TR" smtClean="0"/>
              <a:t>‹#›</a:t>
            </a:fld>
            <a:endParaRPr lang="tr-TR"/>
          </a:p>
        </p:txBody>
      </p:sp>
    </p:spTree>
    <p:extLst>
      <p:ext uri="{BB962C8B-B14F-4D97-AF65-F5344CB8AC3E}">
        <p14:creationId xmlns:p14="http://schemas.microsoft.com/office/powerpoint/2010/main" val="1842104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4E97B9F-7881-45CD-AF06-00BAD8DF9E56}" type="datetimeFigureOut">
              <a:rPr lang="tr-TR" smtClean="0"/>
              <a:t>9.07.2019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A446406-014B-48AB-A801-658F8E38DC58}" type="slidenum">
              <a:rPr lang="tr-TR" smtClean="0"/>
              <a:t>‹#›</a:t>
            </a:fld>
            <a:endParaRPr lang="tr-TR"/>
          </a:p>
        </p:txBody>
      </p:sp>
    </p:spTree>
    <p:extLst>
      <p:ext uri="{BB962C8B-B14F-4D97-AF65-F5344CB8AC3E}">
        <p14:creationId xmlns:p14="http://schemas.microsoft.com/office/powerpoint/2010/main" val="471844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4E97B9F-7881-45CD-AF06-00BAD8DF9E56}" type="datetimeFigureOut">
              <a:rPr lang="tr-TR" smtClean="0"/>
              <a:t>9.07.2019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A446406-014B-48AB-A801-658F8E38DC58}" type="slidenum">
              <a:rPr lang="tr-TR" smtClean="0"/>
              <a:t>‹#›</a:t>
            </a:fld>
            <a:endParaRPr lang="tr-TR"/>
          </a:p>
        </p:txBody>
      </p:sp>
    </p:spTree>
    <p:extLst>
      <p:ext uri="{BB962C8B-B14F-4D97-AF65-F5344CB8AC3E}">
        <p14:creationId xmlns:p14="http://schemas.microsoft.com/office/powerpoint/2010/main" val="183382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4E97B9F-7881-45CD-AF06-00BAD8DF9E56}" type="datetimeFigureOut">
              <a:rPr lang="tr-TR" smtClean="0"/>
              <a:t>9.07.2019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A446406-014B-48AB-A801-658F8E38DC58}" type="slidenum">
              <a:rPr lang="tr-TR" smtClean="0"/>
              <a:t>‹#›</a:t>
            </a:fld>
            <a:endParaRPr lang="tr-TR"/>
          </a:p>
        </p:txBody>
      </p:sp>
    </p:spTree>
    <p:extLst>
      <p:ext uri="{BB962C8B-B14F-4D97-AF65-F5344CB8AC3E}">
        <p14:creationId xmlns:p14="http://schemas.microsoft.com/office/powerpoint/2010/main" val="3084973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94E97B9F-7881-45CD-AF06-00BAD8DF9E56}" type="datetimeFigureOut">
              <a:rPr lang="tr-TR" smtClean="0"/>
              <a:t>9.07.2019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A446406-014B-48AB-A801-658F8E38DC58}" type="slidenum">
              <a:rPr lang="tr-TR" smtClean="0"/>
              <a:t>‹#›</a:t>
            </a:fld>
            <a:endParaRPr lang="tr-TR"/>
          </a:p>
        </p:txBody>
      </p:sp>
    </p:spTree>
    <p:extLst>
      <p:ext uri="{BB962C8B-B14F-4D97-AF65-F5344CB8AC3E}">
        <p14:creationId xmlns:p14="http://schemas.microsoft.com/office/powerpoint/2010/main" val="1277037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94E97B9F-7881-45CD-AF06-00BAD8DF9E56}" type="datetimeFigureOut">
              <a:rPr lang="tr-TR" smtClean="0"/>
              <a:t>9.07.2019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A446406-014B-48AB-A801-658F8E38DC58}" type="slidenum">
              <a:rPr lang="tr-TR" smtClean="0"/>
              <a:t>‹#›</a:t>
            </a:fld>
            <a:endParaRPr lang="tr-TR"/>
          </a:p>
        </p:txBody>
      </p:sp>
    </p:spTree>
    <p:extLst>
      <p:ext uri="{BB962C8B-B14F-4D97-AF65-F5344CB8AC3E}">
        <p14:creationId xmlns:p14="http://schemas.microsoft.com/office/powerpoint/2010/main" val="1253307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4E97B9F-7881-45CD-AF06-00BAD8DF9E56}" type="datetimeFigureOut">
              <a:rPr lang="tr-TR" smtClean="0"/>
              <a:t>9.07.2019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A446406-014B-48AB-A801-658F8E38DC58}" type="slidenum">
              <a:rPr lang="tr-TR" smtClean="0"/>
              <a:t>‹#›</a:t>
            </a:fld>
            <a:endParaRPr lang="tr-TR"/>
          </a:p>
        </p:txBody>
      </p:sp>
    </p:spTree>
    <p:extLst>
      <p:ext uri="{BB962C8B-B14F-4D97-AF65-F5344CB8AC3E}">
        <p14:creationId xmlns:p14="http://schemas.microsoft.com/office/powerpoint/2010/main" val="4267290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94E97B9F-7881-45CD-AF06-00BAD8DF9E56}" type="datetimeFigureOut">
              <a:rPr lang="tr-TR" smtClean="0"/>
              <a:t>9.07.2019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A446406-014B-48AB-A801-658F8E38DC58}" type="slidenum">
              <a:rPr lang="tr-TR" smtClean="0"/>
              <a:t>‹#›</a:t>
            </a:fld>
            <a:endParaRPr lang="tr-TR"/>
          </a:p>
        </p:txBody>
      </p:sp>
    </p:spTree>
    <p:extLst>
      <p:ext uri="{BB962C8B-B14F-4D97-AF65-F5344CB8AC3E}">
        <p14:creationId xmlns:p14="http://schemas.microsoft.com/office/powerpoint/2010/main" val="2553455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E97B9F-7881-45CD-AF06-00BAD8DF9E56}" type="datetimeFigureOut">
              <a:rPr lang="tr-TR" smtClean="0"/>
              <a:t>9.07.2019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A446406-014B-48AB-A801-658F8E38DC58}" type="slidenum">
              <a:rPr lang="tr-TR" smtClean="0"/>
              <a:t>‹#›</a:t>
            </a:fld>
            <a:endParaRPr lang="tr-TR"/>
          </a:p>
        </p:txBody>
      </p:sp>
    </p:spTree>
    <p:extLst>
      <p:ext uri="{BB962C8B-B14F-4D97-AF65-F5344CB8AC3E}">
        <p14:creationId xmlns:p14="http://schemas.microsoft.com/office/powerpoint/2010/main" val="2508895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4E97B9F-7881-45CD-AF06-00BAD8DF9E56}" type="datetimeFigureOut">
              <a:rPr lang="tr-TR" smtClean="0"/>
              <a:t>9.07.2019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A446406-014B-48AB-A801-658F8E38DC58}" type="slidenum">
              <a:rPr lang="tr-TR" smtClean="0"/>
              <a:t>‹#›</a:t>
            </a:fld>
            <a:endParaRPr lang="tr-TR"/>
          </a:p>
        </p:txBody>
      </p:sp>
    </p:spTree>
    <p:extLst>
      <p:ext uri="{BB962C8B-B14F-4D97-AF65-F5344CB8AC3E}">
        <p14:creationId xmlns:p14="http://schemas.microsoft.com/office/powerpoint/2010/main" val="2397657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4E97B9F-7881-45CD-AF06-00BAD8DF9E56}" type="datetimeFigureOut">
              <a:rPr lang="tr-TR" smtClean="0"/>
              <a:t>9.07.2019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A446406-014B-48AB-A801-658F8E38DC58}" type="slidenum">
              <a:rPr lang="tr-TR" smtClean="0"/>
              <a:t>‹#›</a:t>
            </a:fld>
            <a:endParaRPr lang="tr-TR"/>
          </a:p>
        </p:txBody>
      </p:sp>
    </p:spTree>
    <p:extLst>
      <p:ext uri="{BB962C8B-B14F-4D97-AF65-F5344CB8AC3E}">
        <p14:creationId xmlns:p14="http://schemas.microsoft.com/office/powerpoint/2010/main" val="272366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E97B9F-7881-45CD-AF06-00BAD8DF9E56}" type="datetimeFigureOut">
              <a:rPr lang="tr-TR" smtClean="0"/>
              <a:t>9.07.2019</a:t>
            </a:fld>
            <a:endParaRPr lang="tr-T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446406-014B-48AB-A801-658F8E38DC58}" type="slidenum">
              <a:rPr lang="tr-TR" smtClean="0"/>
              <a:t>‹#›</a:t>
            </a:fld>
            <a:endParaRPr lang="tr-TR"/>
          </a:p>
        </p:txBody>
      </p:sp>
    </p:spTree>
    <p:extLst>
      <p:ext uri="{BB962C8B-B14F-4D97-AF65-F5344CB8AC3E}">
        <p14:creationId xmlns:p14="http://schemas.microsoft.com/office/powerpoint/2010/main" val="37910691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hyperlink" Target="http://images.google.com/imgres?imgurl=http://gallery.hd.org/_exhibits/places-and-sights/_more2002/_more11/Namibia-Grootfontein-vicinity-Hoba-meteorite-at-50-tons-the-biggest-known-in-the-world-SMO.jpg&amp;imgrefurl=http://mirror-cn-bj1.gallery.hd.org/_c/places-and-sights/_more2002/_more11/Namibia-Grootfontein-vicinity-Hoba-meteorite-at-50-tons-the-biggest-known-in-the-world-SMO.jpg.html&amp;h=296&amp;w=451&amp;sz=977&amp;hl=en&amp;start=4&amp;um=1&amp;tbnid=SXRszT42gjiatM:&amp;tbnh=98&amp;tbnw=150&amp;prev=/images%3Fq%3Dmeteorite%26svnum%3D10%26um%3D1%26hl%3Den%26rls%3Dcom.microsoft:tr:IE-SearchBox%26rlz%3D1I7GGLF%26sa%3DN" TargetMode="External"/><Relationship Id="rId18" Type="http://schemas.openxmlformats.org/officeDocument/2006/relationships/image" Target="../media/image43.jpeg"/><Relationship Id="rId3" Type="http://schemas.openxmlformats.org/officeDocument/2006/relationships/hyperlink" Target="http://images.google.com/imgres?imgurl=http://www.physics.uc.edu/~hanson/ASTRO/LECTURENOTES/F03/SpaceDebris/IronMeteorite.jpg&amp;imgrefurl=http://www.physics.uc.edu/~hanson/ASTRO/LECTURENOTES/F03/SpaceDebris/Page7.html&amp;h=439&amp;w=553&amp;sz=37&amp;hl=en&amp;start=14&amp;um=1&amp;tbnid=5ctneKAe1ZT0OM:&amp;tbnh=106&amp;tbnw=133&amp;prev=/images%3Fq%3Dmeteorite%26svnum%3D10%26um%3D1%26hl%3Den%26rls%3Dcom.microsoft:tr:IE-SearchBox%26rlz%3D1I7GGLF%26sa%3DN" TargetMode="External"/><Relationship Id="rId7" Type="http://schemas.openxmlformats.org/officeDocument/2006/relationships/hyperlink" Target="http://images.google.com/imgres?imgurl=http://www.jb.man.ac.uk/distance/strobel/solarsys/solsysc_files/iron-meteorite.jpg&amp;imgrefurl=http://www.jb.man.ac.uk/distance/strobel/solarsys/solsysc.htm&amp;h=431&amp;w=616&amp;sz=73&amp;hl=en&amp;start=11&amp;um=1&amp;tbnid=Kw9UaO4GcrDg0M:&amp;tbnh=95&amp;tbnw=136&amp;prev=/images%3Fq%3Dmeteorite%26svnum%3D10%26um%3D1%26hl%3Den%26rls%3Dcom.microsoft:tr:IE-SearchBox%26rlz%3D1I7GGLF%26sa%3DN" TargetMode="External"/><Relationship Id="rId12" Type="http://schemas.openxmlformats.org/officeDocument/2006/relationships/image" Target="../media/image40.jpeg"/><Relationship Id="rId17" Type="http://schemas.openxmlformats.org/officeDocument/2006/relationships/hyperlink" Target="http://images.google.com/imgres?imgurl=http://www.worldrecordmeteorite.com/downloads/steve_meteorite_0199.jpg&amp;imgrefurl=http://www.worldrecordmeteorite.com/media.htm&amp;h=1452&amp;w=1935&amp;sz=1958&amp;hl=en&amp;start=28&amp;um=1&amp;tbnid=3Uz3vRmRmgeqZM:&amp;tbnh=113&amp;tbnw=150&amp;prev=/images%3Fq%3Dmeteorite%26start%3D20%26ndsp%3D20%26svnum%3D10%26um%3D1%26hl%3Den%26rls%3Dcom.microsoft:tr:IE-SearchBox%26rlz%3D1I7GGLF%26sa%3DN" TargetMode="External"/><Relationship Id="rId2" Type="http://schemas.openxmlformats.org/officeDocument/2006/relationships/image" Target="../media/image35.jpeg"/><Relationship Id="rId16" Type="http://schemas.openxmlformats.org/officeDocument/2006/relationships/image" Target="../media/image42.jpeg"/><Relationship Id="rId20"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37.jpeg"/><Relationship Id="rId11" Type="http://schemas.openxmlformats.org/officeDocument/2006/relationships/hyperlink" Target="http://images.google.com/imgres?imgurl=http://msnbcmedia1.msn.com/j/msnbc/Components/Photos/051111/051111_meteorite_hmed_4p.widec.jpg&amp;imgrefurl=http://www.msnbc.msn.com/id/10007802/&amp;h=300&amp;w=298&amp;sz=17&amp;hl=en&amp;start=7&amp;um=1&amp;tbnid=KMxPENijJhmaZM:&amp;tbnh=116&amp;tbnw=115&amp;prev=/images%3Fq%3Dmeteorite%26svnum%3D10%26um%3D1%26hl%3Den%26rls%3Dcom.microsoft:tr:IE-SearchBox%26rlz%3D1I7GGLF%26sa%3DN" TargetMode="External"/><Relationship Id="rId5" Type="http://schemas.openxmlformats.org/officeDocument/2006/relationships/hyperlink" Target="http://meteorites.asu.edu/images/albin-big.jpg" TargetMode="External"/><Relationship Id="rId15" Type="http://schemas.openxmlformats.org/officeDocument/2006/relationships/hyperlink" Target="http://images.google.com/imgres?imgurl=http://wps.prenhall.com/wps/media/objects/1352/1384752/image/martian_meteorite.jpg&amp;imgrefurl=http://wps.prenhall.com/esm_chaisson_astronomytoday_5/0,9185,1384765-content,00.html&amp;h=469&amp;w=618&amp;sz=96&amp;hl=en&amp;start=31&amp;um=1&amp;tbnid=wKPCqMMrB_XF1M:&amp;tbnh=103&amp;tbnw=136&amp;prev=/images%3Fq%3Dmeteorite%26start%3D20%26ndsp%3D20%26svnum%3D10%26um%3D1%26hl%3Den%26rls%3Dcom.microsoft:tr:IE-SearchBox%26rlz%3D1I7GGLF%26sa%3DN" TargetMode="External"/><Relationship Id="rId10" Type="http://schemas.openxmlformats.org/officeDocument/2006/relationships/image" Target="../media/image39.jpeg"/><Relationship Id="rId19" Type="http://schemas.openxmlformats.org/officeDocument/2006/relationships/hyperlink" Target="http://images.google.com/imgres?imgurl=http://upload.wikimedia.org/wikipedia/commons/archive/a/ab/20050827232208!SikhoteAlinMeteorite.jpg&amp;imgrefurl=http://commons.wikimedia.org/wiki/Image:SikhoteAlinMeteorite.jpg&amp;h=768&amp;w=1024&amp;sz=121&amp;hl=en&amp;start=53&amp;um=1&amp;tbnid=Vot017hsscoo-M:&amp;tbnh=113&amp;tbnw=150&amp;prev=/images%3Fq%3Dmeteorite%26start%3D40%26ndsp%3D20%26svnum%3D10%26um%3D1%26hl%3Den%26rls%3Dcom.microsoft:tr:IE-SearchBox%26rlz%3D1I7GGLF%26sa%3DN" TargetMode="External"/><Relationship Id="rId4" Type="http://schemas.openxmlformats.org/officeDocument/2006/relationships/image" Target="../media/image36.jpeg"/><Relationship Id="rId9" Type="http://schemas.openxmlformats.org/officeDocument/2006/relationships/hyperlink" Target="http://images.google.com/imgres?imgurl=http://www.norwebster.com/mars/mer/images/meteorite.jpg&amp;imgrefurl=http://www.norwebster.com/mars/mer/mer02.html&amp;h=1024&amp;w=1024&amp;sz=906&amp;hl=en&amp;start=12&amp;um=1&amp;tbnid=yco8r5iSawMF9M:&amp;tbnh=150&amp;tbnw=150&amp;prev=/images%3Fq%3Dmeteorite%26svnum%3D10%26um%3D1%26hl%3Den%26rls%3Dcom.microsoft:tr:IE-SearchBox%26rlz%3D1I7GGLF%26sa%3DN" TargetMode="External"/><Relationship Id="rId14" Type="http://schemas.openxmlformats.org/officeDocument/2006/relationships/image" Target="../media/image41.jpeg"/></Relationships>
</file>

<file path=ppt/slides/_rels/slide1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jpeg"/></Relationships>
</file>

<file path=ppt/slides/_rels/slide13.xml.rels><?xml version="1.0" encoding="UTF-8" standalone="yes"?>
<Relationships xmlns="http://schemas.openxmlformats.org/package/2006/relationships"><Relationship Id="rId8" Type="http://schemas.openxmlformats.org/officeDocument/2006/relationships/hyperlink" Target="http://en.wikipedia.org/wiki/1P/Halley" TargetMode="External"/><Relationship Id="rId13" Type="http://schemas.openxmlformats.org/officeDocument/2006/relationships/hyperlink" Target="http://en.wikipedia.org/wiki/Draconids" TargetMode="External"/><Relationship Id="rId18" Type="http://schemas.openxmlformats.org/officeDocument/2006/relationships/hyperlink" Target="http://en.wikipedia.org/wiki/Northern_Taurids" TargetMode="External"/><Relationship Id="rId3" Type="http://schemas.openxmlformats.org/officeDocument/2006/relationships/hyperlink" Target="http://en.wikipedia.org/wiki/Quadrantids" TargetMode="External"/><Relationship Id="rId21" Type="http://schemas.openxmlformats.org/officeDocument/2006/relationships/hyperlink" Target="http://en.wikipedia.org/wiki/Geminids" TargetMode="External"/><Relationship Id="rId7" Type="http://schemas.openxmlformats.org/officeDocument/2006/relationships/hyperlink" Target="http://en.wikipedia.org/wiki/Eta_Aquarids" TargetMode="External"/><Relationship Id="rId12" Type="http://schemas.openxmlformats.org/officeDocument/2006/relationships/hyperlink" Target="http://en.wikipedia.org/wiki/109P/Swift-Tuttle" TargetMode="External"/><Relationship Id="rId17" Type="http://schemas.openxmlformats.org/officeDocument/2006/relationships/hyperlink" Target="http://en.wikipedia.org/wiki/2P/Encke" TargetMode="External"/><Relationship Id="rId2" Type="http://schemas.openxmlformats.org/officeDocument/2006/relationships/image" Target="../media/image49.jpeg"/><Relationship Id="rId16" Type="http://schemas.openxmlformats.org/officeDocument/2006/relationships/hyperlink" Target="http://en.wikipedia.org/wiki/Southern_Taurids" TargetMode="External"/><Relationship Id="rId20" Type="http://schemas.openxmlformats.org/officeDocument/2006/relationships/hyperlink" Target="http://en.wikipedia.org/wiki/55P/Tempel-Tuttle" TargetMode="External"/><Relationship Id="rId1" Type="http://schemas.openxmlformats.org/officeDocument/2006/relationships/slideLayout" Target="../slideLayouts/slideLayout2.xml"/><Relationship Id="rId6" Type="http://schemas.openxmlformats.org/officeDocument/2006/relationships/hyperlink" Target="http://en.wikipedia.org/wiki/26P/Grigg-Skjellerup" TargetMode="External"/><Relationship Id="rId11" Type="http://schemas.openxmlformats.org/officeDocument/2006/relationships/hyperlink" Target="http://en.wikipedia.org/wiki/Perseids" TargetMode="External"/><Relationship Id="rId24" Type="http://schemas.openxmlformats.org/officeDocument/2006/relationships/hyperlink" Target="http://en.wikipedia.org/wiki/8P/Tuttle" TargetMode="External"/><Relationship Id="rId5" Type="http://schemas.openxmlformats.org/officeDocument/2006/relationships/hyperlink" Target="http://en.wikipedia.org/wiki/Pi_Puppids" TargetMode="External"/><Relationship Id="rId15" Type="http://schemas.openxmlformats.org/officeDocument/2006/relationships/hyperlink" Target="http://en.wikipedia.org/wiki/Orionids" TargetMode="External"/><Relationship Id="rId23" Type="http://schemas.openxmlformats.org/officeDocument/2006/relationships/hyperlink" Target="http://en.wikipedia.org/wiki/Ursids" TargetMode="External"/><Relationship Id="rId10" Type="http://schemas.openxmlformats.org/officeDocument/2006/relationships/hyperlink" Target="http://en.wikipedia.org/wiki/7P/Pons-Winnecke" TargetMode="External"/><Relationship Id="rId19" Type="http://schemas.openxmlformats.org/officeDocument/2006/relationships/hyperlink" Target="http://en.wikipedia.org/wiki/Leonids" TargetMode="External"/><Relationship Id="rId4" Type="http://schemas.openxmlformats.org/officeDocument/2006/relationships/hyperlink" Target="http://en.wikipedia.org/wiki/Lyrids" TargetMode="External"/><Relationship Id="rId9" Type="http://schemas.openxmlformats.org/officeDocument/2006/relationships/hyperlink" Target="http://en.wikipedia.org/wiki/June_Bootids" TargetMode="External"/><Relationship Id="rId14" Type="http://schemas.openxmlformats.org/officeDocument/2006/relationships/hyperlink" Target="http://en.wikipedia.org/wiki/21P/Giacobini-Zinner" TargetMode="External"/><Relationship Id="rId22" Type="http://schemas.openxmlformats.org/officeDocument/2006/relationships/hyperlink" Target="http://en.wikipedia.org/wiki/3200_Phaetho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1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0.wmf"/><Relationship Id="rId4" Type="http://schemas.openxmlformats.org/officeDocument/2006/relationships/image" Target="../media/image9.wmf"/></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Başlık"/>
          <p:cNvSpPr>
            <a:spLocks noGrp="1"/>
          </p:cNvSpPr>
          <p:nvPr>
            <p:ph type="ctrTitle"/>
          </p:nvPr>
        </p:nvSpPr>
        <p:spPr>
          <a:xfrm>
            <a:off x="1787037" y="2679272"/>
            <a:ext cx="5829300" cy="1102519"/>
          </a:xfrm>
        </p:spPr>
        <p:txBody>
          <a:bodyPr>
            <a:normAutofit/>
          </a:bodyPr>
          <a:lstStyle/>
          <a:p>
            <a:pPr eaLnBrk="1" hangingPunct="1"/>
            <a:r>
              <a:rPr lang="tr-TR" altLang="tr-TR" dirty="0" smtClean="0"/>
              <a:t>Güneş Sistemi</a:t>
            </a:r>
            <a:endParaRPr lang="tr-TR" altLang="tr-TR" dirty="0" smtClean="0"/>
          </a:p>
        </p:txBody>
      </p:sp>
    </p:spTree>
    <p:extLst>
      <p:ext uri="{BB962C8B-B14F-4D97-AF65-F5344CB8AC3E}">
        <p14:creationId xmlns:p14="http://schemas.microsoft.com/office/powerpoint/2010/main" val="2960838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650" name="Picture 2" descr="deep_impa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038" y="-26988"/>
            <a:ext cx="10333038" cy="688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3651" name="Rectangle 3"/>
          <p:cNvSpPr>
            <a:spLocks noChangeArrowheads="1"/>
          </p:cNvSpPr>
          <p:nvPr/>
        </p:nvSpPr>
        <p:spPr bwMode="auto">
          <a:xfrm>
            <a:off x="1109663" y="333375"/>
            <a:ext cx="6924675" cy="5619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800">
              <a:latin typeface="Arial" panose="020B0604020202020204" pitchFamily="34" charset="0"/>
            </a:endParaRPr>
          </a:p>
        </p:txBody>
      </p:sp>
      <p:sp>
        <p:nvSpPr>
          <p:cNvPr id="283652" name="Text Box 4"/>
          <p:cNvSpPr txBox="1">
            <a:spLocks noChangeArrowheads="1"/>
          </p:cNvSpPr>
          <p:nvPr/>
        </p:nvSpPr>
        <p:spPr bwMode="auto">
          <a:xfrm>
            <a:off x="1150938" y="379413"/>
            <a:ext cx="68437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tr-TR" altLang="tr-TR" sz="3600" b="1">
                <a:solidFill>
                  <a:srgbClr val="CCECFF"/>
                </a:solidFill>
                <a:latin typeface="Albertus Medium" pitchFamily="34" charset="0"/>
              </a:rPr>
              <a:t>Kuyruklu Yıldızlar</a:t>
            </a:r>
            <a:endParaRPr lang="en-US" altLang="tr-TR" sz="3600" b="1">
              <a:solidFill>
                <a:srgbClr val="CCECFF"/>
              </a:solidFill>
              <a:latin typeface="Albertus Medium" pitchFamily="34" charset="0"/>
            </a:endParaRPr>
          </a:p>
        </p:txBody>
      </p:sp>
      <p:sp>
        <p:nvSpPr>
          <p:cNvPr id="283653" name="Text Box 5"/>
          <p:cNvSpPr txBox="1">
            <a:spLocks noChangeArrowheads="1"/>
          </p:cNvSpPr>
          <p:nvPr/>
        </p:nvSpPr>
        <p:spPr bwMode="auto">
          <a:xfrm>
            <a:off x="3635375" y="1190625"/>
            <a:ext cx="5040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tr-TR" altLang="tr-TR" sz="2400">
                <a:solidFill>
                  <a:srgbClr val="66FFFF"/>
                </a:solidFill>
                <a:latin typeface="Albertus" pitchFamily="34" charset="0"/>
              </a:rPr>
              <a:t>TEMPEL-1 KUYRUKLU YILDIZI</a:t>
            </a:r>
          </a:p>
        </p:txBody>
      </p:sp>
      <p:sp>
        <p:nvSpPr>
          <p:cNvPr id="283654" name="Text Box 6"/>
          <p:cNvSpPr txBox="1">
            <a:spLocks noChangeArrowheads="1"/>
          </p:cNvSpPr>
          <p:nvPr/>
        </p:nvSpPr>
        <p:spPr bwMode="auto">
          <a:xfrm>
            <a:off x="323850" y="2708275"/>
            <a:ext cx="56165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600">
                <a:solidFill>
                  <a:srgbClr val="66FFFF"/>
                </a:solidFill>
                <a:latin typeface="Arial" panose="020B0604020202020204" pitchFamily="34" charset="0"/>
              </a:rPr>
              <a:t>4 Temmuz 2005 tarihinde DEEP IMPACT uzay aracından</a:t>
            </a:r>
          </a:p>
          <a:p>
            <a:pPr eaLnBrk="1" hangingPunct="1">
              <a:spcBef>
                <a:spcPct val="0"/>
              </a:spcBef>
              <a:buFontTx/>
              <a:buNone/>
            </a:pPr>
            <a:r>
              <a:rPr lang="tr-TR" altLang="tr-TR" sz="1600">
                <a:solidFill>
                  <a:srgbClr val="66FFFF"/>
                </a:solidFill>
                <a:latin typeface="Arial" panose="020B0604020202020204" pitchFamily="34" charset="0"/>
              </a:rPr>
              <a:t>bırakılan bir </a:t>
            </a:r>
            <a:r>
              <a:rPr lang="tr-TR" altLang="tr-TR" sz="1600">
                <a:solidFill>
                  <a:srgbClr val="FFFF66"/>
                </a:solidFill>
                <a:latin typeface="Arial" panose="020B0604020202020204" pitchFamily="34" charset="0"/>
              </a:rPr>
              <a:t>“ÇARPIŞMA SONDASI”</a:t>
            </a:r>
            <a:r>
              <a:rPr lang="tr-TR" altLang="tr-TR" sz="1600">
                <a:solidFill>
                  <a:srgbClr val="66FFFF"/>
                </a:solidFill>
                <a:latin typeface="Arial" panose="020B0604020202020204" pitchFamily="34" charset="0"/>
              </a:rPr>
              <a:t> ile bombalandı.</a:t>
            </a:r>
          </a:p>
        </p:txBody>
      </p:sp>
      <p:grpSp>
        <p:nvGrpSpPr>
          <p:cNvPr id="283655" name="Group 7"/>
          <p:cNvGrpSpPr>
            <a:grpSpLocks/>
          </p:cNvGrpSpPr>
          <p:nvPr/>
        </p:nvGrpSpPr>
        <p:grpSpPr bwMode="auto">
          <a:xfrm>
            <a:off x="539750" y="3716338"/>
            <a:ext cx="3816350" cy="2881312"/>
            <a:chOff x="340" y="2341"/>
            <a:chExt cx="2404" cy="1815"/>
          </a:xfrm>
        </p:grpSpPr>
        <p:pic>
          <p:nvPicPr>
            <p:cNvPr id="283668" name="Picture 8" descr="121520main_HRI-Movi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0" y="2341"/>
              <a:ext cx="2404" cy="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3669" name="Rectangle 9"/>
            <p:cNvSpPr>
              <a:spLocks noChangeArrowheads="1"/>
            </p:cNvSpPr>
            <p:nvPr/>
          </p:nvSpPr>
          <p:spPr bwMode="auto">
            <a:xfrm>
              <a:off x="340" y="2341"/>
              <a:ext cx="2404" cy="1815"/>
            </a:xfrm>
            <a:prstGeom prst="rect">
              <a:avLst/>
            </a:prstGeom>
            <a:noFill/>
            <a:ln w="12700">
              <a:solidFill>
                <a:srgbClr val="00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800">
                <a:latin typeface="Arial" panose="020B0604020202020204" pitchFamily="34" charset="0"/>
              </a:endParaRPr>
            </a:p>
          </p:txBody>
        </p:sp>
      </p:grpSp>
      <p:grpSp>
        <p:nvGrpSpPr>
          <p:cNvPr id="429066" name="Group 10"/>
          <p:cNvGrpSpPr>
            <a:grpSpLocks/>
          </p:cNvGrpSpPr>
          <p:nvPr/>
        </p:nvGrpSpPr>
        <p:grpSpPr bwMode="auto">
          <a:xfrm>
            <a:off x="2459038" y="3348038"/>
            <a:ext cx="6184900" cy="3294062"/>
            <a:chOff x="1549" y="2109"/>
            <a:chExt cx="3896" cy="2075"/>
          </a:xfrm>
        </p:grpSpPr>
        <p:sp>
          <p:nvSpPr>
            <p:cNvPr id="283657" name="Oval 11"/>
            <p:cNvSpPr>
              <a:spLocks noChangeArrowheads="1"/>
            </p:cNvSpPr>
            <p:nvPr/>
          </p:nvSpPr>
          <p:spPr bwMode="auto">
            <a:xfrm>
              <a:off x="1549" y="3215"/>
              <a:ext cx="272" cy="272"/>
            </a:xfrm>
            <a:prstGeom prst="ellipse">
              <a:avLst/>
            </a:prstGeom>
            <a:noFill/>
            <a:ln w="1905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800">
                <a:latin typeface="Arial" panose="020B0604020202020204" pitchFamily="34" charset="0"/>
              </a:endParaRPr>
            </a:p>
          </p:txBody>
        </p:sp>
        <p:grpSp>
          <p:nvGrpSpPr>
            <p:cNvPr id="283658" name="Group 12"/>
            <p:cNvGrpSpPr>
              <a:grpSpLocks/>
            </p:cNvGrpSpPr>
            <p:nvPr/>
          </p:nvGrpSpPr>
          <p:grpSpPr bwMode="auto">
            <a:xfrm>
              <a:off x="3470" y="2115"/>
              <a:ext cx="1975" cy="2069"/>
              <a:chOff x="3470" y="2115"/>
              <a:chExt cx="1975" cy="2069"/>
            </a:xfrm>
          </p:grpSpPr>
          <p:pic>
            <p:nvPicPr>
              <p:cNvPr id="283661" name="Picture 13" descr="120434main_sunshine-516-3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0" y="2115"/>
                <a:ext cx="1947" cy="2069"/>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83662" name="Rectangle 14"/>
              <p:cNvSpPr>
                <a:spLocks noChangeArrowheads="1"/>
              </p:cNvSpPr>
              <p:nvPr/>
            </p:nvSpPr>
            <p:spPr bwMode="auto">
              <a:xfrm>
                <a:off x="3878" y="2139"/>
                <a:ext cx="1315" cy="2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800">
                  <a:latin typeface="Arial" panose="020B0604020202020204" pitchFamily="34" charset="0"/>
                </a:endParaRPr>
              </a:p>
            </p:txBody>
          </p:sp>
          <p:sp>
            <p:nvSpPr>
              <p:cNvPr id="283663" name="Rectangle 15"/>
              <p:cNvSpPr>
                <a:spLocks noChangeArrowheads="1"/>
              </p:cNvSpPr>
              <p:nvPr/>
            </p:nvSpPr>
            <p:spPr bwMode="auto">
              <a:xfrm rot="-5400000">
                <a:off x="2921" y="3000"/>
                <a:ext cx="1315" cy="18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800">
                  <a:latin typeface="Arial" panose="020B0604020202020204" pitchFamily="34" charset="0"/>
                </a:endParaRPr>
              </a:p>
            </p:txBody>
          </p:sp>
          <p:sp>
            <p:nvSpPr>
              <p:cNvPr id="283664" name="Rectangle 16"/>
              <p:cNvSpPr>
                <a:spLocks noChangeArrowheads="1"/>
              </p:cNvSpPr>
              <p:nvPr/>
            </p:nvSpPr>
            <p:spPr bwMode="auto">
              <a:xfrm>
                <a:off x="3969" y="4020"/>
                <a:ext cx="1315" cy="1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800">
                  <a:latin typeface="Arial" panose="020B0604020202020204" pitchFamily="34" charset="0"/>
                </a:endParaRPr>
              </a:p>
            </p:txBody>
          </p:sp>
          <p:sp>
            <p:nvSpPr>
              <p:cNvPr id="283665" name="Text Box 17"/>
              <p:cNvSpPr txBox="1">
                <a:spLocks noChangeArrowheads="1"/>
              </p:cNvSpPr>
              <p:nvPr/>
            </p:nvSpPr>
            <p:spPr bwMode="auto">
              <a:xfrm>
                <a:off x="3494" y="2168"/>
                <a:ext cx="195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200">
                    <a:solidFill>
                      <a:schemeClr val="tx2"/>
                    </a:solidFill>
                    <a:latin typeface="Arial" panose="020B0604020202020204" pitchFamily="34" charset="0"/>
                  </a:rPr>
                  <a:t>Deep Impact HRI-IR Tayfçekeri</a:t>
                </a:r>
              </a:p>
            </p:txBody>
          </p:sp>
          <p:sp>
            <p:nvSpPr>
              <p:cNvPr id="283666" name="Text Box 18"/>
              <p:cNvSpPr txBox="1">
                <a:spLocks noChangeArrowheads="1"/>
              </p:cNvSpPr>
              <p:nvPr/>
            </p:nvSpPr>
            <p:spPr bwMode="auto">
              <a:xfrm rot="-5400000">
                <a:off x="2938" y="3127"/>
                <a:ext cx="127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000">
                    <a:solidFill>
                      <a:schemeClr val="tx2"/>
                    </a:solidFill>
                    <a:latin typeface="Arial" panose="020B0604020202020204" pitchFamily="34" charset="0"/>
                  </a:rPr>
                  <a:t>Göreli yeğinlik</a:t>
                </a:r>
              </a:p>
            </p:txBody>
          </p:sp>
          <p:sp>
            <p:nvSpPr>
              <p:cNvPr id="283667" name="Text Box 19"/>
              <p:cNvSpPr txBox="1">
                <a:spLocks noChangeArrowheads="1"/>
              </p:cNvSpPr>
              <p:nvPr/>
            </p:nvSpPr>
            <p:spPr bwMode="auto">
              <a:xfrm>
                <a:off x="3968" y="4002"/>
                <a:ext cx="127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000">
                    <a:solidFill>
                      <a:schemeClr val="tx2"/>
                    </a:solidFill>
                    <a:latin typeface="Arial" panose="020B0604020202020204" pitchFamily="34" charset="0"/>
                  </a:rPr>
                  <a:t>Dalgaboyu [</a:t>
                </a:r>
                <a:r>
                  <a:rPr lang="tr-TR" altLang="tr-TR" sz="1000">
                    <a:solidFill>
                      <a:schemeClr val="tx2"/>
                    </a:solidFill>
                    <a:latin typeface="Symbol" panose="05050102010706020507" pitchFamily="18" charset="2"/>
                  </a:rPr>
                  <a:t>m</a:t>
                </a:r>
                <a:r>
                  <a:rPr lang="tr-TR" altLang="tr-TR" sz="1000">
                    <a:solidFill>
                      <a:schemeClr val="tx2"/>
                    </a:solidFill>
                    <a:latin typeface="Arial" panose="020B0604020202020204" pitchFamily="34" charset="0"/>
                  </a:rPr>
                  <a:t>m]</a:t>
                </a:r>
              </a:p>
            </p:txBody>
          </p:sp>
        </p:grpSp>
        <p:sp>
          <p:nvSpPr>
            <p:cNvPr id="283659" name="Line 20"/>
            <p:cNvSpPr>
              <a:spLocks noChangeShapeType="1"/>
            </p:cNvSpPr>
            <p:nvPr/>
          </p:nvSpPr>
          <p:spPr bwMode="auto">
            <a:xfrm flipV="1">
              <a:off x="1674" y="2109"/>
              <a:ext cx="1802" cy="1101"/>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83660" name="Line 21"/>
            <p:cNvSpPr>
              <a:spLocks noChangeShapeType="1"/>
            </p:cNvSpPr>
            <p:nvPr/>
          </p:nvSpPr>
          <p:spPr bwMode="auto">
            <a:xfrm>
              <a:off x="1671" y="3481"/>
              <a:ext cx="1799" cy="70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spTree>
    <p:extLst>
      <p:ext uri="{BB962C8B-B14F-4D97-AF65-F5344CB8AC3E}">
        <p14:creationId xmlns:p14="http://schemas.microsoft.com/office/powerpoint/2010/main" val="69591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29066"/>
                                        </p:tgtEl>
                                        <p:attrNameLst>
                                          <p:attrName>style.visibility</p:attrName>
                                        </p:attrNameLst>
                                      </p:cBhvr>
                                      <p:to>
                                        <p:strVal val="visible"/>
                                      </p:to>
                                    </p:set>
                                    <p:animEffect transition="in" filter="fade">
                                      <p:cBhvr>
                                        <p:cTn id="7" dur="500"/>
                                        <p:tgtEl>
                                          <p:spTgt spid="429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4674" name="Picture 2" descr="meteo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4675" name="Rectangle 3"/>
          <p:cNvSpPr>
            <a:spLocks noChangeArrowheads="1"/>
          </p:cNvSpPr>
          <p:nvPr/>
        </p:nvSpPr>
        <p:spPr bwMode="auto">
          <a:xfrm>
            <a:off x="1109663" y="333375"/>
            <a:ext cx="6924675" cy="5619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800">
              <a:latin typeface="Arial" panose="020B0604020202020204" pitchFamily="34" charset="0"/>
            </a:endParaRPr>
          </a:p>
        </p:txBody>
      </p:sp>
      <p:sp>
        <p:nvSpPr>
          <p:cNvPr id="284676" name="Text Box 4"/>
          <p:cNvSpPr txBox="1">
            <a:spLocks noChangeArrowheads="1"/>
          </p:cNvSpPr>
          <p:nvPr/>
        </p:nvSpPr>
        <p:spPr bwMode="auto">
          <a:xfrm>
            <a:off x="1150938" y="379413"/>
            <a:ext cx="68437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tr-TR" altLang="tr-TR" sz="3600" b="1">
                <a:solidFill>
                  <a:srgbClr val="CCECFF"/>
                </a:solidFill>
                <a:latin typeface="Albertus Medium" pitchFamily="34" charset="0"/>
              </a:rPr>
              <a:t>Meteorlar (Göktaşları)</a:t>
            </a:r>
            <a:endParaRPr lang="en-US" altLang="tr-TR" sz="3600" b="1">
              <a:solidFill>
                <a:srgbClr val="CCECFF"/>
              </a:solidFill>
              <a:latin typeface="Albertus Medium" pitchFamily="34" charset="0"/>
            </a:endParaRPr>
          </a:p>
        </p:txBody>
      </p:sp>
      <p:sp>
        <p:nvSpPr>
          <p:cNvPr id="284677" name="Text Box 5"/>
          <p:cNvSpPr txBox="1">
            <a:spLocks noChangeArrowheads="1"/>
          </p:cNvSpPr>
          <p:nvPr/>
        </p:nvSpPr>
        <p:spPr bwMode="auto">
          <a:xfrm>
            <a:off x="250825" y="1125538"/>
            <a:ext cx="87852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400">
                <a:solidFill>
                  <a:schemeClr val="bg1"/>
                </a:solidFill>
                <a:latin typeface="Arial" panose="020B0604020202020204" pitchFamily="34" charset="0"/>
              </a:rPr>
              <a:t>Asterodiler arası çarpışmalarda veya</a:t>
            </a:r>
          </a:p>
          <a:p>
            <a:pPr algn="ctr" eaLnBrk="1" hangingPunct="1">
              <a:spcBef>
                <a:spcPct val="0"/>
              </a:spcBef>
              <a:buFontTx/>
              <a:buNone/>
            </a:pPr>
            <a:r>
              <a:rPr lang="tr-TR" altLang="tr-TR" sz="2400">
                <a:solidFill>
                  <a:schemeClr val="bg1"/>
                </a:solidFill>
                <a:latin typeface="Arial" panose="020B0604020202020204" pitchFamily="34" charset="0"/>
              </a:rPr>
              <a:t>Kuyruklu yıldız geçişlerinde serbest kalan küçük parçalar</a:t>
            </a:r>
          </a:p>
        </p:txBody>
      </p:sp>
      <p:sp>
        <p:nvSpPr>
          <p:cNvPr id="284678" name="Text Box 6"/>
          <p:cNvSpPr txBox="1">
            <a:spLocks noChangeArrowheads="1"/>
          </p:cNvSpPr>
          <p:nvPr/>
        </p:nvSpPr>
        <p:spPr bwMode="auto">
          <a:xfrm>
            <a:off x="179388" y="5157788"/>
            <a:ext cx="3421062" cy="1200150"/>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800">
                <a:solidFill>
                  <a:srgbClr val="00FF00"/>
                </a:solidFill>
                <a:latin typeface="Arial" panose="020B0604020202020204" pitchFamily="34" charset="0"/>
              </a:rPr>
              <a:t>100</a:t>
            </a:r>
            <a:r>
              <a:rPr lang="tr-TR" altLang="tr-TR" sz="1800">
                <a:solidFill>
                  <a:srgbClr val="00FF00"/>
                </a:solidFill>
                <a:latin typeface="Symbol" panose="05050102010706020507" pitchFamily="18" charset="2"/>
              </a:rPr>
              <a:t>m</a:t>
            </a:r>
            <a:r>
              <a:rPr lang="tr-TR" altLang="tr-TR" sz="1800">
                <a:solidFill>
                  <a:srgbClr val="00FF00"/>
                </a:solidFill>
                <a:latin typeface="Arial" panose="020B0604020202020204" pitchFamily="34" charset="0"/>
              </a:rPr>
              <a:t>m ile 10m arasında boyutlara sahip genel olarak siliyum ve metal içerikli toz veya kayalar</a:t>
            </a:r>
          </a:p>
        </p:txBody>
      </p:sp>
      <p:pic>
        <p:nvPicPr>
          <p:cNvPr id="430087" name="Picture 7" descr="IronMeteorit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2852738"/>
            <a:ext cx="1266825" cy="1009650"/>
          </a:xfrm>
          <a:prstGeom prst="rect">
            <a:avLst/>
          </a:prstGeom>
          <a:noFill/>
          <a:ln w="19050">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430088" name="Picture 8" descr="albin-bi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3663" y="3500438"/>
            <a:ext cx="1219200" cy="819150"/>
          </a:xfrm>
          <a:prstGeom prst="rect">
            <a:avLst/>
          </a:prstGeom>
          <a:noFill/>
          <a:ln w="19050">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430089" name="Picture 9" descr="iron-meteorit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96188" y="4076700"/>
            <a:ext cx="1295400" cy="904875"/>
          </a:xfrm>
          <a:prstGeom prst="rect">
            <a:avLst/>
          </a:prstGeom>
          <a:noFill/>
          <a:ln w="1905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430090" name="Picture 10" descr="meteorite">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19700" y="4149725"/>
            <a:ext cx="1428750" cy="1428750"/>
          </a:xfrm>
          <a:prstGeom prst="rect">
            <a:avLst/>
          </a:prstGeom>
          <a:noFill/>
          <a:ln w="19050">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430091" name="Picture 11" descr="051111_meteorite_hmed_4p">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88125" y="4700588"/>
            <a:ext cx="1095375" cy="1104900"/>
          </a:xfrm>
          <a:prstGeom prst="rect">
            <a:avLst/>
          </a:prstGeom>
          <a:noFill/>
          <a:ln w="19050">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430092" name="Picture 12" descr="Namibia-Grootfontein-vicinity-Hoba-meteorite-at-50-tons-the-biggest-known-in-the-world-SMO">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51275" y="4437063"/>
            <a:ext cx="1428750" cy="933450"/>
          </a:xfrm>
          <a:prstGeom prst="rect">
            <a:avLst/>
          </a:prstGeom>
          <a:noFill/>
          <a:ln w="1905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430093" name="Picture 13" descr="martian_meteorite">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56100" y="5516563"/>
            <a:ext cx="1295400" cy="981075"/>
          </a:xfrm>
          <a:prstGeom prst="rect">
            <a:avLst/>
          </a:prstGeom>
          <a:noFill/>
          <a:ln w="1905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430094" name="Picture 14" descr="steve_meteorite_0199">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596188" y="5589588"/>
            <a:ext cx="1428750" cy="1076325"/>
          </a:xfrm>
          <a:prstGeom prst="rect">
            <a:avLst/>
          </a:prstGeom>
          <a:noFill/>
          <a:ln w="1905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430095" name="Picture 15" descr="20050827232208!SikhoteAlinMeteorite">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867400" y="5734050"/>
            <a:ext cx="1428750" cy="1076325"/>
          </a:xfrm>
          <a:prstGeom prst="rect">
            <a:avLst/>
          </a:prstGeom>
          <a:noFill/>
          <a:ln w="190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7636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30087"/>
                                        </p:tgtEl>
                                        <p:attrNameLst>
                                          <p:attrName>style.visibility</p:attrName>
                                        </p:attrNameLst>
                                      </p:cBhvr>
                                      <p:to>
                                        <p:strVal val="visible"/>
                                      </p:to>
                                    </p:set>
                                    <p:animEffect transition="in" filter="fade">
                                      <p:cBhvr>
                                        <p:cTn id="7" dur="500"/>
                                        <p:tgtEl>
                                          <p:spTgt spid="430087"/>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430091"/>
                                        </p:tgtEl>
                                        <p:attrNameLst>
                                          <p:attrName>style.visibility</p:attrName>
                                        </p:attrNameLst>
                                      </p:cBhvr>
                                      <p:to>
                                        <p:strVal val="visible"/>
                                      </p:to>
                                    </p:set>
                                    <p:animEffect transition="in" filter="fade">
                                      <p:cBhvr>
                                        <p:cTn id="11" dur="500"/>
                                        <p:tgtEl>
                                          <p:spTgt spid="430091"/>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430093"/>
                                        </p:tgtEl>
                                        <p:attrNameLst>
                                          <p:attrName>style.visibility</p:attrName>
                                        </p:attrNameLst>
                                      </p:cBhvr>
                                      <p:to>
                                        <p:strVal val="visible"/>
                                      </p:to>
                                    </p:set>
                                    <p:animEffect transition="in" filter="fade">
                                      <p:cBhvr>
                                        <p:cTn id="15" dur="500"/>
                                        <p:tgtEl>
                                          <p:spTgt spid="430093"/>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430092"/>
                                        </p:tgtEl>
                                        <p:attrNameLst>
                                          <p:attrName>style.visibility</p:attrName>
                                        </p:attrNameLst>
                                      </p:cBhvr>
                                      <p:to>
                                        <p:strVal val="visible"/>
                                      </p:to>
                                    </p:set>
                                    <p:animEffect transition="in" filter="fade">
                                      <p:cBhvr>
                                        <p:cTn id="19" dur="500"/>
                                        <p:tgtEl>
                                          <p:spTgt spid="430092"/>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430088"/>
                                        </p:tgtEl>
                                        <p:attrNameLst>
                                          <p:attrName>style.visibility</p:attrName>
                                        </p:attrNameLst>
                                      </p:cBhvr>
                                      <p:to>
                                        <p:strVal val="visible"/>
                                      </p:to>
                                    </p:set>
                                    <p:animEffect transition="in" filter="fade">
                                      <p:cBhvr>
                                        <p:cTn id="23" dur="500"/>
                                        <p:tgtEl>
                                          <p:spTgt spid="430088"/>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430090"/>
                                        </p:tgtEl>
                                        <p:attrNameLst>
                                          <p:attrName>style.visibility</p:attrName>
                                        </p:attrNameLst>
                                      </p:cBhvr>
                                      <p:to>
                                        <p:strVal val="visible"/>
                                      </p:to>
                                    </p:set>
                                    <p:animEffect transition="in" filter="fade">
                                      <p:cBhvr>
                                        <p:cTn id="27" dur="500"/>
                                        <p:tgtEl>
                                          <p:spTgt spid="430090"/>
                                        </p:tgtEl>
                                      </p:cBhvr>
                                    </p:animEffect>
                                  </p:childTnLst>
                                </p:cTn>
                              </p:par>
                            </p:childTnLst>
                          </p:cTn>
                        </p:par>
                        <p:par>
                          <p:cTn id="28" fill="hold" nodeType="afterGroup">
                            <p:stCondLst>
                              <p:cond delay="3000"/>
                            </p:stCondLst>
                            <p:childTnLst>
                              <p:par>
                                <p:cTn id="29" presetID="10" presetClass="entr" presetSubtype="0" fill="hold" nodeType="afterEffect">
                                  <p:stCondLst>
                                    <p:cond delay="0"/>
                                  </p:stCondLst>
                                  <p:childTnLst>
                                    <p:set>
                                      <p:cBhvr>
                                        <p:cTn id="30" dur="1" fill="hold">
                                          <p:stCondLst>
                                            <p:cond delay="0"/>
                                          </p:stCondLst>
                                        </p:cTn>
                                        <p:tgtEl>
                                          <p:spTgt spid="430094"/>
                                        </p:tgtEl>
                                        <p:attrNameLst>
                                          <p:attrName>style.visibility</p:attrName>
                                        </p:attrNameLst>
                                      </p:cBhvr>
                                      <p:to>
                                        <p:strVal val="visible"/>
                                      </p:to>
                                    </p:set>
                                    <p:animEffect transition="in" filter="fade">
                                      <p:cBhvr>
                                        <p:cTn id="31" dur="500"/>
                                        <p:tgtEl>
                                          <p:spTgt spid="430094"/>
                                        </p:tgtEl>
                                      </p:cBhvr>
                                    </p:animEffect>
                                  </p:childTnLst>
                                </p:cTn>
                              </p:par>
                            </p:childTnLst>
                          </p:cTn>
                        </p:par>
                        <p:par>
                          <p:cTn id="32" fill="hold" nodeType="afterGroup">
                            <p:stCondLst>
                              <p:cond delay="3500"/>
                            </p:stCondLst>
                            <p:childTnLst>
                              <p:par>
                                <p:cTn id="33" presetID="10" presetClass="entr" presetSubtype="0" fill="hold" nodeType="afterEffect">
                                  <p:stCondLst>
                                    <p:cond delay="0"/>
                                  </p:stCondLst>
                                  <p:childTnLst>
                                    <p:set>
                                      <p:cBhvr>
                                        <p:cTn id="34" dur="1" fill="hold">
                                          <p:stCondLst>
                                            <p:cond delay="0"/>
                                          </p:stCondLst>
                                        </p:cTn>
                                        <p:tgtEl>
                                          <p:spTgt spid="430095"/>
                                        </p:tgtEl>
                                        <p:attrNameLst>
                                          <p:attrName>style.visibility</p:attrName>
                                        </p:attrNameLst>
                                      </p:cBhvr>
                                      <p:to>
                                        <p:strVal val="visible"/>
                                      </p:to>
                                    </p:set>
                                    <p:animEffect transition="in" filter="fade">
                                      <p:cBhvr>
                                        <p:cTn id="35" dur="500"/>
                                        <p:tgtEl>
                                          <p:spTgt spid="430095"/>
                                        </p:tgtEl>
                                      </p:cBhvr>
                                    </p:animEffect>
                                  </p:childTnLst>
                                </p:cTn>
                              </p:par>
                            </p:childTnLst>
                          </p:cTn>
                        </p:par>
                        <p:par>
                          <p:cTn id="36" fill="hold" nodeType="afterGroup">
                            <p:stCondLst>
                              <p:cond delay="4000"/>
                            </p:stCondLst>
                            <p:childTnLst>
                              <p:par>
                                <p:cTn id="37" presetID="10" presetClass="entr" presetSubtype="0" fill="hold" nodeType="afterEffect">
                                  <p:stCondLst>
                                    <p:cond delay="0"/>
                                  </p:stCondLst>
                                  <p:childTnLst>
                                    <p:set>
                                      <p:cBhvr>
                                        <p:cTn id="38" dur="1" fill="hold">
                                          <p:stCondLst>
                                            <p:cond delay="0"/>
                                          </p:stCondLst>
                                        </p:cTn>
                                        <p:tgtEl>
                                          <p:spTgt spid="430089"/>
                                        </p:tgtEl>
                                        <p:attrNameLst>
                                          <p:attrName>style.visibility</p:attrName>
                                        </p:attrNameLst>
                                      </p:cBhvr>
                                      <p:to>
                                        <p:strVal val="visible"/>
                                      </p:to>
                                    </p:set>
                                    <p:animEffect transition="in" filter="fade">
                                      <p:cBhvr>
                                        <p:cTn id="39" dur="500"/>
                                        <p:tgtEl>
                                          <p:spTgt spid="430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698" name="Picture 2" descr="meteo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5699" name="Rectangle 3"/>
          <p:cNvSpPr>
            <a:spLocks noChangeArrowheads="1"/>
          </p:cNvSpPr>
          <p:nvPr/>
        </p:nvSpPr>
        <p:spPr bwMode="auto">
          <a:xfrm>
            <a:off x="1109663" y="333375"/>
            <a:ext cx="6924675" cy="5619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800">
              <a:latin typeface="Arial" panose="020B0604020202020204" pitchFamily="34" charset="0"/>
            </a:endParaRPr>
          </a:p>
        </p:txBody>
      </p:sp>
      <p:sp>
        <p:nvSpPr>
          <p:cNvPr id="285700" name="Text Box 4"/>
          <p:cNvSpPr txBox="1">
            <a:spLocks noChangeArrowheads="1"/>
          </p:cNvSpPr>
          <p:nvPr/>
        </p:nvSpPr>
        <p:spPr bwMode="auto">
          <a:xfrm>
            <a:off x="1150938" y="379413"/>
            <a:ext cx="68437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tr-TR" altLang="tr-TR" sz="3600" b="1">
                <a:solidFill>
                  <a:srgbClr val="CCECFF"/>
                </a:solidFill>
                <a:latin typeface="Albertus Medium" pitchFamily="34" charset="0"/>
              </a:rPr>
              <a:t>Meteorlar (Göktaşları)</a:t>
            </a:r>
            <a:endParaRPr lang="en-US" altLang="tr-TR" sz="3600" b="1">
              <a:solidFill>
                <a:srgbClr val="CCECFF"/>
              </a:solidFill>
              <a:latin typeface="Albertus Medium" pitchFamily="34" charset="0"/>
            </a:endParaRPr>
          </a:p>
        </p:txBody>
      </p:sp>
      <p:sp>
        <p:nvSpPr>
          <p:cNvPr id="285701" name="Text Box 5"/>
          <p:cNvSpPr txBox="1">
            <a:spLocks noChangeArrowheads="1"/>
          </p:cNvSpPr>
          <p:nvPr/>
        </p:nvSpPr>
        <p:spPr bwMode="auto">
          <a:xfrm>
            <a:off x="150813" y="1198563"/>
            <a:ext cx="2590800"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solidFill>
                  <a:srgbClr val="00FF00"/>
                </a:solidFill>
                <a:latin typeface="Arial" panose="020B0604020202020204" pitchFamily="34" charset="0"/>
              </a:rPr>
              <a:t>Büyük hızlarla Yer atmosferine girdiklerinde sürtünme etkisi ile yanmaya başlarlar ve bir kaç saniye süreli ışıklı </a:t>
            </a:r>
          </a:p>
          <a:p>
            <a:pPr eaLnBrk="1" hangingPunct="1">
              <a:spcBef>
                <a:spcPct val="0"/>
              </a:spcBef>
              <a:buFontTx/>
              <a:buNone/>
            </a:pPr>
            <a:r>
              <a:rPr lang="tr-TR" altLang="tr-TR" sz="1800">
                <a:solidFill>
                  <a:srgbClr val="00FF00"/>
                </a:solidFill>
                <a:latin typeface="Arial" panose="020B0604020202020204" pitchFamily="34" charset="0"/>
              </a:rPr>
              <a:t>bir iz bırakırlar.</a:t>
            </a:r>
          </a:p>
        </p:txBody>
      </p:sp>
      <p:pic>
        <p:nvPicPr>
          <p:cNvPr id="431110" name="Picture 6" descr="beers-mete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4149725"/>
            <a:ext cx="3751262" cy="2474913"/>
          </a:xfrm>
          <a:prstGeom prst="rect">
            <a:avLst/>
          </a:prstGeom>
          <a:noFill/>
          <a:ln w="9525">
            <a:solidFill>
              <a:srgbClr val="00FFFF"/>
            </a:solidFill>
            <a:miter lim="800000"/>
            <a:headEnd/>
            <a:tailEnd/>
          </a:ln>
          <a:extLst>
            <a:ext uri="{909E8E84-426E-40DD-AFC4-6F175D3DCCD1}">
              <a14:hiddenFill xmlns:a14="http://schemas.microsoft.com/office/drawing/2010/main">
                <a:solidFill>
                  <a:srgbClr val="FFFFFF"/>
                </a:solidFill>
              </a14:hiddenFill>
            </a:ext>
          </a:extLst>
        </p:spPr>
      </p:pic>
      <p:pic>
        <p:nvPicPr>
          <p:cNvPr id="431111" name="Picture 7" descr="041112_leonid_meteor_vmed_wide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2349500"/>
            <a:ext cx="2212975" cy="3214688"/>
          </a:xfrm>
          <a:prstGeom prst="rect">
            <a:avLst/>
          </a:prstGeom>
          <a:noFill/>
          <a:ln w="9525">
            <a:solidFill>
              <a:srgbClr val="00FFFF"/>
            </a:solidFill>
            <a:miter lim="800000"/>
            <a:headEnd/>
            <a:tailEnd/>
          </a:ln>
          <a:extLst>
            <a:ext uri="{909E8E84-426E-40DD-AFC4-6F175D3DCCD1}">
              <a14:hiddenFill xmlns:a14="http://schemas.microsoft.com/office/drawing/2010/main">
                <a:solidFill>
                  <a:srgbClr val="FFFFFF"/>
                </a:solidFill>
              </a14:hiddenFill>
            </a:ext>
          </a:extLst>
        </p:spPr>
      </p:pic>
      <p:pic>
        <p:nvPicPr>
          <p:cNvPr id="431112" name="Picture 8" descr="meteor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875" y="4919663"/>
            <a:ext cx="2673350" cy="1830387"/>
          </a:xfrm>
          <a:prstGeom prst="rect">
            <a:avLst/>
          </a:prstGeom>
          <a:noFill/>
          <a:ln w="9525">
            <a:solidFill>
              <a:srgbClr val="00FFFF"/>
            </a:solidFill>
            <a:miter lim="800000"/>
            <a:headEnd/>
            <a:tailEnd/>
          </a:ln>
          <a:extLst>
            <a:ext uri="{909E8E84-426E-40DD-AFC4-6F175D3DCCD1}">
              <a14:hiddenFill xmlns:a14="http://schemas.microsoft.com/office/drawing/2010/main">
                <a:solidFill>
                  <a:srgbClr val="FFFFFF"/>
                </a:solidFill>
              </a14:hiddenFill>
            </a:ext>
          </a:extLst>
        </p:spPr>
      </p:pic>
      <p:pic>
        <p:nvPicPr>
          <p:cNvPr id="431113" name="Picture 9" descr="xxxETEO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163" y="4724400"/>
            <a:ext cx="2089150" cy="1838325"/>
          </a:xfrm>
          <a:prstGeom prst="rect">
            <a:avLst/>
          </a:prstGeom>
          <a:noFill/>
          <a:ln w="9525">
            <a:solidFill>
              <a:srgbClr val="00FF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9516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31111"/>
                                        </p:tgtEl>
                                        <p:attrNameLst>
                                          <p:attrName>style.visibility</p:attrName>
                                        </p:attrNameLst>
                                      </p:cBhvr>
                                      <p:to>
                                        <p:strVal val="visible"/>
                                      </p:to>
                                    </p:set>
                                    <p:animEffect transition="in" filter="fade">
                                      <p:cBhvr>
                                        <p:cTn id="7" dur="500"/>
                                        <p:tgtEl>
                                          <p:spTgt spid="431111"/>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431110"/>
                                        </p:tgtEl>
                                        <p:attrNameLst>
                                          <p:attrName>style.visibility</p:attrName>
                                        </p:attrNameLst>
                                      </p:cBhvr>
                                      <p:to>
                                        <p:strVal val="visible"/>
                                      </p:to>
                                    </p:set>
                                    <p:animEffect transition="in" filter="fade">
                                      <p:cBhvr>
                                        <p:cTn id="11" dur="500"/>
                                        <p:tgtEl>
                                          <p:spTgt spid="431110"/>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431112"/>
                                        </p:tgtEl>
                                        <p:attrNameLst>
                                          <p:attrName>style.visibility</p:attrName>
                                        </p:attrNameLst>
                                      </p:cBhvr>
                                      <p:to>
                                        <p:strVal val="visible"/>
                                      </p:to>
                                    </p:set>
                                    <p:animEffect transition="in" filter="fade">
                                      <p:cBhvr>
                                        <p:cTn id="15" dur="500"/>
                                        <p:tgtEl>
                                          <p:spTgt spid="431112"/>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431113"/>
                                        </p:tgtEl>
                                        <p:attrNameLst>
                                          <p:attrName>style.visibility</p:attrName>
                                        </p:attrNameLst>
                                      </p:cBhvr>
                                      <p:to>
                                        <p:strVal val="visible"/>
                                      </p:to>
                                    </p:set>
                                    <p:animEffect transition="in" filter="fade">
                                      <p:cBhvr>
                                        <p:cTn id="19" dur="500"/>
                                        <p:tgtEl>
                                          <p:spTgt spid="431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ChangeArrowheads="1"/>
          </p:cNvSpPr>
          <p:nvPr/>
        </p:nvSpPr>
        <p:spPr bwMode="auto">
          <a:xfrm>
            <a:off x="1109663" y="333375"/>
            <a:ext cx="6924675" cy="5619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800">
              <a:latin typeface="Arial" panose="020B0604020202020204" pitchFamily="34" charset="0"/>
            </a:endParaRPr>
          </a:p>
        </p:txBody>
      </p:sp>
      <p:sp>
        <p:nvSpPr>
          <p:cNvPr id="286723" name="Text Box 3"/>
          <p:cNvSpPr txBox="1">
            <a:spLocks noChangeArrowheads="1"/>
          </p:cNvSpPr>
          <p:nvPr/>
        </p:nvSpPr>
        <p:spPr bwMode="auto">
          <a:xfrm>
            <a:off x="1150938" y="379413"/>
            <a:ext cx="68437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tr-TR" altLang="tr-TR" sz="3600" b="1">
                <a:solidFill>
                  <a:srgbClr val="CCECFF"/>
                </a:solidFill>
                <a:latin typeface="Albertus Medium" pitchFamily="34" charset="0"/>
              </a:rPr>
              <a:t>Meteorlar (Göktaşları)</a:t>
            </a:r>
            <a:endParaRPr lang="en-US" altLang="tr-TR" sz="3600" b="1">
              <a:solidFill>
                <a:srgbClr val="CCECFF"/>
              </a:solidFill>
              <a:latin typeface="Albertus Medium" pitchFamily="34" charset="0"/>
            </a:endParaRPr>
          </a:p>
        </p:txBody>
      </p:sp>
      <p:sp>
        <p:nvSpPr>
          <p:cNvPr id="286724" name="Text Box 4"/>
          <p:cNvSpPr txBox="1">
            <a:spLocks noChangeArrowheads="1"/>
          </p:cNvSpPr>
          <p:nvPr/>
        </p:nvSpPr>
        <p:spPr bwMode="auto">
          <a:xfrm>
            <a:off x="188913" y="981075"/>
            <a:ext cx="8813800" cy="106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800">
                <a:solidFill>
                  <a:srgbClr val="00FF00"/>
                </a:solidFill>
                <a:latin typeface="Arial" panose="020B0604020202020204" pitchFamily="34" charset="0"/>
              </a:rPr>
              <a:t>Genellikle kuyruklu yıldız yörüngelerini takip ederler.</a:t>
            </a:r>
          </a:p>
          <a:p>
            <a:pPr algn="ctr" eaLnBrk="1" hangingPunct="1">
              <a:spcBef>
                <a:spcPct val="0"/>
              </a:spcBef>
              <a:buFontTx/>
              <a:buNone/>
            </a:pPr>
            <a:endParaRPr lang="tr-TR" altLang="tr-TR" sz="1000">
              <a:solidFill>
                <a:srgbClr val="00FF00"/>
              </a:solidFill>
              <a:latin typeface="Arial" panose="020B0604020202020204" pitchFamily="34" charset="0"/>
            </a:endParaRPr>
          </a:p>
          <a:p>
            <a:pPr algn="ctr" eaLnBrk="1" hangingPunct="1">
              <a:spcBef>
                <a:spcPct val="0"/>
              </a:spcBef>
              <a:buFontTx/>
              <a:buNone/>
            </a:pPr>
            <a:r>
              <a:rPr lang="tr-TR" altLang="tr-TR" sz="1800">
                <a:solidFill>
                  <a:srgbClr val="00FF00"/>
                </a:solidFill>
                <a:latin typeface="Arial" panose="020B0604020202020204" pitchFamily="34" charset="0"/>
              </a:rPr>
              <a:t>Yer, yörüngesinin üzerinde kuyruklu yıldız yörüngeleri ile kesim noktalarına yaklaştığında yoğun göktaşı yağmurları gözlenir.</a:t>
            </a:r>
          </a:p>
        </p:txBody>
      </p:sp>
      <p:grpSp>
        <p:nvGrpSpPr>
          <p:cNvPr id="286725" name="Group 5"/>
          <p:cNvGrpSpPr>
            <a:grpSpLocks/>
          </p:cNvGrpSpPr>
          <p:nvPr/>
        </p:nvGrpSpPr>
        <p:grpSpPr bwMode="auto">
          <a:xfrm>
            <a:off x="395288" y="2979738"/>
            <a:ext cx="4116387" cy="3402012"/>
            <a:chOff x="249" y="1752"/>
            <a:chExt cx="2593" cy="2143"/>
          </a:xfrm>
        </p:grpSpPr>
        <p:pic>
          <p:nvPicPr>
            <p:cNvPr id="286772" name="Picture 6" descr="comet_orb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 y="1752"/>
              <a:ext cx="2547" cy="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3" name="Rectangle 7"/>
            <p:cNvSpPr>
              <a:spLocks noChangeArrowheads="1"/>
            </p:cNvSpPr>
            <p:nvPr/>
          </p:nvSpPr>
          <p:spPr bwMode="auto">
            <a:xfrm>
              <a:off x="975" y="1797"/>
              <a:ext cx="7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tr-TR" altLang="tr-TR" sz="1200">
                  <a:solidFill>
                    <a:schemeClr val="bg1"/>
                  </a:solidFill>
                  <a:latin typeface="Times New Roman" panose="02020603050405020304" pitchFamily="18" charset="0"/>
                </a:rPr>
                <a:t>Kuyruklu yıldız</a:t>
              </a:r>
            </a:p>
            <a:p>
              <a:pPr algn="r" eaLnBrk="1" hangingPunct="1">
                <a:spcBef>
                  <a:spcPct val="0"/>
                </a:spcBef>
                <a:buFontTx/>
                <a:buNone/>
              </a:pPr>
              <a:r>
                <a:rPr lang="tr-TR" altLang="tr-TR" sz="1200">
                  <a:solidFill>
                    <a:schemeClr val="bg1"/>
                  </a:solidFill>
                  <a:latin typeface="Times New Roman" panose="02020603050405020304" pitchFamily="18" charset="0"/>
                </a:rPr>
                <a:t>yörüngesi</a:t>
              </a:r>
              <a:endParaRPr lang="en-US" altLang="tr-TR" sz="1200">
                <a:solidFill>
                  <a:schemeClr val="bg1"/>
                </a:solidFill>
                <a:latin typeface="Times New Roman" panose="02020603050405020304" pitchFamily="18" charset="0"/>
              </a:endParaRPr>
            </a:p>
          </p:txBody>
        </p:sp>
        <p:sp>
          <p:nvSpPr>
            <p:cNvPr id="286774" name="Rectangle 8"/>
            <p:cNvSpPr>
              <a:spLocks noChangeArrowheads="1"/>
            </p:cNvSpPr>
            <p:nvPr/>
          </p:nvSpPr>
          <p:spPr bwMode="auto">
            <a:xfrm>
              <a:off x="249" y="3385"/>
              <a:ext cx="66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tr-TR" altLang="tr-TR" sz="1200">
                  <a:solidFill>
                    <a:schemeClr val="bg1"/>
                  </a:solidFill>
                  <a:latin typeface="Times New Roman" panose="02020603050405020304" pitchFamily="18" charset="0"/>
                </a:rPr>
                <a:t>Yer yörüngesi</a:t>
              </a:r>
              <a:endParaRPr lang="en-US" altLang="tr-TR" sz="1200">
                <a:solidFill>
                  <a:schemeClr val="bg1"/>
                </a:solidFill>
                <a:latin typeface="Times New Roman" panose="02020603050405020304" pitchFamily="18" charset="0"/>
              </a:endParaRPr>
            </a:p>
          </p:txBody>
        </p:sp>
        <p:sp>
          <p:nvSpPr>
            <p:cNvPr id="286775" name="Rectangle 9"/>
            <p:cNvSpPr>
              <a:spLocks noChangeArrowheads="1"/>
            </p:cNvSpPr>
            <p:nvPr/>
          </p:nvSpPr>
          <p:spPr bwMode="auto">
            <a:xfrm>
              <a:off x="1526" y="3022"/>
              <a:ext cx="43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tr-TR" altLang="tr-TR" sz="1200">
                  <a:solidFill>
                    <a:srgbClr val="FFFF66"/>
                  </a:solidFill>
                  <a:latin typeface="Times New Roman" panose="02020603050405020304" pitchFamily="18" charset="0"/>
                </a:rPr>
                <a:t>GÜNEŞ</a:t>
              </a:r>
              <a:endParaRPr lang="en-US" altLang="tr-TR" sz="1200">
                <a:solidFill>
                  <a:srgbClr val="FFFF66"/>
                </a:solidFill>
                <a:latin typeface="Times New Roman" panose="02020603050405020304" pitchFamily="18" charset="0"/>
              </a:endParaRPr>
            </a:p>
          </p:txBody>
        </p:sp>
      </p:grpSp>
      <p:sp>
        <p:nvSpPr>
          <p:cNvPr id="432138" name="Line 10"/>
          <p:cNvSpPr>
            <a:spLocks noChangeShapeType="1"/>
          </p:cNvSpPr>
          <p:nvPr/>
        </p:nvSpPr>
        <p:spPr bwMode="auto">
          <a:xfrm>
            <a:off x="3059113" y="5715000"/>
            <a:ext cx="360362" cy="504825"/>
          </a:xfrm>
          <a:prstGeom prst="line">
            <a:avLst/>
          </a:prstGeom>
          <a:noFill/>
          <a:ln w="19050">
            <a:solidFill>
              <a:srgbClr val="FF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32139" name="Line 11"/>
          <p:cNvSpPr>
            <a:spLocks noChangeShapeType="1"/>
          </p:cNvSpPr>
          <p:nvPr/>
        </p:nvSpPr>
        <p:spPr bwMode="auto">
          <a:xfrm>
            <a:off x="1331913" y="4203700"/>
            <a:ext cx="360362" cy="504825"/>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aphicFrame>
        <p:nvGraphicFramePr>
          <p:cNvPr id="432140" name="Group 12"/>
          <p:cNvGraphicFramePr>
            <a:graphicFrameLocks noGrp="1"/>
          </p:cNvGraphicFramePr>
          <p:nvPr/>
        </p:nvGraphicFramePr>
        <p:xfrm>
          <a:off x="4932363" y="2465388"/>
          <a:ext cx="3787775" cy="3862387"/>
        </p:xfrm>
        <a:graphic>
          <a:graphicData uri="http://schemas.openxmlformats.org/drawingml/2006/table">
            <a:tbl>
              <a:tblPr/>
              <a:tblGrid>
                <a:gridCol w="1192212">
                  <a:extLst>
                    <a:ext uri="{9D8B030D-6E8A-4147-A177-3AD203B41FA5}"/>
                  </a:extLst>
                </a:gridCol>
                <a:gridCol w="838200">
                  <a:extLst>
                    <a:ext uri="{9D8B030D-6E8A-4147-A177-3AD203B41FA5}"/>
                  </a:extLst>
                </a:gridCol>
                <a:gridCol w="1757363">
                  <a:extLst>
                    <a:ext uri="{9D8B030D-6E8A-4147-A177-3AD203B41FA5}"/>
                  </a:extLst>
                </a:gridCol>
              </a:tblGrid>
              <a:tr h="326996">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bg1"/>
                          </a:solidFill>
                          <a:effectLst/>
                          <a:latin typeface="Calibri" pitchFamily="34" charset="0"/>
                          <a:cs typeface="Arial" pitchFamily="34" charset="0"/>
                        </a:rPr>
                        <a:t>Shower</a:t>
                      </a:r>
                      <a:endParaRPr kumimoji="0" lang="en-US" sz="800" b="0" i="0" u="none" strike="noStrike" cap="none" normalizeH="0" baseline="0" smtClean="0">
                        <a:ln>
                          <a:noFill/>
                        </a:ln>
                        <a:solidFill>
                          <a:schemeClr val="bg1"/>
                        </a:solidFill>
                        <a:effectLst/>
                        <a:latin typeface="Calibri" pitchFamily="34" charset="0"/>
                        <a:cs typeface="Arial" pitchFamily="34" charset="0"/>
                      </a:endParaRPr>
                    </a:p>
                  </a:txBody>
                  <a:tcPr marT="45716" marB="45716"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bg1"/>
                          </a:solidFill>
                          <a:effectLst/>
                          <a:latin typeface="Calibri" pitchFamily="34" charset="0"/>
                          <a:cs typeface="Arial" pitchFamily="34" charset="0"/>
                        </a:rPr>
                        <a:t>time</a:t>
                      </a:r>
                      <a:endParaRPr kumimoji="0" lang="en-US" sz="800" b="0" i="0" u="none" strike="noStrike" cap="none" normalizeH="0" baseline="0" smtClean="0">
                        <a:ln>
                          <a:noFill/>
                        </a:ln>
                        <a:solidFill>
                          <a:schemeClr val="bg1"/>
                        </a:solidFill>
                        <a:effectLst/>
                        <a:latin typeface="Calibri" pitchFamily="34" charset="0"/>
                        <a:cs typeface="Arial" pitchFamily="34" charset="0"/>
                      </a:endParaRPr>
                    </a:p>
                  </a:txBody>
                  <a:tcPr marT="45716" marB="45716"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bg1"/>
                          </a:solidFill>
                          <a:effectLst/>
                          <a:latin typeface="Calibri" pitchFamily="34" charset="0"/>
                          <a:cs typeface="Arial" pitchFamily="34" charset="0"/>
                        </a:rPr>
                        <a:t>parent object</a:t>
                      </a:r>
                      <a:endParaRPr kumimoji="0" lang="en-US" sz="800" b="0" i="0" u="none" strike="noStrike" cap="none" normalizeH="0" baseline="0" smtClean="0">
                        <a:ln>
                          <a:noFill/>
                        </a:ln>
                        <a:solidFill>
                          <a:schemeClr val="bg1"/>
                        </a:solidFill>
                        <a:effectLst/>
                        <a:latin typeface="Calibri" pitchFamily="34" charset="0"/>
                        <a:cs typeface="Arial" pitchFamily="34" charset="0"/>
                      </a:endParaRPr>
                    </a:p>
                  </a:txBody>
                  <a:tcPr marT="45716" marB="45716" horzOverflow="overflow">
                    <a:lnL>
                      <a:noFill/>
                    </a:lnL>
                    <a:lnR cap="flat">
                      <a:noFill/>
                    </a:lnR>
                    <a:lnT cap="flat">
                      <a:noFill/>
                    </a:lnT>
                    <a:lnB>
                      <a:noFill/>
                    </a:lnB>
                    <a:lnTlToBr>
                      <a:noFill/>
                    </a:lnTlToBr>
                    <a:lnBlToTr>
                      <a:noFill/>
                    </a:lnBlToTr>
                    <a:noFill/>
                  </a:tcPr>
                </a:tc>
                <a:extLst>
                  <a:ext uri="{0D108BD9-81ED-4DB2-BD59-A6C34878D82A}"/>
                </a:extLst>
              </a:tr>
              <a:tr h="268264">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bg1"/>
                          </a:solidFill>
                          <a:effectLst/>
                          <a:latin typeface="Calibri" pitchFamily="34" charset="0"/>
                          <a:cs typeface="Arial" pitchFamily="34" charset="0"/>
                          <a:hlinkClick r:id="rId3" tooltip="Quadrantids"/>
                        </a:rPr>
                        <a:t>Quadrantids</a:t>
                      </a:r>
                      <a:endParaRPr kumimoji="0" lang="en-US" sz="800" b="0" i="0" u="none" strike="noStrike" cap="none" normalizeH="0" baseline="0" smtClean="0">
                        <a:ln>
                          <a:noFill/>
                        </a:ln>
                        <a:solidFill>
                          <a:schemeClr val="bg1"/>
                        </a:solidFill>
                        <a:effectLst/>
                        <a:latin typeface="Calibri" pitchFamily="34" charset="0"/>
                        <a:cs typeface="Arial" pitchFamily="34" charset="0"/>
                      </a:endParaRPr>
                    </a:p>
                  </a:txBody>
                  <a:tcPr marT="45716" marB="45716"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bg1"/>
                          </a:solidFill>
                          <a:effectLst/>
                          <a:latin typeface="Calibri" pitchFamily="34" charset="0"/>
                          <a:cs typeface="Arial" pitchFamily="34" charset="0"/>
                        </a:rPr>
                        <a:t>early January</a:t>
                      </a:r>
                    </a:p>
                  </a:txBody>
                  <a:tcPr marT="45716" marB="45716"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bg1"/>
                          </a:solidFill>
                          <a:effectLst/>
                          <a:latin typeface="Calibri" pitchFamily="34" charset="0"/>
                          <a:cs typeface="Arial" pitchFamily="34" charset="0"/>
                        </a:rPr>
                        <a:t>2003 EH1</a:t>
                      </a:r>
                      <a:r>
                        <a:rPr kumimoji="0" lang="tr-TR" sz="800" b="0" i="0" u="none" strike="noStrike" cap="none" normalizeH="0" baseline="0" smtClean="0">
                          <a:ln>
                            <a:noFill/>
                          </a:ln>
                          <a:solidFill>
                            <a:schemeClr val="bg1"/>
                          </a:solidFill>
                          <a:effectLst/>
                          <a:latin typeface="Calibri" pitchFamily="34" charset="0"/>
                          <a:cs typeface="Arial" pitchFamily="34" charset="0"/>
                        </a:rPr>
                        <a:t> Asteroidi</a:t>
                      </a:r>
                      <a:endParaRPr kumimoji="0" lang="en-US" sz="800" b="0" i="0" u="none" strike="noStrike" cap="none" normalizeH="0" baseline="0" smtClean="0">
                        <a:ln>
                          <a:noFill/>
                        </a:ln>
                        <a:solidFill>
                          <a:schemeClr val="bg1"/>
                        </a:solidFill>
                        <a:effectLst/>
                        <a:latin typeface="Calibri" pitchFamily="34" charset="0"/>
                        <a:cs typeface="Arial" pitchFamily="34" charset="0"/>
                      </a:endParaRPr>
                    </a:p>
                  </a:txBody>
                  <a:tcPr marT="45716" marB="45716" horzOverflow="overflow">
                    <a:lnL>
                      <a:noFill/>
                    </a:lnL>
                    <a:lnR cap="flat">
                      <a:noFill/>
                    </a:lnR>
                    <a:lnT>
                      <a:noFill/>
                    </a:lnT>
                    <a:lnB>
                      <a:noFill/>
                    </a:lnB>
                    <a:lnTlToBr>
                      <a:noFill/>
                    </a:lnTlToBr>
                    <a:lnBlToTr>
                      <a:noFill/>
                    </a:lnBlToTr>
                    <a:noFill/>
                  </a:tcPr>
                </a:tc>
                <a:extLst>
                  <a:ext uri="{0D108BD9-81ED-4DB2-BD59-A6C34878D82A}"/>
                </a:extLst>
              </a:tr>
              <a:tr h="265089">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bg1"/>
                          </a:solidFill>
                          <a:effectLst/>
                          <a:latin typeface="Calibri" pitchFamily="34" charset="0"/>
                          <a:cs typeface="Arial" pitchFamily="34" charset="0"/>
                          <a:hlinkClick r:id="rId4" tooltip="Lyrids"/>
                        </a:rPr>
                        <a:t>Lyrids</a:t>
                      </a:r>
                      <a:endParaRPr kumimoji="0" lang="en-US" sz="800" b="0" i="0" u="none" strike="noStrike" cap="none" normalizeH="0" baseline="0" smtClean="0">
                        <a:ln>
                          <a:noFill/>
                        </a:ln>
                        <a:solidFill>
                          <a:schemeClr val="bg1"/>
                        </a:solidFill>
                        <a:effectLst/>
                        <a:latin typeface="Calibri" pitchFamily="34" charset="0"/>
                        <a:cs typeface="Arial" pitchFamily="34" charset="0"/>
                      </a:endParaRPr>
                    </a:p>
                  </a:txBody>
                  <a:tcPr marT="45716" marB="45716"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bg1"/>
                          </a:solidFill>
                          <a:effectLst/>
                          <a:latin typeface="Calibri" pitchFamily="34" charset="0"/>
                          <a:cs typeface="Arial" pitchFamily="34" charset="0"/>
                        </a:rPr>
                        <a:t>late April</a:t>
                      </a:r>
                    </a:p>
                  </a:txBody>
                  <a:tcPr marT="45716" marB="45716"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bg1"/>
                          </a:solidFill>
                          <a:effectLst/>
                          <a:latin typeface="Calibri" pitchFamily="34" charset="0"/>
                          <a:cs typeface="Arial" pitchFamily="34" charset="0"/>
                        </a:rPr>
                        <a:t>Thatcher</a:t>
                      </a:r>
                      <a:r>
                        <a:rPr kumimoji="0" lang="tr-TR" sz="800" b="0" i="0" u="none" strike="noStrike" cap="none" normalizeH="0" baseline="0" smtClean="0">
                          <a:ln>
                            <a:noFill/>
                          </a:ln>
                          <a:solidFill>
                            <a:schemeClr val="bg1"/>
                          </a:solidFill>
                          <a:effectLst/>
                          <a:latin typeface="Calibri" pitchFamily="34" charset="0"/>
                          <a:cs typeface="Arial" pitchFamily="34" charset="0"/>
                        </a:rPr>
                        <a:t> KY</a:t>
                      </a:r>
                      <a:endParaRPr kumimoji="0" lang="en-US" sz="800" b="0" i="0" u="none" strike="noStrike" cap="none" normalizeH="0" baseline="0" smtClean="0">
                        <a:ln>
                          <a:noFill/>
                        </a:ln>
                        <a:solidFill>
                          <a:schemeClr val="bg1"/>
                        </a:solidFill>
                        <a:effectLst/>
                        <a:latin typeface="Calibri" pitchFamily="34" charset="0"/>
                        <a:cs typeface="Arial" pitchFamily="34" charset="0"/>
                      </a:endParaRPr>
                    </a:p>
                  </a:txBody>
                  <a:tcPr marT="45716" marB="45716" horzOverflow="overflow">
                    <a:lnL>
                      <a:noFill/>
                    </a:lnL>
                    <a:lnR cap="flat">
                      <a:noFill/>
                    </a:lnR>
                    <a:lnT>
                      <a:noFill/>
                    </a:lnT>
                    <a:lnB>
                      <a:noFill/>
                    </a:lnB>
                    <a:lnTlToBr>
                      <a:noFill/>
                    </a:lnTlToBr>
                    <a:lnBlToTr>
                      <a:noFill/>
                    </a:lnBlToTr>
                    <a:noFill/>
                  </a:tcPr>
                </a:tc>
                <a:extLst>
                  <a:ext uri="{0D108BD9-81ED-4DB2-BD59-A6C34878D82A}"/>
                </a:extLst>
              </a:tr>
              <a:tr h="266676">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bg1"/>
                          </a:solidFill>
                          <a:effectLst/>
                          <a:latin typeface="Calibri" pitchFamily="34" charset="0"/>
                          <a:cs typeface="Arial" pitchFamily="34" charset="0"/>
                          <a:hlinkClick r:id="rId5" tooltip="Pi Puppids"/>
                        </a:rPr>
                        <a:t>Pi Puppids</a:t>
                      </a:r>
                      <a:endParaRPr kumimoji="0" lang="en-US" sz="800" b="0" i="0" u="none" strike="noStrike" cap="none" normalizeH="0" baseline="0" smtClean="0">
                        <a:ln>
                          <a:noFill/>
                        </a:ln>
                        <a:solidFill>
                          <a:schemeClr val="bg1"/>
                        </a:solidFill>
                        <a:effectLst/>
                        <a:latin typeface="Calibri" pitchFamily="34" charset="0"/>
                        <a:cs typeface="Arial" pitchFamily="34" charset="0"/>
                      </a:endParaRPr>
                    </a:p>
                  </a:txBody>
                  <a:tcPr marT="45716" marB="45716"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bg1"/>
                          </a:solidFill>
                          <a:effectLst/>
                          <a:latin typeface="Calibri" pitchFamily="34" charset="0"/>
                          <a:cs typeface="Arial" pitchFamily="34" charset="0"/>
                        </a:rPr>
                        <a:t>late April</a:t>
                      </a:r>
                    </a:p>
                  </a:txBody>
                  <a:tcPr marT="45716" marB="45716"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bg1"/>
                          </a:solidFill>
                          <a:effectLst/>
                          <a:latin typeface="Calibri" pitchFamily="34" charset="0"/>
                          <a:cs typeface="Arial" pitchFamily="34" charset="0"/>
                        </a:rPr>
                        <a:t>Comet </a:t>
                      </a:r>
                      <a:r>
                        <a:rPr kumimoji="0" lang="en-US" sz="800" b="0" i="0" u="none" strike="noStrike" cap="none" normalizeH="0" baseline="0" smtClean="0">
                          <a:ln>
                            <a:noFill/>
                          </a:ln>
                          <a:solidFill>
                            <a:schemeClr val="bg1"/>
                          </a:solidFill>
                          <a:effectLst/>
                          <a:latin typeface="Calibri" pitchFamily="34" charset="0"/>
                          <a:cs typeface="Arial" pitchFamily="34" charset="0"/>
                          <a:hlinkClick r:id="rId6" tooltip="26P/Grigg-Skjellerup"/>
                        </a:rPr>
                        <a:t>26P/Grigg-Skjellerup</a:t>
                      </a:r>
                      <a:endParaRPr kumimoji="0" lang="en-US" sz="800" b="0" i="0" u="none" strike="noStrike" cap="none" normalizeH="0" baseline="0" smtClean="0">
                        <a:ln>
                          <a:noFill/>
                        </a:ln>
                        <a:solidFill>
                          <a:schemeClr val="bg1"/>
                        </a:solidFill>
                        <a:effectLst/>
                        <a:latin typeface="Calibri" pitchFamily="34" charset="0"/>
                        <a:cs typeface="Arial" pitchFamily="34" charset="0"/>
                      </a:endParaRPr>
                    </a:p>
                  </a:txBody>
                  <a:tcPr marT="45716" marB="45716" horzOverflow="overflow">
                    <a:lnL>
                      <a:noFill/>
                    </a:lnL>
                    <a:lnR cap="flat">
                      <a:noFill/>
                    </a:lnR>
                    <a:lnT>
                      <a:noFill/>
                    </a:lnT>
                    <a:lnB>
                      <a:noFill/>
                    </a:lnB>
                    <a:lnTlToBr>
                      <a:noFill/>
                    </a:lnTlToBr>
                    <a:lnBlToTr>
                      <a:noFill/>
                    </a:lnBlToTr>
                    <a:noFill/>
                  </a:tcPr>
                </a:tc>
                <a:extLst>
                  <a:ext uri="{0D108BD9-81ED-4DB2-BD59-A6C34878D82A}"/>
                </a:extLst>
              </a:tr>
              <a:tr h="266676">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bg1"/>
                          </a:solidFill>
                          <a:effectLst/>
                          <a:latin typeface="Calibri" pitchFamily="34" charset="0"/>
                          <a:cs typeface="Arial" pitchFamily="34" charset="0"/>
                          <a:hlinkClick r:id="rId7" tooltip="Eta Aquarids"/>
                        </a:rPr>
                        <a:t>Eta Aquarids</a:t>
                      </a:r>
                      <a:endParaRPr kumimoji="0" lang="en-US" sz="800" b="0" i="0" u="none" strike="noStrike" cap="none" normalizeH="0" baseline="0" smtClean="0">
                        <a:ln>
                          <a:noFill/>
                        </a:ln>
                        <a:solidFill>
                          <a:schemeClr val="bg1"/>
                        </a:solidFill>
                        <a:effectLst/>
                        <a:latin typeface="Calibri" pitchFamily="34" charset="0"/>
                        <a:cs typeface="Arial" pitchFamily="34" charset="0"/>
                      </a:endParaRPr>
                    </a:p>
                  </a:txBody>
                  <a:tcPr marT="45716" marB="45716"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bg1"/>
                          </a:solidFill>
                          <a:effectLst/>
                          <a:latin typeface="Calibri" pitchFamily="34" charset="0"/>
                          <a:cs typeface="Arial" pitchFamily="34" charset="0"/>
                        </a:rPr>
                        <a:t>early May</a:t>
                      </a:r>
                    </a:p>
                  </a:txBody>
                  <a:tcPr marT="45716" marB="45716"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bg1"/>
                          </a:solidFill>
                          <a:effectLst/>
                          <a:latin typeface="Calibri" pitchFamily="34" charset="0"/>
                          <a:cs typeface="Arial" pitchFamily="34" charset="0"/>
                        </a:rPr>
                        <a:t>Comet </a:t>
                      </a:r>
                      <a:r>
                        <a:rPr kumimoji="0" lang="en-US" sz="800" b="0" i="0" u="none" strike="noStrike" cap="none" normalizeH="0" baseline="0" smtClean="0">
                          <a:ln>
                            <a:noFill/>
                          </a:ln>
                          <a:solidFill>
                            <a:schemeClr val="bg1"/>
                          </a:solidFill>
                          <a:effectLst/>
                          <a:latin typeface="Calibri" pitchFamily="34" charset="0"/>
                          <a:cs typeface="Arial" pitchFamily="34" charset="0"/>
                          <a:hlinkClick r:id="rId8" tooltip="1P/Halley"/>
                        </a:rPr>
                        <a:t>1P/Halley</a:t>
                      </a:r>
                      <a:endParaRPr kumimoji="0" lang="en-US" sz="800" b="0" i="0" u="none" strike="noStrike" cap="none" normalizeH="0" baseline="0" smtClean="0">
                        <a:ln>
                          <a:noFill/>
                        </a:ln>
                        <a:solidFill>
                          <a:schemeClr val="bg1"/>
                        </a:solidFill>
                        <a:effectLst/>
                        <a:latin typeface="Calibri" pitchFamily="34" charset="0"/>
                        <a:cs typeface="Arial" pitchFamily="34" charset="0"/>
                      </a:endParaRPr>
                    </a:p>
                  </a:txBody>
                  <a:tcPr marT="45716" marB="45716" horzOverflow="overflow">
                    <a:lnL>
                      <a:noFill/>
                    </a:lnL>
                    <a:lnR cap="flat">
                      <a:noFill/>
                    </a:lnR>
                    <a:lnT>
                      <a:noFill/>
                    </a:lnT>
                    <a:lnB>
                      <a:noFill/>
                    </a:lnB>
                    <a:lnTlToBr>
                      <a:noFill/>
                    </a:lnTlToBr>
                    <a:lnBlToTr>
                      <a:noFill/>
                    </a:lnBlToTr>
                    <a:noFill/>
                  </a:tcPr>
                </a:tc>
                <a:extLst>
                  <a:ext uri="{0D108BD9-81ED-4DB2-BD59-A6C34878D82A}"/>
                </a:extLst>
              </a:tr>
              <a:tr h="266676">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bg1"/>
                          </a:solidFill>
                          <a:effectLst/>
                          <a:latin typeface="Calibri" pitchFamily="34" charset="0"/>
                          <a:cs typeface="Arial" pitchFamily="34" charset="0"/>
                          <a:hlinkClick r:id="rId9" tooltip="June Bootids"/>
                        </a:rPr>
                        <a:t>June Bootids</a:t>
                      </a:r>
                      <a:endParaRPr kumimoji="0" lang="en-US" sz="800" b="0" i="0" u="none" strike="noStrike" cap="none" normalizeH="0" baseline="0" smtClean="0">
                        <a:ln>
                          <a:noFill/>
                        </a:ln>
                        <a:solidFill>
                          <a:schemeClr val="bg1"/>
                        </a:solidFill>
                        <a:effectLst/>
                        <a:latin typeface="Calibri" pitchFamily="34" charset="0"/>
                        <a:cs typeface="Arial" pitchFamily="34" charset="0"/>
                      </a:endParaRPr>
                    </a:p>
                  </a:txBody>
                  <a:tcPr marT="45716" marB="45716"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bg1"/>
                          </a:solidFill>
                          <a:effectLst/>
                          <a:latin typeface="Calibri" pitchFamily="34" charset="0"/>
                          <a:cs typeface="Arial" pitchFamily="34" charset="0"/>
                        </a:rPr>
                        <a:t>late June</a:t>
                      </a:r>
                    </a:p>
                  </a:txBody>
                  <a:tcPr marT="45716" marB="45716"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bg1"/>
                          </a:solidFill>
                          <a:effectLst/>
                          <a:latin typeface="Calibri" pitchFamily="34" charset="0"/>
                          <a:cs typeface="Arial" pitchFamily="34" charset="0"/>
                        </a:rPr>
                        <a:t>Comet </a:t>
                      </a:r>
                      <a:r>
                        <a:rPr kumimoji="0" lang="en-US" sz="800" b="0" i="0" u="none" strike="noStrike" cap="none" normalizeH="0" baseline="0" smtClean="0">
                          <a:ln>
                            <a:noFill/>
                          </a:ln>
                          <a:solidFill>
                            <a:schemeClr val="bg1"/>
                          </a:solidFill>
                          <a:effectLst/>
                          <a:latin typeface="Calibri" pitchFamily="34" charset="0"/>
                          <a:cs typeface="Arial" pitchFamily="34" charset="0"/>
                          <a:hlinkClick r:id="rId10" tooltip="7P/Pons-Winnecke"/>
                        </a:rPr>
                        <a:t>7P/Pons-Winnecke</a:t>
                      </a:r>
                      <a:endParaRPr kumimoji="0" lang="en-US" sz="800" b="0" i="0" u="none" strike="noStrike" cap="none" normalizeH="0" baseline="0" smtClean="0">
                        <a:ln>
                          <a:noFill/>
                        </a:ln>
                        <a:solidFill>
                          <a:schemeClr val="bg1"/>
                        </a:solidFill>
                        <a:effectLst/>
                        <a:latin typeface="Calibri" pitchFamily="34" charset="0"/>
                        <a:cs typeface="Arial" pitchFamily="34" charset="0"/>
                      </a:endParaRPr>
                    </a:p>
                  </a:txBody>
                  <a:tcPr marT="45716" marB="45716" horzOverflow="overflow">
                    <a:lnL>
                      <a:noFill/>
                    </a:lnL>
                    <a:lnR cap="flat">
                      <a:noFill/>
                    </a:lnR>
                    <a:lnT>
                      <a:noFill/>
                    </a:lnT>
                    <a:lnB>
                      <a:noFill/>
                    </a:lnB>
                    <a:lnTlToBr>
                      <a:noFill/>
                    </a:lnTlToBr>
                    <a:lnBlToTr>
                      <a:noFill/>
                    </a:lnBlToTr>
                    <a:noFill/>
                  </a:tcPr>
                </a:tc>
                <a:extLst>
                  <a:ext uri="{0D108BD9-81ED-4DB2-BD59-A6C34878D82A}"/>
                </a:extLst>
              </a:tr>
              <a:tr h="266676">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bg1"/>
                          </a:solidFill>
                          <a:effectLst/>
                          <a:latin typeface="Calibri" pitchFamily="34" charset="0"/>
                          <a:cs typeface="Arial" pitchFamily="34" charset="0"/>
                          <a:hlinkClick r:id="rId11" tooltip="Perseids"/>
                        </a:rPr>
                        <a:t>Perseids</a:t>
                      </a:r>
                      <a:endParaRPr kumimoji="0" lang="en-US" sz="800" b="0" i="0" u="none" strike="noStrike" cap="none" normalizeH="0" baseline="0" smtClean="0">
                        <a:ln>
                          <a:noFill/>
                        </a:ln>
                        <a:solidFill>
                          <a:schemeClr val="bg1"/>
                        </a:solidFill>
                        <a:effectLst/>
                        <a:latin typeface="Calibri" pitchFamily="34" charset="0"/>
                        <a:cs typeface="Arial" pitchFamily="34" charset="0"/>
                      </a:endParaRPr>
                    </a:p>
                  </a:txBody>
                  <a:tcPr marT="45716" marB="45716"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bg1"/>
                          </a:solidFill>
                          <a:effectLst/>
                          <a:latin typeface="Calibri" pitchFamily="34" charset="0"/>
                          <a:cs typeface="Arial" pitchFamily="34" charset="0"/>
                        </a:rPr>
                        <a:t>mid-August</a:t>
                      </a:r>
                    </a:p>
                  </a:txBody>
                  <a:tcPr marT="45716" marB="45716"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bg1"/>
                          </a:solidFill>
                          <a:effectLst/>
                          <a:latin typeface="Calibri" pitchFamily="34" charset="0"/>
                          <a:cs typeface="Arial" pitchFamily="34" charset="0"/>
                        </a:rPr>
                        <a:t>Comet </a:t>
                      </a:r>
                      <a:r>
                        <a:rPr kumimoji="0" lang="en-US" sz="800" b="0" i="0" u="none" strike="noStrike" cap="none" normalizeH="0" baseline="0" smtClean="0">
                          <a:ln>
                            <a:noFill/>
                          </a:ln>
                          <a:solidFill>
                            <a:schemeClr val="bg1"/>
                          </a:solidFill>
                          <a:effectLst/>
                          <a:latin typeface="Calibri" pitchFamily="34" charset="0"/>
                          <a:cs typeface="Arial" pitchFamily="34" charset="0"/>
                          <a:hlinkClick r:id="rId12" tooltip="109P/Swift-Tuttle"/>
                        </a:rPr>
                        <a:t>109P/Swift-Tuttle</a:t>
                      </a:r>
                      <a:endParaRPr kumimoji="0" lang="en-US" sz="800" b="0" i="0" u="none" strike="noStrike" cap="none" normalizeH="0" baseline="0" smtClean="0">
                        <a:ln>
                          <a:noFill/>
                        </a:ln>
                        <a:solidFill>
                          <a:schemeClr val="bg1"/>
                        </a:solidFill>
                        <a:effectLst/>
                        <a:latin typeface="Calibri" pitchFamily="34" charset="0"/>
                        <a:cs typeface="Arial" pitchFamily="34" charset="0"/>
                      </a:endParaRPr>
                    </a:p>
                  </a:txBody>
                  <a:tcPr marT="45716" marB="45716" horzOverflow="overflow">
                    <a:lnL>
                      <a:noFill/>
                    </a:lnL>
                    <a:lnR cap="flat">
                      <a:noFill/>
                    </a:lnR>
                    <a:lnT>
                      <a:noFill/>
                    </a:lnT>
                    <a:lnB>
                      <a:noFill/>
                    </a:lnB>
                    <a:lnTlToBr>
                      <a:noFill/>
                    </a:lnTlToBr>
                    <a:lnBlToTr>
                      <a:noFill/>
                    </a:lnBlToTr>
                    <a:noFill/>
                  </a:tcPr>
                </a:tc>
                <a:extLst>
                  <a:ext uri="{0D108BD9-81ED-4DB2-BD59-A6C34878D82A}"/>
                </a:extLst>
              </a:tr>
              <a:tr h="266676">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bg1"/>
                          </a:solidFill>
                          <a:effectLst/>
                          <a:latin typeface="Calibri" pitchFamily="34" charset="0"/>
                          <a:cs typeface="Arial" pitchFamily="34" charset="0"/>
                          <a:hlinkClick r:id="rId13" tooltip="Draconids"/>
                        </a:rPr>
                        <a:t>Draconids</a:t>
                      </a:r>
                      <a:endParaRPr kumimoji="0" lang="en-US" sz="800" b="0" i="0" u="none" strike="noStrike" cap="none" normalizeH="0" baseline="0" smtClean="0">
                        <a:ln>
                          <a:noFill/>
                        </a:ln>
                        <a:solidFill>
                          <a:schemeClr val="bg1"/>
                        </a:solidFill>
                        <a:effectLst/>
                        <a:latin typeface="Calibri" pitchFamily="34" charset="0"/>
                        <a:cs typeface="Arial" pitchFamily="34" charset="0"/>
                      </a:endParaRPr>
                    </a:p>
                  </a:txBody>
                  <a:tcPr marT="45716" marB="45716"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bg1"/>
                          </a:solidFill>
                          <a:effectLst/>
                          <a:latin typeface="Calibri" pitchFamily="34" charset="0"/>
                          <a:cs typeface="Arial" pitchFamily="34" charset="0"/>
                        </a:rPr>
                        <a:t>early October</a:t>
                      </a:r>
                    </a:p>
                  </a:txBody>
                  <a:tcPr marT="45716" marB="45716"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bg1"/>
                          </a:solidFill>
                          <a:effectLst/>
                          <a:latin typeface="Calibri" pitchFamily="34" charset="0"/>
                          <a:cs typeface="Arial" pitchFamily="34" charset="0"/>
                        </a:rPr>
                        <a:t>Comet </a:t>
                      </a:r>
                      <a:r>
                        <a:rPr kumimoji="0" lang="en-US" sz="800" b="0" i="0" u="none" strike="noStrike" cap="none" normalizeH="0" baseline="0" smtClean="0">
                          <a:ln>
                            <a:noFill/>
                          </a:ln>
                          <a:solidFill>
                            <a:schemeClr val="bg1"/>
                          </a:solidFill>
                          <a:effectLst/>
                          <a:latin typeface="Calibri" pitchFamily="34" charset="0"/>
                          <a:cs typeface="Arial" pitchFamily="34" charset="0"/>
                          <a:hlinkClick r:id="rId14" tooltip="21P/Giacobini-Zinner"/>
                        </a:rPr>
                        <a:t>21P/Giacobini-Zinner</a:t>
                      </a:r>
                      <a:endParaRPr kumimoji="0" lang="en-US" sz="800" b="0" i="0" u="none" strike="noStrike" cap="none" normalizeH="0" baseline="0" smtClean="0">
                        <a:ln>
                          <a:noFill/>
                        </a:ln>
                        <a:solidFill>
                          <a:schemeClr val="bg1"/>
                        </a:solidFill>
                        <a:effectLst/>
                        <a:latin typeface="Calibri" pitchFamily="34" charset="0"/>
                        <a:cs typeface="Arial" pitchFamily="34" charset="0"/>
                      </a:endParaRPr>
                    </a:p>
                  </a:txBody>
                  <a:tcPr marT="45716" marB="45716" horzOverflow="overflow">
                    <a:lnL>
                      <a:noFill/>
                    </a:lnL>
                    <a:lnR cap="flat">
                      <a:noFill/>
                    </a:lnR>
                    <a:lnT>
                      <a:noFill/>
                    </a:lnT>
                    <a:lnB>
                      <a:noFill/>
                    </a:lnB>
                    <a:lnTlToBr>
                      <a:noFill/>
                    </a:lnTlToBr>
                    <a:lnBlToTr>
                      <a:noFill/>
                    </a:lnBlToTr>
                    <a:noFill/>
                  </a:tcPr>
                </a:tc>
                <a:extLst>
                  <a:ext uri="{0D108BD9-81ED-4DB2-BD59-A6C34878D82A}"/>
                </a:extLst>
              </a:tr>
              <a:tr h="266676">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bg1"/>
                          </a:solidFill>
                          <a:effectLst/>
                          <a:latin typeface="Calibri" pitchFamily="34" charset="0"/>
                          <a:cs typeface="Arial" pitchFamily="34" charset="0"/>
                          <a:hlinkClick r:id="rId15" tooltip="Orionids"/>
                        </a:rPr>
                        <a:t>Orionids</a:t>
                      </a:r>
                      <a:endParaRPr kumimoji="0" lang="en-US" sz="800" b="0" i="0" u="none" strike="noStrike" cap="none" normalizeH="0" baseline="0" smtClean="0">
                        <a:ln>
                          <a:noFill/>
                        </a:ln>
                        <a:solidFill>
                          <a:schemeClr val="bg1"/>
                        </a:solidFill>
                        <a:effectLst/>
                        <a:latin typeface="Calibri" pitchFamily="34" charset="0"/>
                        <a:cs typeface="Arial" pitchFamily="34" charset="0"/>
                      </a:endParaRPr>
                    </a:p>
                  </a:txBody>
                  <a:tcPr marT="45716" marB="45716"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bg1"/>
                          </a:solidFill>
                          <a:effectLst/>
                          <a:latin typeface="Calibri" pitchFamily="34" charset="0"/>
                          <a:cs typeface="Arial" pitchFamily="34" charset="0"/>
                        </a:rPr>
                        <a:t>late October</a:t>
                      </a:r>
                    </a:p>
                  </a:txBody>
                  <a:tcPr marT="45716" marB="45716"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bg1"/>
                          </a:solidFill>
                          <a:effectLst/>
                          <a:latin typeface="Calibri" pitchFamily="34" charset="0"/>
                          <a:cs typeface="Arial" pitchFamily="34" charset="0"/>
                        </a:rPr>
                        <a:t>Comet </a:t>
                      </a:r>
                      <a:r>
                        <a:rPr kumimoji="0" lang="en-US" sz="800" b="0" i="0" u="none" strike="noStrike" cap="none" normalizeH="0" baseline="0" smtClean="0">
                          <a:ln>
                            <a:noFill/>
                          </a:ln>
                          <a:solidFill>
                            <a:schemeClr val="bg1"/>
                          </a:solidFill>
                          <a:effectLst/>
                          <a:latin typeface="Calibri" pitchFamily="34" charset="0"/>
                          <a:cs typeface="Arial" pitchFamily="34" charset="0"/>
                          <a:hlinkClick r:id="rId8" tooltip="1P/Halley"/>
                        </a:rPr>
                        <a:t>1P/Halley</a:t>
                      </a:r>
                      <a:endParaRPr kumimoji="0" lang="en-US" sz="800" b="0" i="0" u="none" strike="noStrike" cap="none" normalizeH="0" baseline="0" smtClean="0">
                        <a:ln>
                          <a:noFill/>
                        </a:ln>
                        <a:solidFill>
                          <a:schemeClr val="bg1"/>
                        </a:solidFill>
                        <a:effectLst/>
                        <a:latin typeface="Calibri" pitchFamily="34" charset="0"/>
                        <a:cs typeface="Arial" pitchFamily="34" charset="0"/>
                      </a:endParaRPr>
                    </a:p>
                  </a:txBody>
                  <a:tcPr marT="45716" marB="45716" horzOverflow="overflow">
                    <a:lnL>
                      <a:noFill/>
                    </a:lnL>
                    <a:lnR cap="flat">
                      <a:noFill/>
                    </a:lnR>
                    <a:lnT>
                      <a:noFill/>
                    </a:lnT>
                    <a:lnB>
                      <a:noFill/>
                    </a:lnB>
                    <a:lnTlToBr>
                      <a:noFill/>
                    </a:lnTlToBr>
                    <a:lnBlToTr>
                      <a:noFill/>
                    </a:lnBlToTr>
                    <a:noFill/>
                  </a:tcPr>
                </a:tc>
                <a:extLst>
                  <a:ext uri="{0D108BD9-81ED-4DB2-BD59-A6C34878D82A}"/>
                </a:extLst>
              </a:tr>
              <a:tr h="33527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bg1"/>
                          </a:solidFill>
                          <a:effectLst/>
                          <a:latin typeface="Calibri" pitchFamily="34" charset="0"/>
                          <a:cs typeface="Arial" pitchFamily="34" charset="0"/>
                          <a:hlinkClick r:id="rId16" tooltip="Southern Taurids"/>
                        </a:rPr>
                        <a:t>Southern Taurids</a:t>
                      </a:r>
                      <a:endParaRPr kumimoji="0" lang="en-US" sz="800" b="0" i="0" u="none" strike="noStrike" cap="none" normalizeH="0" baseline="0" smtClean="0">
                        <a:ln>
                          <a:noFill/>
                        </a:ln>
                        <a:solidFill>
                          <a:schemeClr val="bg1"/>
                        </a:solidFill>
                        <a:effectLst/>
                        <a:latin typeface="Calibri" pitchFamily="34" charset="0"/>
                        <a:cs typeface="Arial" pitchFamily="34" charset="0"/>
                      </a:endParaRPr>
                    </a:p>
                  </a:txBody>
                  <a:tcPr marT="45716" marB="45716"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bg1"/>
                          </a:solidFill>
                          <a:effectLst/>
                          <a:latin typeface="Calibri" pitchFamily="34" charset="0"/>
                          <a:cs typeface="Arial" pitchFamily="34" charset="0"/>
                        </a:rPr>
                        <a:t>early November</a:t>
                      </a:r>
                    </a:p>
                  </a:txBody>
                  <a:tcPr marT="45716" marB="45716"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bg1"/>
                          </a:solidFill>
                          <a:effectLst/>
                          <a:latin typeface="Calibri" pitchFamily="34" charset="0"/>
                          <a:cs typeface="Arial" pitchFamily="34" charset="0"/>
                        </a:rPr>
                        <a:t>Comet </a:t>
                      </a:r>
                      <a:r>
                        <a:rPr kumimoji="0" lang="en-US" sz="800" b="0" i="0" u="none" strike="noStrike" cap="none" normalizeH="0" baseline="0" smtClean="0">
                          <a:ln>
                            <a:noFill/>
                          </a:ln>
                          <a:solidFill>
                            <a:schemeClr val="bg1"/>
                          </a:solidFill>
                          <a:effectLst/>
                          <a:latin typeface="Calibri" pitchFamily="34" charset="0"/>
                          <a:cs typeface="Arial" pitchFamily="34" charset="0"/>
                          <a:hlinkClick r:id="rId17" tooltip="2P/Encke"/>
                        </a:rPr>
                        <a:t>2P/Encke</a:t>
                      </a:r>
                      <a:r>
                        <a:rPr kumimoji="0" lang="en-US" sz="800" b="0" i="0" u="none" strike="noStrike" cap="none" normalizeH="0" baseline="0" smtClean="0">
                          <a:ln>
                            <a:noFill/>
                          </a:ln>
                          <a:solidFill>
                            <a:schemeClr val="bg1"/>
                          </a:solidFill>
                          <a:effectLst/>
                          <a:latin typeface="Calibri" pitchFamily="34" charset="0"/>
                          <a:cs typeface="Arial" pitchFamily="34" charset="0"/>
                        </a:rPr>
                        <a:t> and others</a:t>
                      </a:r>
                    </a:p>
                  </a:txBody>
                  <a:tcPr marT="45716" marB="45716" horzOverflow="overflow">
                    <a:lnL>
                      <a:noFill/>
                    </a:lnL>
                    <a:lnR cap="flat">
                      <a:noFill/>
                    </a:lnR>
                    <a:lnT>
                      <a:noFill/>
                    </a:lnT>
                    <a:lnB>
                      <a:noFill/>
                    </a:lnB>
                    <a:lnTlToBr>
                      <a:noFill/>
                    </a:lnTlToBr>
                    <a:lnBlToTr>
                      <a:noFill/>
                    </a:lnBlToTr>
                    <a:noFill/>
                  </a:tcPr>
                </a:tc>
                <a:extLst>
                  <a:ext uri="{0D108BD9-81ED-4DB2-BD59-A6C34878D82A}"/>
                </a:extLst>
              </a:tr>
              <a:tr h="268264">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bg1"/>
                          </a:solidFill>
                          <a:effectLst/>
                          <a:latin typeface="Calibri" pitchFamily="34" charset="0"/>
                          <a:cs typeface="Arial" pitchFamily="34" charset="0"/>
                          <a:hlinkClick r:id="rId18" tooltip="Northern Taurids"/>
                        </a:rPr>
                        <a:t>Northern Taurids</a:t>
                      </a:r>
                      <a:endParaRPr kumimoji="0" lang="en-US" sz="800" b="0" i="0" u="none" strike="noStrike" cap="none" normalizeH="0" baseline="0" smtClean="0">
                        <a:ln>
                          <a:noFill/>
                        </a:ln>
                        <a:solidFill>
                          <a:schemeClr val="bg1"/>
                        </a:solidFill>
                        <a:effectLst/>
                        <a:latin typeface="Calibri" pitchFamily="34" charset="0"/>
                        <a:cs typeface="Arial" pitchFamily="34" charset="0"/>
                      </a:endParaRPr>
                    </a:p>
                  </a:txBody>
                  <a:tcPr marT="45716" marB="45716"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bg1"/>
                          </a:solidFill>
                          <a:effectLst/>
                          <a:latin typeface="Calibri" pitchFamily="34" charset="0"/>
                          <a:cs typeface="Arial" pitchFamily="34" charset="0"/>
                        </a:rPr>
                        <a:t>mid-November</a:t>
                      </a:r>
                    </a:p>
                  </a:txBody>
                  <a:tcPr marT="45716" marB="45716"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bg1"/>
                          </a:solidFill>
                          <a:effectLst/>
                          <a:latin typeface="Calibri" pitchFamily="34" charset="0"/>
                          <a:cs typeface="Arial" pitchFamily="34" charset="0"/>
                        </a:rPr>
                        <a:t>Minor planet 2004 TG10 and others</a:t>
                      </a:r>
                    </a:p>
                  </a:txBody>
                  <a:tcPr marT="45716" marB="45716" horzOverflow="overflow">
                    <a:lnL>
                      <a:noFill/>
                    </a:lnL>
                    <a:lnR cap="flat">
                      <a:noFill/>
                    </a:lnR>
                    <a:lnT>
                      <a:noFill/>
                    </a:lnT>
                    <a:lnB>
                      <a:noFill/>
                    </a:lnB>
                    <a:lnTlToBr>
                      <a:noFill/>
                    </a:lnTlToBr>
                    <a:lnBlToTr>
                      <a:noFill/>
                    </a:lnBlToTr>
                    <a:noFill/>
                  </a:tcPr>
                </a:tc>
                <a:extLst>
                  <a:ext uri="{0D108BD9-81ED-4DB2-BD59-A6C34878D82A}"/>
                </a:extLst>
              </a:tr>
              <a:tr h="265089">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bg1"/>
                          </a:solidFill>
                          <a:effectLst/>
                          <a:latin typeface="Calibri" pitchFamily="34" charset="0"/>
                          <a:cs typeface="Arial" pitchFamily="34" charset="0"/>
                          <a:hlinkClick r:id="rId19" tooltip="Leonids"/>
                        </a:rPr>
                        <a:t>Leonids</a:t>
                      </a:r>
                      <a:endParaRPr kumimoji="0" lang="en-US" sz="800" b="0" i="0" u="none" strike="noStrike" cap="none" normalizeH="0" baseline="0" smtClean="0">
                        <a:ln>
                          <a:noFill/>
                        </a:ln>
                        <a:solidFill>
                          <a:schemeClr val="bg1"/>
                        </a:solidFill>
                        <a:effectLst/>
                        <a:latin typeface="Calibri" pitchFamily="34" charset="0"/>
                        <a:cs typeface="Arial" pitchFamily="34" charset="0"/>
                      </a:endParaRPr>
                    </a:p>
                  </a:txBody>
                  <a:tcPr marT="45716" marB="45716"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bg1"/>
                          </a:solidFill>
                          <a:effectLst/>
                          <a:latin typeface="Calibri" pitchFamily="34" charset="0"/>
                          <a:cs typeface="Arial" pitchFamily="34" charset="0"/>
                        </a:rPr>
                        <a:t>mid-November</a:t>
                      </a:r>
                    </a:p>
                  </a:txBody>
                  <a:tcPr marT="45716" marB="45716"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bg1"/>
                          </a:solidFill>
                          <a:effectLst/>
                          <a:latin typeface="Calibri" pitchFamily="34" charset="0"/>
                          <a:cs typeface="Arial" pitchFamily="34" charset="0"/>
                        </a:rPr>
                        <a:t>Comet </a:t>
                      </a:r>
                      <a:r>
                        <a:rPr kumimoji="0" lang="en-US" sz="800" b="0" i="0" u="none" strike="noStrike" cap="none" normalizeH="0" baseline="0" smtClean="0">
                          <a:ln>
                            <a:noFill/>
                          </a:ln>
                          <a:solidFill>
                            <a:schemeClr val="bg1"/>
                          </a:solidFill>
                          <a:effectLst/>
                          <a:latin typeface="Calibri" pitchFamily="34" charset="0"/>
                          <a:cs typeface="Arial" pitchFamily="34" charset="0"/>
                          <a:hlinkClick r:id="rId20" tooltip="55P/Tempel-Tuttle"/>
                        </a:rPr>
                        <a:t>55P/Tempel-Tuttle</a:t>
                      </a:r>
                      <a:endParaRPr kumimoji="0" lang="en-US" sz="800" b="0" i="0" u="none" strike="noStrike" cap="none" normalizeH="0" baseline="0" smtClean="0">
                        <a:ln>
                          <a:noFill/>
                        </a:ln>
                        <a:solidFill>
                          <a:schemeClr val="bg1"/>
                        </a:solidFill>
                        <a:effectLst/>
                        <a:latin typeface="Calibri" pitchFamily="34" charset="0"/>
                        <a:cs typeface="Arial" pitchFamily="34" charset="0"/>
                      </a:endParaRPr>
                    </a:p>
                  </a:txBody>
                  <a:tcPr marT="45716" marB="45716" horzOverflow="overflow">
                    <a:lnL>
                      <a:noFill/>
                    </a:lnL>
                    <a:lnR cap="flat">
                      <a:noFill/>
                    </a:lnR>
                    <a:lnT>
                      <a:noFill/>
                    </a:lnT>
                    <a:lnB>
                      <a:noFill/>
                    </a:lnB>
                    <a:lnTlToBr>
                      <a:noFill/>
                    </a:lnTlToBr>
                    <a:lnBlToTr>
                      <a:noFill/>
                    </a:lnBlToTr>
                    <a:noFill/>
                  </a:tcPr>
                </a:tc>
                <a:extLst>
                  <a:ext uri="{0D108BD9-81ED-4DB2-BD59-A6C34878D82A}"/>
                </a:extLst>
              </a:tr>
              <a:tr h="268264">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bg1"/>
                          </a:solidFill>
                          <a:effectLst/>
                          <a:latin typeface="Calibri" pitchFamily="34" charset="0"/>
                          <a:cs typeface="Arial" pitchFamily="34" charset="0"/>
                          <a:hlinkClick r:id="rId21" tooltip="Geminids"/>
                        </a:rPr>
                        <a:t>Geminids</a:t>
                      </a:r>
                      <a:endParaRPr kumimoji="0" lang="en-US" sz="800" b="0" i="0" u="none" strike="noStrike" cap="none" normalizeH="0" baseline="0" smtClean="0">
                        <a:ln>
                          <a:noFill/>
                        </a:ln>
                        <a:solidFill>
                          <a:schemeClr val="bg1"/>
                        </a:solidFill>
                        <a:effectLst/>
                        <a:latin typeface="Calibri" pitchFamily="34" charset="0"/>
                        <a:cs typeface="Arial" pitchFamily="34" charset="0"/>
                      </a:endParaRPr>
                    </a:p>
                  </a:txBody>
                  <a:tcPr marT="45716" marB="45716"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bg1"/>
                          </a:solidFill>
                          <a:effectLst/>
                          <a:latin typeface="Calibri" pitchFamily="34" charset="0"/>
                          <a:cs typeface="Arial" pitchFamily="34" charset="0"/>
                        </a:rPr>
                        <a:t>mid-December</a:t>
                      </a:r>
                    </a:p>
                  </a:txBody>
                  <a:tcPr marT="45716" marB="45716"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bg1"/>
                          </a:solidFill>
                          <a:effectLst/>
                          <a:latin typeface="Calibri" pitchFamily="34" charset="0"/>
                          <a:cs typeface="Arial" pitchFamily="34" charset="0"/>
                        </a:rPr>
                        <a:t>Minor planet </a:t>
                      </a:r>
                      <a:r>
                        <a:rPr kumimoji="0" lang="en-US" sz="800" b="0" i="0" u="none" strike="noStrike" cap="none" normalizeH="0" baseline="0" smtClean="0">
                          <a:ln>
                            <a:noFill/>
                          </a:ln>
                          <a:solidFill>
                            <a:schemeClr val="bg1"/>
                          </a:solidFill>
                          <a:effectLst/>
                          <a:latin typeface="Calibri" pitchFamily="34" charset="0"/>
                          <a:cs typeface="Arial" pitchFamily="34" charset="0"/>
                          <a:hlinkClick r:id="rId22" tooltip="3200 Phaethon"/>
                        </a:rPr>
                        <a:t>3200 Phaethon</a:t>
                      </a:r>
                      <a:endParaRPr kumimoji="0" lang="en-US" sz="800" b="0" i="0" u="none" strike="noStrike" cap="none" normalizeH="0" baseline="0" smtClean="0">
                        <a:ln>
                          <a:noFill/>
                        </a:ln>
                        <a:solidFill>
                          <a:schemeClr val="bg1"/>
                        </a:solidFill>
                        <a:effectLst/>
                        <a:latin typeface="Calibri" pitchFamily="34" charset="0"/>
                        <a:cs typeface="Arial" pitchFamily="34" charset="0"/>
                      </a:endParaRPr>
                    </a:p>
                  </a:txBody>
                  <a:tcPr marT="45716" marB="45716" horzOverflow="overflow">
                    <a:lnL>
                      <a:noFill/>
                    </a:lnL>
                    <a:lnR cap="flat">
                      <a:noFill/>
                    </a:lnR>
                    <a:lnT>
                      <a:noFill/>
                    </a:lnT>
                    <a:lnB>
                      <a:noFill/>
                    </a:lnB>
                    <a:lnTlToBr>
                      <a:noFill/>
                    </a:lnTlToBr>
                    <a:lnBlToTr>
                      <a:noFill/>
                    </a:lnBlToTr>
                    <a:noFill/>
                  </a:tcPr>
                </a:tc>
                <a:extLst>
                  <a:ext uri="{0D108BD9-81ED-4DB2-BD59-A6C34878D82A}"/>
                </a:extLst>
              </a:tr>
              <a:tr h="265089">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bg1"/>
                          </a:solidFill>
                          <a:effectLst/>
                          <a:latin typeface="Calibri" pitchFamily="34" charset="0"/>
                          <a:cs typeface="Arial" pitchFamily="34" charset="0"/>
                          <a:hlinkClick r:id="rId23" tooltip="Ursids"/>
                        </a:rPr>
                        <a:t>Ursids</a:t>
                      </a:r>
                      <a:endParaRPr kumimoji="0" lang="en-US" sz="800" b="0" i="0" u="none" strike="noStrike" cap="none" normalizeH="0" baseline="0" smtClean="0">
                        <a:ln>
                          <a:noFill/>
                        </a:ln>
                        <a:solidFill>
                          <a:schemeClr val="bg1"/>
                        </a:solidFill>
                        <a:effectLst/>
                        <a:latin typeface="Calibri" pitchFamily="34" charset="0"/>
                        <a:cs typeface="Arial" pitchFamily="34" charset="0"/>
                      </a:endParaRPr>
                    </a:p>
                  </a:txBody>
                  <a:tcPr marT="45716" marB="45716"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bg1"/>
                          </a:solidFill>
                          <a:effectLst/>
                          <a:latin typeface="Calibri" pitchFamily="34" charset="0"/>
                          <a:cs typeface="Arial" pitchFamily="34" charset="0"/>
                        </a:rPr>
                        <a:t>late December</a:t>
                      </a:r>
                    </a:p>
                  </a:txBody>
                  <a:tcPr marT="45716" marB="45716"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bg1"/>
                          </a:solidFill>
                          <a:effectLst/>
                          <a:latin typeface="Calibri" pitchFamily="34" charset="0"/>
                          <a:cs typeface="Arial" pitchFamily="34" charset="0"/>
                        </a:rPr>
                        <a:t>Comet </a:t>
                      </a:r>
                      <a:r>
                        <a:rPr kumimoji="0" lang="en-US" sz="800" b="0" i="0" u="none" strike="noStrike" cap="none" normalizeH="0" baseline="0" smtClean="0">
                          <a:ln>
                            <a:noFill/>
                          </a:ln>
                          <a:solidFill>
                            <a:schemeClr val="bg1"/>
                          </a:solidFill>
                          <a:effectLst/>
                          <a:latin typeface="Calibri" pitchFamily="34" charset="0"/>
                          <a:cs typeface="Arial" pitchFamily="34" charset="0"/>
                          <a:hlinkClick r:id="rId24" tooltip="8P/Tuttle"/>
                        </a:rPr>
                        <a:t>8P/Tuttle</a:t>
                      </a:r>
                      <a:endParaRPr kumimoji="0" lang="en-US" sz="800" b="0" i="0" u="none" strike="noStrike" cap="none" normalizeH="0" baseline="0" smtClean="0">
                        <a:ln>
                          <a:noFill/>
                        </a:ln>
                        <a:solidFill>
                          <a:schemeClr val="bg1"/>
                        </a:solidFill>
                        <a:effectLst/>
                        <a:latin typeface="Calibri" pitchFamily="34" charset="0"/>
                        <a:cs typeface="Arial" pitchFamily="34" charset="0"/>
                      </a:endParaRPr>
                    </a:p>
                  </a:txBody>
                  <a:tcPr marT="45716" marB="45716" horzOverflow="overflow">
                    <a:lnL>
                      <a:noFill/>
                    </a:lnL>
                    <a:lnR cap="flat">
                      <a:noFill/>
                    </a:lnR>
                    <a:lnT>
                      <a:noFill/>
                    </a:lnT>
                    <a:lnB cap="flat">
                      <a:noFill/>
                    </a:lnB>
                    <a:lnTlToBr>
                      <a:noFill/>
                    </a:lnTlToBr>
                    <a:lnBlToTr>
                      <a:noFill/>
                    </a:lnBlToTr>
                    <a:noFill/>
                  </a:tcPr>
                </a:tc>
                <a:extLst>
                  <a:ext uri="{0D108BD9-81ED-4DB2-BD59-A6C34878D82A}"/>
                </a:extLst>
              </a:tr>
            </a:tbl>
          </a:graphicData>
        </a:graphic>
      </p:graphicFrame>
      <p:sp>
        <p:nvSpPr>
          <p:cNvPr id="432187" name="Rectangle 59"/>
          <p:cNvSpPr>
            <a:spLocks noChangeArrowheads="1"/>
          </p:cNvSpPr>
          <p:nvPr/>
        </p:nvSpPr>
        <p:spPr bwMode="auto">
          <a:xfrm>
            <a:off x="4787900" y="4111625"/>
            <a:ext cx="4032250" cy="287338"/>
          </a:xfrm>
          <a:prstGeom prst="rect">
            <a:avLst/>
          </a:prstGeom>
          <a:noFill/>
          <a:ln w="158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800">
              <a:latin typeface="Arial" panose="020B0604020202020204" pitchFamily="34" charset="0"/>
            </a:endParaRPr>
          </a:p>
        </p:txBody>
      </p:sp>
    </p:spTree>
    <p:extLst>
      <p:ext uri="{BB962C8B-B14F-4D97-AF65-F5344CB8AC3E}">
        <p14:creationId xmlns:p14="http://schemas.microsoft.com/office/powerpoint/2010/main" val="18980242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grpId="0" nodeType="afterEffect">
                                  <p:stCondLst>
                                    <p:cond delay="0"/>
                                  </p:stCondLst>
                                  <p:childTnLst>
                                    <p:anim calcmode="discrete" valueType="str">
                                      <p:cBhvr>
                                        <p:cTn id="6" dur="1000" fill="hold"/>
                                        <p:tgtEl>
                                          <p:spTgt spid="432138"/>
                                        </p:tgtEl>
                                        <p:attrNameLst>
                                          <p:attrName>style.visibility</p:attrName>
                                        </p:attrNameLst>
                                      </p:cBhvr>
                                      <p:tavLst>
                                        <p:tav tm="0">
                                          <p:val>
                                            <p:strVal val="hidden"/>
                                          </p:val>
                                        </p:tav>
                                        <p:tav tm="50000">
                                          <p:val>
                                            <p:strVal val="visible"/>
                                          </p:val>
                                        </p:tav>
                                      </p:tavLst>
                                    </p:anim>
                                  </p:childTnLst>
                                </p:cTn>
                              </p:par>
                            </p:childTnLst>
                          </p:cTn>
                        </p:par>
                        <p:par>
                          <p:cTn id="7" fill="hold" nodeType="afterGroup">
                            <p:stCondLst>
                              <p:cond delay="1000"/>
                            </p:stCondLst>
                            <p:childTnLst>
                              <p:par>
                                <p:cTn id="8" presetID="35" presetClass="emph" presetSubtype="0" repeatCount="indefinite" fill="hold" grpId="0" nodeType="afterEffect">
                                  <p:stCondLst>
                                    <p:cond delay="0"/>
                                  </p:stCondLst>
                                  <p:childTnLst>
                                    <p:anim calcmode="discrete" valueType="str">
                                      <p:cBhvr>
                                        <p:cTn id="9" dur="1000" fill="hold"/>
                                        <p:tgtEl>
                                          <p:spTgt spid="432139"/>
                                        </p:tgtEl>
                                        <p:attrNameLst>
                                          <p:attrName>style.visibility</p:attrName>
                                        </p:attrNameLst>
                                      </p:cBhvr>
                                      <p:tavLst>
                                        <p:tav tm="0">
                                          <p:val>
                                            <p:strVal val="hidden"/>
                                          </p:val>
                                        </p:tav>
                                        <p:tav tm="50000">
                                          <p:val>
                                            <p:strVal val="visible"/>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5" presetClass="emph" presetSubtype="0" repeatCount="indefinite" fill="hold" grpId="0" nodeType="clickEffect">
                                  <p:stCondLst>
                                    <p:cond delay="0"/>
                                  </p:stCondLst>
                                  <p:childTnLst>
                                    <p:anim calcmode="discrete" valueType="str">
                                      <p:cBhvr>
                                        <p:cTn id="13" dur="500" fill="hold"/>
                                        <p:tgtEl>
                                          <p:spTgt spid="43218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8" grpId="0" animBg="1"/>
      <p:bldP spid="432139" grpId="0" animBg="1"/>
      <p:bldP spid="43218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ChangeArrowheads="1"/>
          </p:cNvSpPr>
          <p:nvPr/>
        </p:nvSpPr>
        <p:spPr bwMode="auto">
          <a:xfrm>
            <a:off x="1109663" y="333375"/>
            <a:ext cx="6924675" cy="5619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800">
              <a:latin typeface="Arial" panose="020B0604020202020204" pitchFamily="34" charset="0"/>
            </a:endParaRPr>
          </a:p>
        </p:txBody>
      </p:sp>
      <p:sp>
        <p:nvSpPr>
          <p:cNvPr id="287747" name="Text Box 3"/>
          <p:cNvSpPr txBox="1">
            <a:spLocks noChangeArrowheads="1"/>
          </p:cNvSpPr>
          <p:nvPr/>
        </p:nvSpPr>
        <p:spPr bwMode="auto">
          <a:xfrm>
            <a:off x="1150938" y="379413"/>
            <a:ext cx="68437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tr-TR" altLang="tr-TR" sz="3600" b="1">
                <a:solidFill>
                  <a:srgbClr val="CCECFF"/>
                </a:solidFill>
                <a:latin typeface="Albertus Medium" pitchFamily="34" charset="0"/>
              </a:rPr>
              <a:t>Meteorlar (Göktaşları)</a:t>
            </a:r>
            <a:endParaRPr lang="en-US" altLang="tr-TR" sz="3600" b="1">
              <a:solidFill>
                <a:srgbClr val="CCECFF"/>
              </a:solidFill>
              <a:latin typeface="Albertus Medium" pitchFamily="34" charset="0"/>
            </a:endParaRPr>
          </a:p>
        </p:txBody>
      </p:sp>
      <p:sp>
        <p:nvSpPr>
          <p:cNvPr id="287748" name="Text Box 4"/>
          <p:cNvSpPr txBox="1">
            <a:spLocks noChangeArrowheads="1"/>
          </p:cNvSpPr>
          <p:nvPr/>
        </p:nvSpPr>
        <p:spPr bwMode="auto">
          <a:xfrm>
            <a:off x="188913" y="981075"/>
            <a:ext cx="881380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800">
                <a:solidFill>
                  <a:srgbClr val="00FF00"/>
                </a:solidFill>
                <a:latin typeface="Arial" panose="020B0604020202020204" pitchFamily="34" charset="0"/>
              </a:rPr>
              <a:t>1 günde Yer atmosferine giren bu türden cisim miktarı</a:t>
            </a:r>
          </a:p>
          <a:p>
            <a:pPr algn="ctr" eaLnBrk="1" hangingPunct="1">
              <a:spcBef>
                <a:spcPct val="0"/>
              </a:spcBef>
              <a:buFontTx/>
              <a:buNone/>
            </a:pPr>
            <a:endParaRPr lang="tr-TR" altLang="tr-TR" sz="800">
              <a:solidFill>
                <a:srgbClr val="00FF00"/>
              </a:solidFill>
              <a:latin typeface="Arial" panose="020B0604020202020204" pitchFamily="34" charset="0"/>
            </a:endParaRPr>
          </a:p>
          <a:p>
            <a:pPr algn="ctr" eaLnBrk="1" hangingPunct="1">
              <a:spcBef>
                <a:spcPct val="0"/>
              </a:spcBef>
              <a:buFontTx/>
              <a:buNone/>
            </a:pPr>
            <a:r>
              <a:rPr lang="tr-TR" altLang="tr-TR">
                <a:solidFill>
                  <a:srgbClr val="FF3300"/>
                </a:solidFill>
                <a:latin typeface="Arial" panose="020B0604020202020204" pitchFamily="34" charset="0"/>
              </a:rPr>
              <a:t>300 TON !</a:t>
            </a:r>
          </a:p>
          <a:p>
            <a:pPr algn="ctr" eaLnBrk="1" hangingPunct="1">
              <a:spcBef>
                <a:spcPct val="0"/>
              </a:spcBef>
              <a:buFontTx/>
              <a:buNone/>
            </a:pPr>
            <a:endParaRPr lang="tr-TR" altLang="tr-TR" sz="800">
              <a:solidFill>
                <a:srgbClr val="FF3300"/>
              </a:solidFill>
              <a:latin typeface="Arial" panose="020B0604020202020204" pitchFamily="34" charset="0"/>
            </a:endParaRPr>
          </a:p>
          <a:p>
            <a:pPr algn="ctr" eaLnBrk="1" hangingPunct="1">
              <a:spcBef>
                <a:spcPct val="0"/>
              </a:spcBef>
              <a:buFontTx/>
              <a:buNone/>
            </a:pPr>
            <a:r>
              <a:rPr lang="tr-TR" altLang="tr-TR" sz="1800">
                <a:solidFill>
                  <a:srgbClr val="00FF00"/>
                </a:solidFill>
                <a:latin typeface="Arial" panose="020B0604020202020204" pitchFamily="34" charset="0"/>
              </a:rPr>
              <a:t>Büyük bir çoğunluğu Yer atmosferinde buharlaşırken, nariden büyük kütleli olanları yeryüzüne kadar ulaşabiliyor</a:t>
            </a:r>
          </a:p>
        </p:txBody>
      </p:sp>
      <p:pic>
        <p:nvPicPr>
          <p:cNvPr id="287749" name="Picture 5" descr="meteor_hit_c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708275"/>
            <a:ext cx="2508250" cy="3705225"/>
          </a:xfrm>
          <a:prstGeom prst="rect">
            <a:avLst/>
          </a:prstGeom>
          <a:noFill/>
          <a:ln w="15875">
            <a:solidFill>
              <a:srgbClr val="00FF00"/>
            </a:solidFill>
            <a:miter lim="800000"/>
            <a:headEnd/>
            <a:tailEnd/>
          </a:ln>
          <a:extLst>
            <a:ext uri="{909E8E84-426E-40DD-AFC4-6F175D3DCCD1}">
              <a14:hiddenFill xmlns:a14="http://schemas.microsoft.com/office/drawing/2010/main">
                <a:solidFill>
                  <a:srgbClr val="FFFFFF"/>
                </a:solidFill>
              </a14:hiddenFill>
            </a:ext>
          </a:extLst>
        </p:spPr>
      </p:pic>
      <p:sp>
        <p:nvSpPr>
          <p:cNvPr id="287750" name="Oval 6"/>
          <p:cNvSpPr>
            <a:spLocks noChangeArrowheads="1"/>
          </p:cNvSpPr>
          <p:nvPr/>
        </p:nvSpPr>
        <p:spPr bwMode="auto">
          <a:xfrm>
            <a:off x="371475" y="5815013"/>
            <a:ext cx="358775" cy="358775"/>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800">
              <a:latin typeface="Arial" panose="020B0604020202020204" pitchFamily="34" charset="0"/>
            </a:endParaRPr>
          </a:p>
        </p:txBody>
      </p:sp>
      <p:pic>
        <p:nvPicPr>
          <p:cNvPr id="287751" name="Picture 7" descr="PeekskillMet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4868863"/>
            <a:ext cx="2309813" cy="1782762"/>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87752" name="Line 8"/>
          <p:cNvSpPr>
            <a:spLocks noChangeShapeType="1"/>
          </p:cNvSpPr>
          <p:nvPr/>
        </p:nvSpPr>
        <p:spPr bwMode="auto">
          <a:xfrm flipV="1">
            <a:off x="539750" y="4868863"/>
            <a:ext cx="1152525" cy="936625"/>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87753" name="Line 9"/>
          <p:cNvSpPr>
            <a:spLocks noChangeShapeType="1"/>
          </p:cNvSpPr>
          <p:nvPr/>
        </p:nvSpPr>
        <p:spPr bwMode="auto">
          <a:xfrm>
            <a:off x="539750" y="6165850"/>
            <a:ext cx="1133475" cy="48418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pic>
        <p:nvPicPr>
          <p:cNvPr id="287754" name="Picture 10" descr="arizona_cra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2708275"/>
            <a:ext cx="3533775" cy="2147888"/>
          </a:xfrm>
          <a:prstGeom prst="rect">
            <a:avLst/>
          </a:prstGeom>
          <a:noFill/>
          <a:ln w="19050">
            <a:solidFill>
              <a:srgbClr val="00FF00"/>
            </a:solidFill>
            <a:miter lim="800000"/>
            <a:headEnd/>
            <a:tailEnd/>
          </a:ln>
          <a:extLst>
            <a:ext uri="{909E8E84-426E-40DD-AFC4-6F175D3DCCD1}">
              <a14:hiddenFill xmlns:a14="http://schemas.microsoft.com/office/drawing/2010/main">
                <a:solidFill>
                  <a:srgbClr val="FFFFFF"/>
                </a:solidFill>
              </a14:hiddenFill>
            </a:ext>
          </a:extLst>
        </p:spPr>
      </p:pic>
      <p:pic>
        <p:nvPicPr>
          <p:cNvPr id="287755" name="Picture 11" descr="tswaing1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9600" y="4605338"/>
            <a:ext cx="3275013" cy="2063750"/>
          </a:xfrm>
          <a:prstGeom prst="rect">
            <a:avLst/>
          </a:prstGeom>
          <a:noFill/>
          <a:ln w="19050">
            <a:solidFill>
              <a:srgbClr val="00FF00"/>
            </a:solidFill>
            <a:miter lim="800000"/>
            <a:headEnd/>
            <a:tailEnd/>
          </a:ln>
          <a:extLst>
            <a:ext uri="{909E8E84-426E-40DD-AFC4-6F175D3DCCD1}">
              <a14:hiddenFill xmlns:a14="http://schemas.microsoft.com/office/drawing/2010/main">
                <a:solidFill>
                  <a:srgbClr val="FFFFFF"/>
                </a:solidFill>
              </a14:hiddenFill>
            </a:ext>
          </a:extLst>
        </p:spPr>
      </p:pic>
      <p:sp>
        <p:nvSpPr>
          <p:cNvPr id="287756" name="Text Box 12"/>
          <p:cNvSpPr txBox="1">
            <a:spLocks noChangeArrowheads="1"/>
          </p:cNvSpPr>
          <p:nvPr/>
        </p:nvSpPr>
        <p:spPr bwMode="auto">
          <a:xfrm>
            <a:off x="4356100" y="2781300"/>
            <a:ext cx="34464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200" b="1">
                <a:solidFill>
                  <a:schemeClr val="tx2"/>
                </a:solidFill>
                <a:latin typeface="Arial" panose="020B0604020202020204" pitchFamily="34" charset="0"/>
              </a:rPr>
              <a:t>Berringer krateri – Arizona, ABD</a:t>
            </a:r>
          </a:p>
        </p:txBody>
      </p:sp>
      <p:sp>
        <p:nvSpPr>
          <p:cNvPr id="287757" name="Text Box 13"/>
          <p:cNvSpPr txBox="1">
            <a:spLocks noChangeArrowheads="1"/>
          </p:cNvSpPr>
          <p:nvPr/>
        </p:nvSpPr>
        <p:spPr bwMode="auto">
          <a:xfrm>
            <a:off x="5603875" y="4662488"/>
            <a:ext cx="34464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200" b="1">
                <a:solidFill>
                  <a:schemeClr val="tx2"/>
                </a:solidFill>
                <a:latin typeface="Arial" panose="020B0604020202020204" pitchFamily="34" charset="0"/>
              </a:rPr>
              <a:t>Tswaing krateri – Pretoria, G. Afrika Cum.</a:t>
            </a:r>
          </a:p>
        </p:txBody>
      </p:sp>
    </p:spTree>
    <p:extLst>
      <p:ext uri="{BB962C8B-B14F-4D97-AF65-F5344CB8AC3E}">
        <p14:creationId xmlns:p14="http://schemas.microsoft.com/office/powerpoint/2010/main" val="14918780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ChangeArrowheads="1"/>
          </p:cNvSpPr>
          <p:nvPr/>
        </p:nvSpPr>
        <p:spPr bwMode="auto">
          <a:xfrm>
            <a:off x="0" y="1052513"/>
            <a:ext cx="914400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tr-TR" altLang="tr-TR" sz="2800" b="1" i="1">
                <a:solidFill>
                  <a:schemeClr val="accent1"/>
                </a:solidFill>
                <a:latin typeface="Garamond" panose="02020404030301010803" pitchFamily="18" charset="0"/>
              </a:rPr>
              <a:t>    Ağrı</a:t>
            </a:r>
            <a:r>
              <a:rPr lang="tr-TR" altLang="tr-TR" sz="2800" b="1" i="1">
                <a:solidFill>
                  <a:schemeClr val="accent1"/>
                </a:solidFill>
              </a:rPr>
              <a:t>’</a:t>
            </a:r>
            <a:r>
              <a:rPr lang="tr-TR" altLang="tr-TR" sz="2800" b="1" i="1">
                <a:solidFill>
                  <a:schemeClr val="accent1"/>
                </a:solidFill>
                <a:latin typeface="Garamond" panose="02020404030301010803" pitchFamily="18" charset="0"/>
              </a:rPr>
              <a:t>nın Doğubayazıt il</a:t>
            </a:r>
            <a:r>
              <a:rPr lang="tr-TR" altLang="tr-TR" sz="2800" b="1" i="1">
                <a:solidFill>
                  <a:schemeClr val="accent1"/>
                </a:solidFill>
              </a:rPr>
              <a:t>ç</a:t>
            </a:r>
            <a:r>
              <a:rPr lang="tr-TR" altLang="tr-TR" sz="2800" b="1" i="1">
                <a:solidFill>
                  <a:schemeClr val="accent1"/>
                </a:solidFill>
                <a:latin typeface="Garamond" panose="02020404030301010803" pitchFamily="18" charset="0"/>
              </a:rPr>
              <a:t>esindeki dev krater, 120 yıl </a:t>
            </a:r>
            <a:r>
              <a:rPr lang="tr-TR" altLang="tr-TR" sz="2800" b="1" i="1">
                <a:solidFill>
                  <a:schemeClr val="accent1"/>
                </a:solidFill>
              </a:rPr>
              <a:t>ö</a:t>
            </a:r>
            <a:r>
              <a:rPr lang="tr-TR" altLang="tr-TR" sz="2800" b="1" i="1">
                <a:solidFill>
                  <a:schemeClr val="accent1"/>
                </a:solidFill>
                <a:latin typeface="Garamond" panose="02020404030301010803" pitchFamily="18" charset="0"/>
              </a:rPr>
              <a:t>nce bir g</a:t>
            </a:r>
            <a:r>
              <a:rPr lang="tr-TR" altLang="tr-TR" sz="2800" b="1" i="1">
                <a:solidFill>
                  <a:schemeClr val="accent1"/>
                </a:solidFill>
              </a:rPr>
              <a:t>ö</a:t>
            </a:r>
            <a:r>
              <a:rPr lang="tr-TR" altLang="tr-TR" sz="2800" b="1" i="1">
                <a:solidFill>
                  <a:schemeClr val="accent1"/>
                </a:solidFill>
                <a:latin typeface="Garamond" panose="02020404030301010803" pitchFamily="18" charset="0"/>
              </a:rPr>
              <a:t>ktaşı d</a:t>
            </a:r>
            <a:r>
              <a:rPr lang="tr-TR" altLang="tr-TR" sz="2800" b="1" i="1">
                <a:solidFill>
                  <a:schemeClr val="accent1"/>
                </a:solidFill>
              </a:rPr>
              <a:t>ü</a:t>
            </a:r>
            <a:r>
              <a:rPr lang="tr-TR" altLang="tr-TR" sz="2800" b="1" i="1">
                <a:solidFill>
                  <a:schemeClr val="accent1"/>
                </a:solidFill>
                <a:latin typeface="Garamond" panose="02020404030301010803" pitchFamily="18" charset="0"/>
              </a:rPr>
              <a:t>şmesi sonucu oluşmuş. 35 metre genişliğe ve 60 metre derinliğe sahip bu </a:t>
            </a:r>
            <a:r>
              <a:rPr lang="tr-TR" altLang="tr-TR" sz="2800" b="1" i="1">
                <a:solidFill>
                  <a:schemeClr val="accent1"/>
                </a:solidFill>
              </a:rPr>
              <a:t>ç</a:t>
            </a:r>
            <a:r>
              <a:rPr lang="tr-TR" altLang="tr-TR" sz="2800" b="1" i="1">
                <a:solidFill>
                  <a:schemeClr val="accent1"/>
                </a:solidFill>
                <a:latin typeface="Garamond" panose="02020404030301010803" pitchFamily="18" charset="0"/>
              </a:rPr>
              <a:t>ukurun her yıl 10 bine yakın ziyaret</a:t>
            </a:r>
            <a:r>
              <a:rPr lang="tr-TR" altLang="tr-TR" sz="2800" b="1" i="1">
                <a:solidFill>
                  <a:schemeClr val="accent1"/>
                </a:solidFill>
              </a:rPr>
              <a:t>ç</a:t>
            </a:r>
            <a:r>
              <a:rPr lang="tr-TR" altLang="tr-TR" sz="2800" b="1" i="1">
                <a:solidFill>
                  <a:schemeClr val="accent1"/>
                </a:solidFill>
                <a:latin typeface="Garamond" panose="02020404030301010803" pitchFamily="18" charset="0"/>
              </a:rPr>
              <a:t>isi oluyor. Ancak meteor </a:t>
            </a:r>
            <a:r>
              <a:rPr lang="tr-TR" altLang="tr-TR" sz="2800" b="1" i="1">
                <a:solidFill>
                  <a:schemeClr val="accent1"/>
                </a:solidFill>
              </a:rPr>
              <a:t>ç</a:t>
            </a:r>
            <a:r>
              <a:rPr lang="tr-TR" altLang="tr-TR" sz="2800" b="1" i="1">
                <a:solidFill>
                  <a:schemeClr val="accent1"/>
                </a:solidFill>
                <a:latin typeface="Garamond" panose="02020404030301010803" pitchFamily="18" charset="0"/>
              </a:rPr>
              <a:t>ukuru doğal koşullar nedeniyle i</a:t>
            </a:r>
            <a:r>
              <a:rPr lang="tr-TR" altLang="tr-TR" sz="2800" b="1" i="1">
                <a:solidFill>
                  <a:schemeClr val="accent1"/>
                </a:solidFill>
              </a:rPr>
              <a:t>ç</a:t>
            </a:r>
            <a:r>
              <a:rPr lang="tr-TR" altLang="tr-TR" sz="2800" b="1" i="1">
                <a:solidFill>
                  <a:schemeClr val="accent1"/>
                </a:solidFill>
                <a:latin typeface="Garamond" panose="02020404030301010803" pitchFamily="18" charset="0"/>
              </a:rPr>
              <a:t>ine toprak dolarak giderek ilgi </a:t>
            </a:r>
            <a:r>
              <a:rPr lang="tr-TR" altLang="tr-TR" sz="2800" b="1" i="1">
                <a:solidFill>
                  <a:schemeClr val="accent1"/>
                </a:solidFill>
              </a:rPr>
              <a:t>ç</a:t>
            </a:r>
            <a:r>
              <a:rPr lang="tr-TR" altLang="tr-TR" sz="2800" b="1" i="1">
                <a:solidFill>
                  <a:schemeClr val="accent1"/>
                </a:solidFill>
                <a:latin typeface="Garamond" panose="02020404030301010803" pitchFamily="18" charset="0"/>
              </a:rPr>
              <a:t>ekici g</a:t>
            </a:r>
            <a:r>
              <a:rPr lang="tr-TR" altLang="tr-TR" sz="2800" b="1" i="1">
                <a:solidFill>
                  <a:schemeClr val="accent1"/>
                </a:solidFill>
              </a:rPr>
              <a:t>ö</a:t>
            </a:r>
            <a:r>
              <a:rPr lang="tr-TR" altLang="tr-TR" sz="2800" b="1" i="1">
                <a:solidFill>
                  <a:schemeClr val="accent1"/>
                </a:solidFill>
                <a:latin typeface="Garamond" panose="02020404030301010803" pitchFamily="18" charset="0"/>
              </a:rPr>
              <a:t>r</a:t>
            </a:r>
            <a:r>
              <a:rPr lang="tr-TR" altLang="tr-TR" sz="2800" b="1" i="1">
                <a:solidFill>
                  <a:schemeClr val="accent1"/>
                </a:solidFill>
              </a:rPr>
              <a:t>ü</a:t>
            </a:r>
            <a:r>
              <a:rPr lang="tr-TR" altLang="tr-TR" sz="2800" b="1" i="1">
                <a:solidFill>
                  <a:schemeClr val="accent1"/>
                </a:solidFill>
                <a:latin typeface="Garamond" panose="02020404030301010803" pitchFamily="18" charset="0"/>
              </a:rPr>
              <a:t>nt</a:t>
            </a:r>
            <a:r>
              <a:rPr lang="tr-TR" altLang="tr-TR" sz="2800" b="1" i="1">
                <a:solidFill>
                  <a:schemeClr val="accent1"/>
                </a:solidFill>
              </a:rPr>
              <a:t>ü</a:t>
            </a:r>
            <a:r>
              <a:rPr lang="tr-TR" altLang="tr-TR" sz="2800" b="1" i="1">
                <a:solidFill>
                  <a:schemeClr val="accent1"/>
                </a:solidFill>
                <a:latin typeface="Garamond" panose="02020404030301010803" pitchFamily="18" charset="0"/>
              </a:rPr>
              <a:t>s</a:t>
            </a:r>
            <a:r>
              <a:rPr lang="tr-TR" altLang="tr-TR" sz="2800" b="1" i="1">
                <a:solidFill>
                  <a:schemeClr val="accent1"/>
                </a:solidFill>
              </a:rPr>
              <a:t>ü</a:t>
            </a:r>
            <a:r>
              <a:rPr lang="tr-TR" altLang="tr-TR" sz="2800" b="1" i="1">
                <a:solidFill>
                  <a:schemeClr val="accent1"/>
                </a:solidFill>
                <a:latin typeface="Garamond" panose="02020404030301010803" pitchFamily="18" charset="0"/>
              </a:rPr>
              <a:t>nden uzaklaşıyor.</a:t>
            </a:r>
          </a:p>
        </p:txBody>
      </p:sp>
      <p:pic>
        <p:nvPicPr>
          <p:cNvPr id="288771" name="Picture 3" descr="met2uj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3641725"/>
            <a:ext cx="4859337"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772" name="Picture 4" descr="met3nr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51250"/>
            <a:ext cx="4356100"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8773" name="Text Box 5"/>
          <p:cNvSpPr txBox="1">
            <a:spLocks noChangeArrowheads="1"/>
          </p:cNvSpPr>
          <p:nvPr/>
        </p:nvSpPr>
        <p:spPr bwMode="auto">
          <a:xfrm>
            <a:off x="1116013" y="333375"/>
            <a:ext cx="70564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tr-TR" altLang="tr-TR" sz="4400" b="1" i="1">
                <a:solidFill>
                  <a:srgbClr val="FFFF00"/>
                </a:solidFill>
                <a:latin typeface="Garamond" panose="02020404030301010803" pitchFamily="18" charset="0"/>
              </a:rPr>
              <a:t>AĞRI’daki Meteor Krateri</a:t>
            </a:r>
          </a:p>
        </p:txBody>
      </p:sp>
    </p:spTree>
    <p:extLst>
      <p:ext uri="{BB962C8B-B14F-4D97-AF65-F5344CB8AC3E}">
        <p14:creationId xmlns:p14="http://schemas.microsoft.com/office/powerpoint/2010/main" val="3034289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785813"/>
            <a:ext cx="7921625" cy="5287962"/>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12700" cap="sq">
                <a:solidFill>
                  <a:srgbClr val="CCECFF"/>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000066"/>
                  </a:outerShdw>
                </a:effectLst>
              </a14:hiddenEffects>
            </a:ext>
          </a:extLst>
        </p:spPr>
      </p:pic>
    </p:spTree>
    <p:extLst>
      <p:ext uri="{BB962C8B-B14F-4D97-AF65-F5344CB8AC3E}">
        <p14:creationId xmlns:p14="http://schemas.microsoft.com/office/powerpoint/2010/main" val="2711606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458" name="Picture 2" descr="asteroid_background"/>
          <p:cNvPicPr>
            <a:picLocks noChangeAspect="1" noChangeArrowheads="1"/>
          </p:cNvPicPr>
          <p:nvPr/>
        </p:nvPicPr>
        <p:blipFill>
          <a:blip r:embed="rId3">
            <a:lum bright="-20000" contrast="-2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sp>
        <p:nvSpPr>
          <p:cNvPr id="275459" name="Rectangle 3"/>
          <p:cNvSpPr>
            <a:spLocks noChangeArrowheads="1"/>
          </p:cNvSpPr>
          <p:nvPr/>
        </p:nvSpPr>
        <p:spPr bwMode="auto">
          <a:xfrm>
            <a:off x="1109663" y="333375"/>
            <a:ext cx="6924675" cy="5619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800">
              <a:latin typeface="Arial" panose="020B0604020202020204" pitchFamily="34" charset="0"/>
            </a:endParaRPr>
          </a:p>
        </p:txBody>
      </p:sp>
      <p:sp>
        <p:nvSpPr>
          <p:cNvPr id="275460" name="Text Box 4"/>
          <p:cNvSpPr txBox="1">
            <a:spLocks noChangeArrowheads="1"/>
          </p:cNvSpPr>
          <p:nvPr/>
        </p:nvSpPr>
        <p:spPr bwMode="auto">
          <a:xfrm>
            <a:off x="1150938" y="379413"/>
            <a:ext cx="68437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tr-TR" altLang="tr-TR" sz="3600" b="1">
                <a:solidFill>
                  <a:srgbClr val="CCECFF"/>
                </a:solidFill>
                <a:latin typeface="Albertus Medium" pitchFamily="34" charset="0"/>
              </a:rPr>
              <a:t>Asteroidler</a:t>
            </a:r>
            <a:endParaRPr lang="en-US" altLang="tr-TR" sz="3600" b="1">
              <a:solidFill>
                <a:srgbClr val="CCECFF"/>
              </a:solidFill>
              <a:latin typeface="Albertus Medium" pitchFamily="34" charset="0"/>
            </a:endParaRPr>
          </a:p>
        </p:txBody>
      </p:sp>
      <p:sp>
        <p:nvSpPr>
          <p:cNvPr id="275461" name="Text Box 5"/>
          <p:cNvSpPr txBox="1">
            <a:spLocks noChangeArrowheads="1"/>
          </p:cNvSpPr>
          <p:nvPr/>
        </p:nvSpPr>
        <p:spPr bwMode="auto">
          <a:xfrm>
            <a:off x="323850" y="1125538"/>
            <a:ext cx="84248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000">
                <a:solidFill>
                  <a:srgbClr val="66FFFF"/>
                </a:solidFill>
                <a:latin typeface="Times New Roman" panose="02020603050405020304" pitchFamily="18" charset="0"/>
              </a:rPr>
              <a:t>1781 yılında Herschel’in Uranüs’ü keşfetmesinden sonra çok sayıda araştırmacı Güneş sistemimizde henüz keşfedilmemiş gezegenlerin var olabileceği konusunda kuşku duymaya başlamıştır.</a:t>
            </a:r>
          </a:p>
        </p:txBody>
      </p:sp>
      <p:grpSp>
        <p:nvGrpSpPr>
          <p:cNvPr id="419846" name="Group 6"/>
          <p:cNvGrpSpPr>
            <a:grpSpLocks/>
          </p:cNvGrpSpPr>
          <p:nvPr/>
        </p:nvGrpSpPr>
        <p:grpSpPr bwMode="auto">
          <a:xfrm>
            <a:off x="323850" y="2336800"/>
            <a:ext cx="8424863" cy="1333500"/>
            <a:chOff x="204" y="1472"/>
            <a:chExt cx="5307" cy="840"/>
          </a:xfrm>
        </p:grpSpPr>
        <p:sp>
          <p:nvSpPr>
            <p:cNvPr id="275510" name="Text Box 7"/>
            <p:cNvSpPr txBox="1">
              <a:spLocks noChangeArrowheads="1"/>
            </p:cNvSpPr>
            <p:nvPr/>
          </p:nvSpPr>
          <p:spPr bwMode="auto">
            <a:xfrm>
              <a:off x="204" y="1472"/>
              <a:ext cx="5307"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000">
                  <a:solidFill>
                    <a:srgbClr val="66FFFF"/>
                  </a:solidFill>
                  <a:latin typeface="Times New Roman" panose="02020603050405020304" pitchFamily="18" charset="0"/>
                </a:rPr>
                <a:t>18. yüzyıl sonlarında astronomların elinde, gezegen yörüngelerinin yarıçaplarını Güneş’ten olan uzaklık sıralarına bağlayan basit bir kural vardı,</a:t>
              </a:r>
            </a:p>
            <a:p>
              <a:pPr eaLnBrk="1" hangingPunct="1">
                <a:spcBef>
                  <a:spcPct val="0"/>
                </a:spcBef>
                <a:buFontTx/>
                <a:buNone/>
              </a:pPr>
              <a:endParaRPr lang="tr-TR" altLang="tr-TR" sz="2000">
                <a:solidFill>
                  <a:srgbClr val="66FFFF"/>
                </a:solidFill>
                <a:latin typeface="Times New Roman" panose="02020603050405020304" pitchFamily="18" charset="0"/>
              </a:endParaRPr>
            </a:p>
            <a:p>
              <a:pPr eaLnBrk="1" hangingPunct="1">
                <a:spcBef>
                  <a:spcPct val="0"/>
                </a:spcBef>
                <a:buFontTx/>
                <a:buNone/>
              </a:pPr>
              <a:r>
                <a:rPr lang="tr-TR" altLang="tr-TR" sz="2000">
                  <a:solidFill>
                    <a:srgbClr val="66FFFF"/>
                  </a:solidFill>
                  <a:latin typeface="Times New Roman" panose="02020603050405020304" pitchFamily="18" charset="0"/>
                </a:rPr>
                <a:t>Titius-Bode kuralı:			(n=-</a:t>
              </a:r>
              <a:r>
                <a:rPr lang="tr-TR" altLang="tr-TR" sz="2000">
                  <a:solidFill>
                    <a:srgbClr val="66FFFF"/>
                  </a:solidFill>
                  <a:latin typeface="Times New Roman" panose="02020603050405020304" pitchFamily="18" charset="0"/>
                  <a:sym typeface="Symbol" panose="05050102010706020507" pitchFamily="18" charset="2"/>
                </a:rPr>
                <a:t></a:t>
              </a:r>
              <a:r>
                <a:rPr lang="tr-TR" altLang="tr-TR" sz="2000">
                  <a:solidFill>
                    <a:srgbClr val="66FFFF"/>
                  </a:solidFill>
                  <a:latin typeface="Times New Roman" panose="02020603050405020304" pitchFamily="18" charset="0"/>
                </a:rPr>
                <a:t> Merkür, 0 Venüs, 1 Yer, ...)	 </a:t>
              </a:r>
            </a:p>
          </p:txBody>
        </p:sp>
        <p:graphicFrame>
          <p:nvGraphicFramePr>
            <p:cNvPr id="275511" name="Object 8"/>
            <p:cNvGraphicFramePr>
              <a:graphicFrameLocks noChangeAspect="1"/>
            </p:cNvGraphicFramePr>
            <p:nvPr/>
          </p:nvGraphicFramePr>
          <p:xfrm>
            <a:off x="1591" y="2023"/>
            <a:ext cx="1409" cy="289"/>
          </p:xfrm>
          <a:graphic>
            <a:graphicData uri="http://schemas.openxmlformats.org/presentationml/2006/ole">
              <mc:AlternateContent xmlns:mc="http://schemas.openxmlformats.org/markup-compatibility/2006">
                <mc:Choice xmlns:v="urn:schemas-microsoft-com:vml" Requires="v">
                  <p:oleObj spid="_x0000_s87043" name="Equation" r:id="rId4" imgW="1076459" imgH="190449" progId="Equation.3">
                    <p:embed/>
                  </p:oleObj>
                </mc:Choice>
                <mc:Fallback>
                  <p:oleObj name="Equation" r:id="rId4" imgW="1076459" imgH="19044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1" y="2023"/>
                          <a:ext cx="1409"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419849" name="Group 9"/>
          <p:cNvGraphicFramePr>
            <a:graphicFrameLocks noGrp="1"/>
          </p:cNvGraphicFramePr>
          <p:nvPr/>
        </p:nvGraphicFramePr>
        <p:xfrm>
          <a:off x="1123950" y="3975100"/>
          <a:ext cx="6832600" cy="1831975"/>
        </p:xfrm>
        <a:graphic>
          <a:graphicData uri="http://schemas.openxmlformats.org/drawingml/2006/table">
            <a:tbl>
              <a:tblPr/>
              <a:tblGrid>
                <a:gridCol w="935038">
                  <a:extLst>
                    <a:ext uri="{9D8B030D-6E8A-4147-A177-3AD203B41FA5}"/>
                  </a:extLst>
                </a:gridCol>
                <a:gridCol w="792162">
                  <a:extLst>
                    <a:ext uri="{9D8B030D-6E8A-4147-A177-3AD203B41FA5}"/>
                  </a:extLst>
                </a:gridCol>
                <a:gridCol w="720725">
                  <a:extLst>
                    <a:ext uri="{9D8B030D-6E8A-4147-A177-3AD203B41FA5}"/>
                  </a:extLst>
                </a:gridCol>
                <a:gridCol w="722313">
                  <a:extLst>
                    <a:ext uri="{9D8B030D-6E8A-4147-A177-3AD203B41FA5}"/>
                  </a:extLst>
                </a:gridCol>
                <a:gridCol w="715962">
                  <a:extLst>
                    <a:ext uri="{9D8B030D-6E8A-4147-A177-3AD203B41FA5}"/>
                  </a:extLst>
                </a:gridCol>
                <a:gridCol w="717550">
                  <a:extLst>
                    <a:ext uri="{9D8B030D-6E8A-4147-A177-3AD203B41FA5}"/>
                  </a:extLst>
                </a:gridCol>
                <a:gridCol w="719138">
                  <a:extLst>
                    <a:ext uri="{9D8B030D-6E8A-4147-A177-3AD203B41FA5}"/>
                  </a:extLst>
                </a:gridCol>
                <a:gridCol w="717550">
                  <a:extLst>
                    <a:ext uri="{9D8B030D-6E8A-4147-A177-3AD203B41FA5}"/>
                  </a:extLst>
                </a:gridCol>
                <a:gridCol w="792162">
                  <a:extLst>
                    <a:ext uri="{9D8B030D-6E8A-4147-A177-3AD203B41FA5}"/>
                  </a:extLst>
                </a:gridCol>
              </a:tblGrid>
              <a:tr h="70128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bg1"/>
                          </a:solidFill>
                          <a:effectLst/>
                          <a:latin typeface="Calibri"/>
                          <a:cs typeface="Arial" pitchFamily="34" charset="0"/>
                        </a:rPr>
                        <a:t> </a:t>
                      </a:r>
                      <a:endParaRPr kumimoji="0" lang="en-US" sz="2400" b="0" i="0" u="none" strike="noStrike" cap="none" normalizeH="0" baseline="0" smtClean="0">
                        <a:ln>
                          <a:noFill/>
                        </a:ln>
                        <a:solidFill>
                          <a:schemeClr val="bg1"/>
                        </a:solidFill>
                        <a:effectLst/>
                        <a:latin typeface="Calibri" pitchFamily="34" charset="0"/>
                        <a:cs typeface="Arial" pitchFamily="34" charset="0"/>
                      </a:endParaRPr>
                    </a:p>
                  </a:txBody>
                  <a:tcPr marT="45736" marB="45736" anchor="ctr" horzOverflow="overflow">
                    <a:lnL cap="flat">
                      <a:noFill/>
                    </a:lnL>
                    <a:lnR w="12700" cap="flat" cmpd="sng" algn="ctr">
                      <a:solidFill>
                        <a:srgbClr val="D1FFFF"/>
                      </a:solidFill>
                      <a:prstDash val="solid"/>
                      <a:round/>
                      <a:headEnd type="none" w="med" len="med"/>
                      <a:tailEnd type="none" w="med" len="med"/>
                    </a:lnR>
                    <a:lnT cap="flat">
                      <a:noFill/>
                    </a:lnT>
                    <a:lnB w="12700" cap="flat" cmpd="sng" algn="ctr">
                      <a:solidFill>
                        <a:srgbClr val="D1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66FFFF"/>
                          </a:solidFill>
                          <a:effectLst/>
                          <a:latin typeface="Arial" pitchFamily="34" charset="0"/>
                          <a:cs typeface="Arial" pitchFamily="34" charset="0"/>
                        </a:rPr>
                        <a:t>Merk</a:t>
                      </a:r>
                      <a:r>
                        <a:rPr kumimoji="0" lang="en-US" sz="1000" b="1" i="0" u="none" strike="noStrike" cap="none" normalizeH="0" baseline="0" smtClean="0">
                          <a:ln>
                            <a:noFill/>
                          </a:ln>
                          <a:solidFill>
                            <a:srgbClr val="66FFFF"/>
                          </a:solidFill>
                          <a:effectLst/>
                          <a:latin typeface="Calibri"/>
                          <a:cs typeface="Arial" pitchFamily="34" charset="0"/>
                        </a:rPr>
                        <a:t>ü</a:t>
                      </a:r>
                      <a:r>
                        <a:rPr kumimoji="0" lang="en-US" sz="1000" b="1" i="0" u="none" strike="noStrike" cap="none" normalizeH="0" baseline="0" smtClean="0">
                          <a:ln>
                            <a:noFill/>
                          </a:ln>
                          <a:solidFill>
                            <a:srgbClr val="66FFFF"/>
                          </a:solidFill>
                          <a:effectLst/>
                          <a:latin typeface="Arial" pitchFamily="34" charset="0"/>
                          <a:cs typeface="Arial" pitchFamily="34" charset="0"/>
                        </a:rPr>
                        <a:t>r</a:t>
                      </a:r>
                      <a:endParaRPr kumimoji="0" lang="tr-TR" sz="1000" b="1" i="0" u="none" strike="noStrike" cap="none" normalizeH="0" baseline="0" smtClean="0">
                        <a:ln>
                          <a:noFill/>
                        </a:ln>
                        <a:solidFill>
                          <a:srgbClr val="66FFFF"/>
                        </a:solidFill>
                        <a:effectLst/>
                        <a:latin typeface="Arial" pitchFamily="34" charset="0"/>
                        <a:cs typeface="Arial" pitchFamily="34"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66FFFF"/>
                          </a:solidFill>
                          <a:effectLst/>
                          <a:latin typeface="Arial" pitchFamily="34" charset="0"/>
                          <a:cs typeface="Arial" pitchFamily="34" charset="0"/>
                        </a:rPr>
                        <a:t>n=</a:t>
                      </a:r>
                      <a:r>
                        <a:rPr kumimoji="0" lang="tr-TR" sz="1400" b="0" i="0" u="none" strike="noStrike" cap="none" normalizeH="0" baseline="0" smtClean="0">
                          <a:ln>
                            <a:noFill/>
                          </a:ln>
                          <a:solidFill>
                            <a:srgbClr val="66FFFF"/>
                          </a:solidFill>
                          <a:effectLst/>
                          <a:latin typeface="Calibri" pitchFamily="34" charset="0"/>
                          <a:cs typeface="Arial" pitchFamily="34" charset="0"/>
                        </a:rPr>
                        <a:t>-</a:t>
                      </a:r>
                      <a:r>
                        <a:rPr kumimoji="0" lang="tr-TR" sz="1400" b="0" i="0" u="none" strike="noStrike" cap="none" normalizeH="0" baseline="0" smtClean="0">
                          <a:ln>
                            <a:noFill/>
                          </a:ln>
                          <a:solidFill>
                            <a:srgbClr val="66FFFF"/>
                          </a:solidFill>
                          <a:effectLst/>
                          <a:latin typeface="Calibri" pitchFamily="34" charset="0"/>
                          <a:cs typeface="Arial" pitchFamily="34" charset="0"/>
                          <a:sym typeface="Symbol" pitchFamily="18" charset="2"/>
                        </a:rPr>
                        <a:t></a:t>
                      </a:r>
                      <a:endParaRPr kumimoji="0" lang="en-US" sz="1400" b="0" i="0" u="none" strike="noStrike" cap="none" normalizeH="0" baseline="0" smtClean="0">
                        <a:ln>
                          <a:noFill/>
                        </a:ln>
                        <a:solidFill>
                          <a:srgbClr val="66FFFF"/>
                        </a:solidFill>
                        <a:effectLst/>
                        <a:latin typeface="Calibri" pitchFamily="34" charset="0"/>
                        <a:cs typeface="Arial" pitchFamily="34" charset="0"/>
                        <a:sym typeface="Symbol" pitchFamily="18" charset="2"/>
                      </a:endParaRPr>
                    </a:p>
                  </a:txBody>
                  <a:tcPr marT="45736" marB="45736" anchor="ctr" horzOverflow="overflow">
                    <a:lnL w="12700" cap="flat" cmpd="sng" algn="ctr">
                      <a:solidFill>
                        <a:srgbClr val="D1FFFF"/>
                      </a:solidFill>
                      <a:prstDash val="solid"/>
                      <a:round/>
                      <a:headEnd type="none" w="med" len="med"/>
                      <a:tailEnd type="none" w="med" len="med"/>
                    </a:lnL>
                    <a:lnR w="12700" cap="flat" cmpd="sng" algn="ctr">
                      <a:solidFill>
                        <a:srgbClr val="D1FFFF"/>
                      </a:solidFill>
                      <a:prstDash val="solid"/>
                      <a:round/>
                      <a:headEnd type="none" w="med" len="med"/>
                      <a:tailEnd type="none" w="med" len="med"/>
                    </a:lnR>
                    <a:lnT w="12700" cap="flat" cmpd="sng" algn="ctr">
                      <a:solidFill>
                        <a:srgbClr val="D1FFFF"/>
                      </a:solidFill>
                      <a:prstDash val="solid"/>
                      <a:round/>
                      <a:headEnd type="none" w="med" len="med"/>
                      <a:tailEnd type="none" w="med" len="med"/>
                    </a:lnT>
                    <a:lnB w="12700" cap="flat" cmpd="sng" algn="ctr">
                      <a:solidFill>
                        <a:srgbClr val="D1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66FFFF"/>
                          </a:solidFill>
                          <a:effectLst/>
                          <a:latin typeface="Arial" pitchFamily="34" charset="0"/>
                          <a:cs typeface="Arial" pitchFamily="34" charset="0"/>
                        </a:rPr>
                        <a:t>Ven</a:t>
                      </a:r>
                      <a:r>
                        <a:rPr kumimoji="0" lang="en-US" sz="1000" b="1" i="0" u="none" strike="noStrike" cap="none" normalizeH="0" baseline="0" smtClean="0">
                          <a:ln>
                            <a:noFill/>
                          </a:ln>
                          <a:solidFill>
                            <a:srgbClr val="66FFFF"/>
                          </a:solidFill>
                          <a:effectLst/>
                          <a:latin typeface="Calibri"/>
                          <a:cs typeface="Arial" pitchFamily="34" charset="0"/>
                        </a:rPr>
                        <a:t>ü</a:t>
                      </a:r>
                      <a:r>
                        <a:rPr kumimoji="0" lang="en-US" sz="1000" b="1" i="0" u="none" strike="noStrike" cap="none" normalizeH="0" baseline="0" smtClean="0">
                          <a:ln>
                            <a:noFill/>
                          </a:ln>
                          <a:solidFill>
                            <a:srgbClr val="66FFFF"/>
                          </a:solidFill>
                          <a:effectLst/>
                          <a:latin typeface="Arial" pitchFamily="34" charset="0"/>
                          <a:cs typeface="Arial" pitchFamily="34" charset="0"/>
                        </a:rPr>
                        <a:t>s</a:t>
                      </a:r>
                      <a:endParaRPr kumimoji="0" lang="tr-TR" sz="1000" b="1" i="0" u="none" strike="noStrike" cap="none" normalizeH="0" baseline="0" smtClean="0">
                        <a:ln>
                          <a:noFill/>
                        </a:ln>
                        <a:solidFill>
                          <a:srgbClr val="66FFFF"/>
                        </a:solidFill>
                        <a:effectLst/>
                        <a:latin typeface="Arial" pitchFamily="34" charset="0"/>
                        <a:cs typeface="Arial" pitchFamily="34"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66FFFF"/>
                          </a:solidFill>
                          <a:effectLst/>
                          <a:latin typeface="Arial" pitchFamily="34" charset="0"/>
                          <a:cs typeface="Arial" pitchFamily="34" charset="0"/>
                        </a:rPr>
                        <a:t>n=0</a:t>
                      </a:r>
                      <a:endParaRPr kumimoji="0" lang="en-US" sz="1000" b="1" i="0" u="none" strike="noStrike" cap="none" normalizeH="0" baseline="0" smtClean="0">
                        <a:ln>
                          <a:noFill/>
                        </a:ln>
                        <a:solidFill>
                          <a:srgbClr val="66FFFF"/>
                        </a:solidFill>
                        <a:effectLst/>
                        <a:latin typeface="Calibri" pitchFamily="34" charset="0"/>
                        <a:cs typeface="Arial" pitchFamily="34" charset="0"/>
                      </a:endParaRPr>
                    </a:p>
                  </a:txBody>
                  <a:tcPr marT="45736" marB="45736" anchor="ctr" horzOverflow="overflow">
                    <a:lnL w="12700" cap="flat" cmpd="sng" algn="ctr">
                      <a:solidFill>
                        <a:srgbClr val="D1FFFF"/>
                      </a:solidFill>
                      <a:prstDash val="solid"/>
                      <a:round/>
                      <a:headEnd type="none" w="med" len="med"/>
                      <a:tailEnd type="none" w="med" len="med"/>
                    </a:lnL>
                    <a:lnR w="12700" cap="flat" cmpd="sng" algn="ctr">
                      <a:solidFill>
                        <a:srgbClr val="D1FFFF"/>
                      </a:solidFill>
                      <a:prstDash val="solid"/>
                      <a:round/>
                      <a:headEnd type="none" w="med" len="med"/>
                      <a:tailEnd type="none" w="med" len="med"/>
                    </a:lnR>
                    <a:lnT w="12700" cap="flat" cmpd="sng" algn="ctr">
                      <a:solidFill>
                        <a:srgbClr val="D1FFFF"/>
                      </a:solidFill>
                      <a:prstDash val="solid"/>
                      <a:round/>
                      <a:headEnd type="none" w="med" len="med"/>
                      <a:tailEnd type="none" w="med" len="med"/>
                    </a:lnT>
                    <a:lnB w="12700" cap="flat" cmpd="sng" algn="ctr">
                      <a:solidFill>
                        <a:srgbClr val="D1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66FFFF"/>
                          </a:solidFill>
                          <a:effectLst/>
                          <a:latin typeface="Arial" pitchFamily="34" charset="0"/>
                          <a:cs typeface="Arial" pitchFamily="34" charset="0"/>
                        </a:rPr>
                        <a:t>Yer</a:t>
                      </a:r>
                      <a:endParaRPr kumimoji="0" lang="tr-TR" sz="1000" b="1" i="0" u="none" strike="noStrike" cap="none" normalizeH="0" baseline="0" smtClean="0">
                        <a:ln>
                          <a:noFill/>
                        </a:ln>
                        <a:solidFill>
                          <a:srgbClr val="66FFFF"/>
                        </a:solidFill>
                        <a:effectLst/>
                        <a:latin typeface="Arial" pitchFamily="34" charset="0"/>
                        <a:cs typeface="Arial" pitchFamily="34"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66FFFF"/>
                          </a:solidFill>
                          <a:effectLst/>
                          <a:latin typeface="Arial" pitchFamily="34" charset="0"/>
                          <a:cs typeface="Arial" pitchFamily="34" charset="0"/>
                        </a:rPr>
                        <a:t>n=1</a:t>
                      </a:r>
                      <a:endParaRPr kumimoji="0" lang="en-US" sz="1000" b="1" i="0" u="none" strike="noStrike" cap="none" normalizeH="0" baseline="0" smtClean="0">
                        <a:ln>
                          <a:noFill/>
                        </a:ln>
                        <a:solidFill>
                          <a:srgbClr val="66FFFF"/>
                        </a:solidFill>
                        <a:effectLst/>
                        <a:latin typeface="Arial" pitchFamily="34" charset="0"/>
                        <a:cs typeface="Arial" pitchFamily="34" charset="0"/>
                      </a:endParaRPr>
                    </a:p>
                  </a:txBody>
                  <a:tcPr marT="45736" marB="45736" anchor="ctr" horzOverflow="overflow">
                    <a:lnL w="12700" cap="flat" cmpd="sng" algn="ctr">
                      <a:solidFill>
                        <a:srgbClr val="D1FFFF"/>
                      </a:solidFill>
                      <a:prstDash val="solid"/>
                      <a:round/>
                      <a:headEnd type="none" w="med" len="med"/>
                      <a:tailEnd type="none" w="med" len="med"/>
                    </a:lnL>
                    <a:lnR w="12700" cap="flat" cmpd="sng" algn="ctr">
                      <a:solidFill>
                        <a:srgbClr val="D1FFFF"/>
                      </a:solidFill>
                      <a:prstDash val="solid"/>
                      <a:round/>
                      <a:headEnd type="none" w="med" len="med"/>
                      <a:tailEnd type="none" w="med" len="med"/>
                    </a:lnR>
                    <a:lnT w="12700" cap="flat" cmpd="sng" algn="ctr">
                      <a:solidFill>
                        <a:srgbClr val="D1FFFF"/>
                      </a:solidFill>
                      <a:prstDash val="solid"/>
                      <a:round/>
                      <a:headEnd type="none" w="med" len="med"/>
                      <a:tailEnd type="none" w="med" len="med"/>
                    </a:lnT>
                    <a:lnB w="12700" cap="flat" cmpd="sng" algn="ctr">
                      <a:solidFill>
                        <a:srgbClr val="D1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66FFFF"/>
                          </a:solidFill>
                          <a:effectLst/>
                          <a:latin typeface="Arial" pitchFamily="34" charset="0"/>
                          <a:cs typeface="Arial" pitchFamily="34" charset="0"/>
                        </a:rPr>
                        <a:t>Mars</a:t>
                      </a:r>
                      <a:endParaRPr kumimoji="0" lang="tr-TR" sz="1000" b="1" i="0" u="none" strike="noStrike" cap="none" normalizeH="0" baseline="0" smtClean="0">
                        <a:ln>
                          <a:noFill/>
                        </a:ln>
                        <a:solidFill>
                          <a:srgbClr val="66FFFF"/>
                        </a:solidFill>
                        <a:effectLst/>
                        <a:latin typeface="Arial" pitchFamily="34" charset="0"/>
                        <a:cs typeface="Arial" pitchFamily="34"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66FFFF"/>
                          </a:solidFill>
                          <a:effectLst/>
                          <a:latin typeface="Arial" pitchFamily="34" charset="0"/>
                          <a:cs typeface="Arial" pitchFamily="34" charset="0"/>
                        </a:rPr>
                        <a:t>n=2</a:t>
                      </a:r>
                      <a:endParaRPr kumimoji="0" lang="en-US" sz="1000" b="1" i="0" u="none" strike="noStrike" cap="none" normalizeH="0" baseline="0" smtClean="0">
                        <a:ln>
                          <a:noFill/>
                        </a:ln>
                        <a:solidFill>
                          <a:srgbClr val="66FFFF"/>
                        </a:solidFill>
                        <a:effectLst/>
                        <a:latin typeface="Arial" pitchFamily="34" charset="0"/>
                        <a:cs typeface="Arial" pitchFamily="34" charset="0"/>
                      </a:endParaRPr>
                    </a:p>
                  </a:txBody>
                  <a:tcPr marT="45736" marB="45736" anchor="ctr" horzOverflow="overflow">
                    <a:lnL w="12700" cap="flat" cmpd="sng" algn="ctr">
                      <a:solidFill>
                        <a:srgbClr val="D1FFFF"/>
                      </a:solidFill>
                      <a:prstDash val="solid"/>
                      <a:round/>
                      <a:headEnd type="none" w="med" len="med"/>
                      <a:tailEnd type="none" w="med" len="med"/>
                    </a:lnL>
                    <a:lnR w="12700" cap="flat" cmpd="sng" algn="ctr">
                      <a:solidFill>
                        <a:srgbClr val="D1FFFF"/>
                      </a:solidFill>
                      <a:prstDash val="solid"/>
                      <a:round/>
                      <a:headEnd type="none" w="med" len="med"/>
                      <a:tailEnd type="none" w="med" len="med"/>
                    </a:lnR>
                    <a:lnT w="12700" cap="flat" cmpd="sng" algn="ctr">
                      <a:solidFill>
                        <a:srgbClr val="D1FFFF"/>
                      </a:solidFill>
                      <a:prstDash val="solid"/>
                      <a:round/>
                      <a:headEnd type="none" w="med" len="med"/>
                      <a:tailEnd type="none" w="med" len="med"/>
                    </a:lnT>
                    <a:lnB w="12700" cap="flat" cmpd="sng" algn="ctr">
                      <a:solidFill>
                        <a:srgbClr val="D1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tr-TR" sz="1000" b="1" i="0" u="none" strike="noStrike" cap="none" normalizeH="0" baseline="0" smtClean="0">
                        <a:ln>
                          <a:noFill/>
                        </a:ln>
                        <a:solidFill>
                          <a:srgbClr val="66FFFF"/>
                        </a:solidFill>
                        <a:effectLst/>
                        <a:latin typeface="Arial" pitchFamily="34" charset="0"/>
                        <a:cs typeface="Arial" pitchFamily="34" charset="0"/>
                      </a:endParaRPr>
                    </a:p>
                    <a:p>
                      <a:pPr marL="0" marR="0" lvl="0" indent="0" algn="ctr" defTabSz="914400" rtl="0" eaLnBrk="1" fontAlgn="ctr" latinLnBrk="0" hangingPunct="1">
                        <a:lnSpc>
                          <a:spcPct val="100000"/>
                        </a:lnSpc>
                        <a:spcBef>
                          <a:spcPct val="0"/>
                        </a:spcBef>
                        <a:spcAft>
                          <a:spcPct val="0"/>
                        </a:spcAft>
                        <a:buClrTx/>
                        <a:buSzTx/>
                        <a:buFontTx/>
                        <a:buNone/>
                        <a:tabLst/>
                      </a:pPr>
                      <a:endParaRPr kumimoji="0" lang="tr-TR" sz="1000" b="1" i="0" u="none" strike="noStrike" cap="none" normalizeH="0" baseline="0" smtClean="0">
                        <a:ln>
                          <a:noFill/>
                        </a:ln>
                        <a:solidFill>
                          <a:srgbClr val="66FFFF"/>
                        </a:solidFill>
                        <a:effectLst/>
                        <a:latin typeface="Arial" pitchFamily="34" charset="0"/>
                        <a:cs typeface="Arial" pitchFamily="34" charset="0"/>
                      </a:endParaRPr>
                    </a:p>
                    <a:p>
                      <a:pPr marL="0" marR="0" lvl="0" indent="0" algn="ctr" defTabSz="914400" rtl="0" eaLnBrk="1" fontAlgn="ctr" latinLnBrk="0" hangingPunct="1">
                        <a:lnSpc>
                          <a:spcPct val="100000"/>
                        </a:lnSpc>
                        <a:spcBef>
                          <a:spcPct val="0"/>
                        </a:spcBef>
                        <a:spcAft>
                          <a:spcPct val="0"/>
                        </a:spcAft>
                        <a:buClrTx/>
                        <a:buSzTx/>
                        <a:buFontTx/>
                        <a:buNone/>
                        <a:tabLst/>
                      </a:pPr>
                      <a:endParaRPr kumimoji="0" lang="tr-TR" sz="1000" b="1" i="0" u="none" strike="noStrike" cap="none" normalizeH="0" baseline="0" smtClean="0">
                        <a:ln>
                          <a:noFill/>
                        </a:ln>
                        <a:solidFill>
                          <a:srgbClr val="66FFFF"/>
                        </a:solidFill>
                        <a:effectLst/>
                        <a:latin typeface="Arial" pitchFamily="34" charset="0"/>
                        <a:cs typeface="Arial" pitchFamily="34"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66FFFF"/>
                          </a:solidFill>
                          <a:effectLst/>
                          <a:latin typeface="Arial" pitchFamily="34" charset="0"/>
                          <a:cs typeface="Arial" pitchFamily="34" charset="0"/>
                        </a:rPr>
                        <a:t>n=3</a:t>
                      </a:r>
                      <a:endParaRPr kumimoji="0" lang="en-US" sz="1000" b="1" i="0" u="none" strike="noStrike" cap="none" normalizeH="0" baseline="0" smtClean="0">
                        <a:ln>
                          <a:noFill/>
                        </a:ln>
                        <a:solidFill>
                          <a:srgbClr val="66FFFF"/>
                        </a:solidFill>
                        <a:effectLst/>
                        <a:latin typeface="Arial" pitchFamily="34" charset="0"/>
                        <a:cs typeface="Arial" pitchFamily="34" charset="0"/>
                      </a:endParaRPr>
                    </a:p>
                  </a:txBody>
                  <a:tcPr marT="45736" marB="45736" anchor="ctr" horzOverflow="overflow">
                    <a:lnL w="12700" cap="flat" cmpd="sng" algn="ctr">
                      <a:solidFill>
                        <a:srgbClr val="D1FFFF"/>
                      </a:solidFill>
                      <a:prstDash val="solid"/>
                      <a:round/>
                      <a:headEnd type="none" w="med" len="med"/>
                      <a:tailEnd type="none" w="med" len="med"/>
                    </a:lnL>
                    <a:lnR w="12700" cap="flat" cmpd="sng" algn="ctr">
                      <a:solidFill>
                        <a:srgbClr val="D1FFFF"/>
                      </a:solidFill>
                      <a:prstDash val="solid"/>
                      <a:round/>
                      <a:headEnd type="none" w="med" len="med"/>
                      <a:tailEnd type="none" w="med" len="med"/>
                    </a:lnR>
                    <a:lnT w="12700" cap="flat" cmpd="sng" algn="ctr">
                      <a:solidFill>
                        <a:srgbClr val="D1FFFF"/>
                      </a:solidFill>
                      <a:prstDash val="solid"/>
                      <a:round/>
                      <a:headEnd type="none" w="med" len="med"/>
                      <a:tailEnd type="none" w="med" len="med"/>
                    </a:lnT>
                    <a:lnB w="12700" cap="flat" cmpd="sng" algn="ctr">
                      <a:solidFill>
                        <a:srgbClr val="D1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66FFFF"/>
                          </a:solidFill>
                          <a:effectLst/>
                          <a:latin typeface="Arial" pitchFamily="34" charset="0"/>
                          <a:cs typeface="Arial" pitchFamily="34" charset="0"/>
                        </a:rPr>
                        <a:t>J</a:t>
                      </a:r>
                      <a:r>
                        <a:rPr kumimoji="0" lang="en-US" sz="1000" b="1" i="0" u="none" strike="noStrike" cap="none" normalizeH="0" baseline="0" smtClean="0">
                          <a:ln>
                            <a:noFill/>
                          </a:ln>
                          <a:solidFill>
                            <a:srgbClr val="66FFFF"/>
                          </a:solidFill>
                          <a:effectLst/>
                          <a:latin typeface="Calibri"/>
                          <a:cs typeface="Arial" pitchFamily="34" charset="0"/>
                        </a:rPr>
                        <a:t>ü</a:t>
                      </a:r>
                      <a:r>
                        <a:rPr kumimoji="0" lang="en-US" sz="1000" b="1" i="0" u="none" strike="noStrike" cap="none" normalizeH="0" baseline="0" smtClean="0">
                          <a:ln>
                            <a:noFill/>
                          </a:ln>
                          <a:solidFill>
                            <a:srgbClr val="66FFFF"/>
                          </a:solidFill>
                          <a:effectLst/>
                          <a:latin typeface="Arial" pitchFamily="34" charset="0"/>
                          <a:cs typeface="Arial" pitchFamily="34" charset="0"/>
                        </a:rPr>
                        <a:t>piter</a:t>
                      </a:r>
                      <a:endParaRPr kumimoji="0" lang="tr-TR" sz="1000" b="1" i="0" u="none" strike="noStrike" cap="none" normalizeH="0" baseline="0" smtClean="0">
                        <a:ln>
                          <a:noFill/>
                        </a:ln>
                        <a:solidFill>
                          <a:srgbClr val="66FFFF"/>
                        </a:solidFill>
                        <a:effectLst/>
                        <a:latin typeface="Arial" pitchFamily="34" charset="0"/>
                        <a:cs typeface="Arial" pitchFamily="34"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66FFFF"/>
                          </a:solidFill>
                          <a:effectLst/>
                          <a:latin typeface="Arial" pitchFamily="34" charset="0"/>
                          <a:cs typeface="Arial" pitchFamily="34" charset="0"/>
                        </a:rPr>
                        <a:t>n=4</a:t>
                      </a:r>
                      <a:endParaRPr kumimoji="0" lang="en-US" sz="1000" b="1" i="0" u="none" strike="noStrike" cap="none" normalizeH="0" baseline="0" smtClean="0">
                        <a:ln>
                          <a:noFill/>
                        </a:ln>
                        <a:solidFill>
                          <a:srgbClr val="66FFFF"/>
                        </a:solidFill>
                        <a:effectLst/>
                        <a:latin typeface="Arial" pitchFamily="34" charset="0"/>
                        <a:cs typeface="Arial" pitchFamily="34" charset="0"/>
                      </a:endParaRPr>
                    </a:p>
                  </a:txBody>
                  <a:tcPr marT="45736" marB="45736" anchor="ctr" horzOverflow="overflow">
                    <a:lnL w="12700" cap="flat" cmpd="sng" algn="ctr">
                      <a:solidFill>
                        <a:srgbClr val="D1FFFF"/>
                      </a:solidFill>
                      <a:prstDash val="solid"/>
                      <a:round/>
                      <a:headEnd type="none" w="med" len="med"/>
                      <a:tailEnd type="none" w="med" len="med"/>
                    </a:lnL>
                    <a:lnR w="12700" cap="flat" cmpd="sng" algn="ctr">
                      <a:solidFill>
                        <a:srgbClr val="D1FFFF"/>
                      </a:solidFill>
                      <a:prstDash val="solid"/>
                      <a:round/>
                      <a:headEnd type="none" w="med" len="med"/>
                      <a:tailEnd type="none" w="med" len="med"/>
                    </a:lnR>
                    <a:lnT w="12700" cap="flat" cmpd="sng" algn="ctr">
                      <a:solidFill>
                        <a:srgbClr val="D1FFFF"/>
                      </a:solidFill>
                      <a:prstDash val="solid"/>
                      <a:round/>
                      <a:headEnd type="none" w="med" len="med"/>
                      <a:tailEnd type="none" w="med" len="med"/>
                    </a:lnT>
                    <a:lnB w="12700" cap="flat" cmpd="sng" algn="ctr">
                      <a:solidFill>
                        <a:srgbClr val="D1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66FFFF"/>
                          </a:solidFill>
                          <a:effectLst/>
                          <a:latin typeface="Arial" pitchFamily="34" charset="0"/>
                          <a:cs typeface="Arial" pitchFamily="34" charset="0"/>
                        </a:rPr>
                        <a:t>Sat</a:t>
                      </a:r>
                      <a:r>
                        <a:rPr kumimoji="0" lang="en-US" sz="1000" b="1" i="0" u="none" strike="noStrike" cap="none" normalizeH="0" baseline="0" smtClean="0">
                          <a:ln>
                            <a:noFill/>
                          </a:ln>
                          <a:solidFill>
                            <a:srgbClr val="66FFFF"/>
                          </a:solidFill>
                          <a:effectLst/>
                          <a:latin typeface="Calibri"/>
                          <a:cs typeface="Arial" pitchFamily="34" charset="0"/>
                        </a:rPr>
                        <a:t>ü</a:t>
                      </a:r>
                      <a:r>
                        <a:rPr kumimoji="0" lang="en-US" sz="1000" b="1" i="0" u="none" strike="noStrike" cap="none" normalizeH="0" baseline="0" smtClean="0">
                          <a:ln>
                            <a:noFill/>
                          </a:ln>
                          <a:solidFill>
                            <a:srgbClr val="66FFFF"/>
                          </a:solidFill>
                          <a:effectLst/>
                          <a:latin typeface="Arial" pitchFamily="34" charset="0"/>
                          <a:cs typeface="Arial" pitchFamily="34" charset="0"/>
                        </a:rPr>
                        <a:t>rn</a:t>
                      </a:r>
                      <a:endParaRPr kumimoji="0" lang="tr-TR" sz="1000" b="1" i="0" u="none" strike="noStrike" cap="none" normalizeH="0" baseline="0" smtClean="0">
                        <a:ln>
                          <a:noFill/>
                        </a:ln>
                        <a:solidFill>
                          <a:srgbClr val="66FFFF"/>
                        </a:solidFill>
                        <a:effectLst/>
                        <a:latin typeface="Arial" pitchFamily="34" charset="0"/>
                        <a:cs typeface="Arial" pitchFamily="34"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66FFFF"/>
                          </a:solidFill>
                          <a:effectLst/>
                          <a:latin typeface="Arial" pitchFamily="34" charset="0"/>
                          <a:cs typeface="Arial" pitchFamily="34" charset="0"/>
                        </a:rPr>
                        <a:t>n=5</a:t>
                      </a:r>
                      <a:endParaRPr kumimoji="0" lang="en-US" sz="1000" b="1" i="0" u="none" strike="noStrike" cap="none" normalizeH="0" baseline="0" smtClean="0">
                        <a:ln>
                          <a:noFill/>
                        </a:ln>
                        <a:solidFill>
                          <a:srgbClr val="66FFFF"/>
                        </a:solidFill>
                        <a:effectLst/>
                        <a:latin typeface="Arial" pitchFamily="34" charset="0"/>
                        <a:cs typeface="Arial" pitchFamily="34" charset="0"/>
                      </a:endParaRPr>
                    </a:p>
                  </a:txBody>
                  <a:tcPr marT="45736" marB="45736" anchor="ctr" horzOverflow="overflow">
                    <a:lnL w="12700" cap="flat" cmpd="sng" algn="ctr">
                      <a:solidFill>
                        <a:srgbClr val="D1FFFF"/>
                      </a:solidFill>
                      <a:prstDash val="solid"/>
                      <a:round/>
                      <a:headEnd type="none" w="med" len="med"/>
                      <a:tailEnd type="none" w="med" len="med"/>
                    </a:lnL>
                    <a:lnR w="12700" cap="flat" cmpd="sng" algn="ctr">
                      <a:solidFill>
                        <a:srgbClr val="D1FFFF"/>
                      </a:solidFill>
                      <a:prstDash val="solid"/>
                      <a:round/>
                      <a:headEnd type="none" w="med" len="med"/>
                      <a:tailEnd type="none" w="med" len="med"/>
                    </a:lnR>
                    <a:lnT w="12700" cap="flat" cmpd="sng" algn="ctr">
                      <a:solidFill>
                        <a:srgbClr val="D1FFFF"/>
                      </a:solidFill>
                      <a:prstDash val="solid"/>
                      <a:round/>
                      <a:headEnd type="none" w="med" len="med"/>
                      <a:tailEnd type="none" w="med" len="med"/>
                    </a:lnT>
                    <a:lnB w="12700" cap="flat" cmpd="sng" algn="ctr">
                      <a:solidFill>
                        <a:srgbClr val="D1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66FFFF"/>
                          </a:solidFill>
                          <a:effectLst/>
                          <a:latin typeface="Arial" pitchFamily="34" charset="0"/>
                          <a:cs typeface="Arial" pitchFamily="34" charset="0"/>
                        </a:rPr>
                        <a:t>Uran</a:t>
                      </a:r>
                      <a:r>
                        <a:rPr kumimoji="0" lang="en-US" sz="1000" b="1" i="0" u="none" strike="noStrike" cap="none" normalizeH="0" baseline="0" smtClean="0">
                          <a:ln>
                            <a:noFill/>
                          </a:ln>
                          <a:solidFill>
                            <a:srgbClr val="66FFFF"/>
                          </a:solidFill>
                          <a:effectLst/>
                          <a:latin typeface="Calibri"/>
                          <a:cs typeface="Arial" pitchFamily="34" charset="0"/>
                        </a:rPr>
                        <a:t>ü</a:t>
                      </a:r>
                      <a:r>
                        <a:rPr kumimoji="0" lang="en-US" sz="1000" b="1" i="0" u="none" strike="noStrike" cap="none" normalizeH="0" baseline="0" smtClean="0">
                          <a:ln>
                            <a:noFill/>
                          </a:ln>
                          <a:solidFill>
                            <a:srgbClr val="66FFFF"/>
                          </a:solidFill>
                          <a:effectLst/>
                          <a:latin typeface="Arial" pitchFamily="34" charset="0"/>
                          <a:cs typeface="Arial" pitchFamily="34" charset="0"/>
                        </a:rPr>
                        <a:t>s</a:t>
                      </a:r>
                      <a:endParaRPr kumimoji="0" lang="tr-TR" sz="1000" b="1" i="0" u="none" strike="noStrike" cap="none" normalizeH="0" baseline="0" smtClean="0">
                        <a:ln>
                          <a:noFill/>
                        </a:ln>
                        <a:solidFill>
                          <a:srgbClr val="66FFFF"/>
                        </a:solidFill>
                        <a:effectLst/>
                        <a:latin typeface="Arial" pitchFamily="34" charset="0"/>
                        <a:cs typeface="Arial" pitchFamily="34"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66FFFF"/>
                          </a:solidFill>
                          <a:effectLst/>
                          <a:latin typeface="Arial" pitchFamily="34" charset="0"/>
                          <a:cs typeface="Arial" pitchFamily="34" charset="0"/>
                        </a:rPr>
                        <a:t>n=6</a:t>
                      </a:r>
                      <a:endParaRPr kumimoji="0" lang="en-US" sz="1000" b="1" i="0" u="none" strike="noStrike" cap="none" normalizeH="0" baseline="0" smtClean="0">
                        <a:ln>
                          <a:noFill/>
                        </a:ln>
                        <a:solidFill>
                          <a:srgbClr val="66FFFF"/>
                        </a:solidFill>
                        <a:effectLst/>
                        <a:latin typeface="Arial" pitchFamily="34" charset="0"/>
                        <a:cs typeface="Arial" pitchFamily="34" charset="0"/>
                      </a:endParaRPr>
                    </a:p>
                  </a:txBody>
                  <a:tcPr marT="45736" marB="45736" anchor="ctr" horzOverflow="overflow">
                    <a:lnL w="12700" cap="flat" cmpd="sng" algn="ctr">
                      <a:solidFill>
                        <a:srgbClr val="D1FFFF"/>
                      </a:solidFill>
                      <a:prstDash val="solid"/>
                      <a:round/>
                      <a:headEnd type="none" w="med" len="med"/>
                      <a:tailEnd type="none" w="med" len="med"/>
                    </a:lnL>
                    <a:lnR w="12700" cap="flat" cmpd="sng" algn="ctr">
                      <a:solidFill>
                        <a:srgbClr val="D1FFFF"/>
                      </a:solidFill>
                      <a:prstDash val="solid"/>
                      <a:round/>
                      <a:headEnd type="none" w="med" len="med"/>
                      <a:tailEnd type="none" w="med" len="med"/>
                    </a:lnR>
                    <a:lnT w="12700" cap="flat" cmpd="sng" algn="ctr">
                      <a:solidFill>
                        <a:srgbClr val="D1FFFF"/>
                      </a:solidFill>
                      <a:prstDash val="solid"/>
                      <a:round/>
                      <a:headEnd type="none" w="med" len="med"/>
                      <a:tailEnd type="none" w="med" len="med"/>
                    </a:lnT>
                    <a:lnB w="12700" cap="flat" cmpd="sng" algn="ctr">
                      <a:solidFill>
                        <a:srgbClr val="D1FFFF"/>
                      </a:solidFill>
                      <a:prstDash val="solid"/>
                      <a:round/>
                      <a:headEnd type="none" w="med" len="med"/>
                      <a:tailEnd type="none" w="med" len="med"/>
                    </a:lnB>
                    <a:lnTlToBr>
                      <a:noFill/>
                    </a:lnTlToBr>
                    <a:lnBlToTr>
                      <a:noFill/>
                    </a:lnBlToTr>
                    <a:noFill/>
                  </a:tcPr>
                </a:tc>
                <a:extLst>
                  <a:ext uri="{0D108BD9-81ED-4DB2-BD59-A6C34878D82A}"/>
                </a:extLst>
              </a:tr>
              <a:tr h="56534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2000" b="0" i="0" u="none" strike="noStrike" cap="none" normalizeH="0" baseline="0" smtClean="0">
                          <a:ln>
                            <a:noFill/>
                          </a:ln>
                          <a:solidFill>
                            <a:srgbClr val="FFFF66"/>
                          </a:solidFill>
                          <a:effectLst/>
                          <a:latin typeface="Calibri" pitchFamily="34" charset="0"/>
                          <a:cs typeface="Arial" pitchFamily="34" charset="0"/>
                        </a:rPr>
                        <a:t>a  </a:t>
                      </a:r>
                      <a:r>
                        <a:rPr kumimoji="0" lang="tr-TR" sz="1400" b="0" i="0" u="none" strike="noStrike" cap="none" normalizeH="0" baseline="0" smtClean="0">
                          <a:ln>
                            <a:noFill/>
                          </a:ln>
                          <a:solidFill>
                            <a:srgbClr val="FFFF66"/>
                          </a:solidFill>
                          <a:effectLst/>
                          <a:latin typeface="Calibri" pitchFamily="34" charset="0"/>
                          <a:cs typeface="Arial" pitchFamily="34" charset="0"/>
                        </a:rPr>
                        <a:t>(AB)</a:t>
                      </a:r>
                      <a:endParaRPr kumimoji="0" lang="en-US" sz="1400" b="0" i="0" u="none" strike="noStrike" cap="none" normalizeH="0" baseline="0" smtClean="0">
                        <a:ln>
                          <a:noFill/>
                        </a:ln>
                        <a:solidFill>
                          <a:srgbClr val="FFFF66"/>
                        </a:solidFill>
                        <a:effectLst/>
                        <a:latin typeface="Calibri" pitchFamily="34" charset="0"/>
                        <a:cs typeface="Arial" pitchFamily="34" charset="0"/>
                      </a:endParaRPr>
                    </a:p>
                  </a:txBody>
                  <a:tcPr marT="45736" marB="45736" anchor="ctr" horzOverflow="overflow">
                    <a:lnL w="12700" cap="flat" cmpd="sng" algn="ctr">
                      <a:solidFill>
                        <a:srgbClr val="D1FFFF"/>
                      </a:solidFill>
                      <a:prstDash val="solid"/>
                      <a:round/>
                      <a:headEnd type="none" w="med" len="med"/>
                      <a:tailEnd type="none" w="med" len="med"/>
                    </a:lnL>
                    <a:lnR w="12700" cap="flat" cmpd="sng" algn="ctr">
                      <a:solidFill>
                        <a:srgbClr val="D1FFFF"/>
                      </a:solidFill>
                      <a:prstDash val="solid"/>
                      <a:round/>
                      <a:headEnd type="none" w="med" len="med"/>
                      <a:tailEnd type="none" w="med" len="med"/>
                    </a:lnR>
                    <a:lnT w="12700" cap="flat" cmpd="sng" algn="ctr">
                      <a:solidFill>
                        <a:srgbClr val="D1FFFF"/>
                      </a:solidFill>
                      <a:prstDash val="solid"/>
                      <a:round/>
                      <a:headEnd type="none" w="med" len="med"/>
                      <a:tailEnd type="none" w="med" len="med"/>
                    </a:lnT>
                    <a:lnB w="12700" cap="flat" cmpd="sng" algn="ctr">
                      <a:solidFill>
                        <a:srgbClr val="D1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bg1"/>
                          </a:solidFill>
                          <a:effectLst/>
                          <a:latin typeface="Arial" pitchFamily="34" charset="0"/>
                          <a:cs typeface="Arial" pitchFamily="34" charset="0"/>
                        </a:rPr>
                        <a:t>0.40</a:t>
                      </a:r>
                      <a:endParaRPr kumimoji="0" lang="en-US" sz="1200" b="1" i="0" u="none" strike="noStrike" cap="none" normalizeH="0" baseline="0" smtClean="0">
                        <a:ln>
                          <a:noFill/>
                        </a:ln>
                        <a:solidFill>
                          <a:schemeClr val="bg1"/>
                        </a:solidFill>
                        <a:effectLst/>
                        <a:latin typeface="Calibri" pitchFamily="34" charset="0"/>
                        <a:cs typeface="Arial" pitchFamily="34" charset="0"/>
                      </a:endParaRPr>
                    </a:p>
                  </a:txBody>
                  <a:tcPr marT="45736" marB="45736" anchor="ctr" horzOverflow="overflow">
                    <a:lnL w="12700" cap="flat" cmpd="sng" algn="ctr">
                      <a:solidFill>
                        <a:srgbClr val="D1FFFF"/>
                      </a:solidFill>
                      <a:prstDash val="solid"/>
                      <a:round/>
                      <a:headEnd type="none" w="med" len="med"/>
                      <a:tailEnd type="none" w="med" len="med"/>
                    </a:lnL>
                    <a:lnR w="12700" cap="flat" cmpd="sng" algn="ctr">
                      <a:solidFill>
                        <a:srgbClr val="D1FFFF"/>
                      </a:solidFill>
                      <a:prstDash val="solid"/>
                      <a:round/>
                      <a:headEnd type="none" w="med" len="med"/>
                      <a:tailEnd type="none" w="med" len="med"/>
                    </a:lnR>
                    <a:lnT w="12700" cap="flat" cmpd="sng" algn="ctr">
                      <a:solidFill>
                        <a:srgbClr val="D1FFFF"/>
                      </a:solidFill>
                      <a:prstDash val="solid"/>
                      <a:round/>
                      <a:headEnd type="none" w="med" len="med"/>
                      <a:tailEnd type="none" w="med" len="med"/>
                    </a:lnT>
                    <a:lnB w="12700" cap="flat" cmpd="sng" algn="ctr">
                      <a:solidFill>
                        <a:srgbClr val="D1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bg1"/>
                          </a:solidFill>
                          <a:effectLst/>
                          <a:latin typeface="Arial" pitchFamily="34" charset="0"/>
                          <a:cs typeface="Arial" pitchFamily="34" charset="0"/>
                        </a:rPr>
                        <a:t>0.70</a:t>
                      </a:r>
                      <a:endParaRPr kumimoji="0" lang="en-US" sz="1200" b="1" i="0" u="none" strike="noStrike" cap="none" normalizeH="0" baseline="0" smtClean="0">
                        <a:ln>
                          <a:noFill/>
                        </a:ln>
                        <a:solidFill>
                          <a:schemeClr val="bg1"/>
                        </a:solidFill>
                        <a:effectLst/>
                        <a:latin typeface="Calibri" pitchFamily="34" charset="0"/>
                        <a:cs typeface="Arial" pitchFamily="34" charset="0"/>
                      </a:endParaRPr>
                    </a:p>
                  </a:txBody>
                  <a:tcPr marT="45736" marB="45736" anchor="ctr" horzOverflow="overflow">
                    <a:lnL w="12700" cap="flat" cmpd="sng" algn="ctr">
                      <a:solidFill>
                        <a:srgbClr val="D1FFFF"/>
                      </a:solidFill>
                      <a:prstDash val="solid"/>
                      <a:round/>
                      <a:headEnd type="none" w="med" len="med"/>
                      <a:tailEnd type="none" w="med" len="med"/>
                    </a:lnL>
                    <a:lnR w="12700" cap="flat" cmpd="sng" algn="ctr">
                      <a:solidFill>
                        <a:srgbClr val="D1FFFF"/>
                      </a:solidFill>
                      <a:prstDash val="solid"/>
                      <a:round/>
                      <a:headEnd type="none" w="med" len="med"/>
                      <a:tailEnd type="none" w="med" len="med"/>
                    </a:lnR>
                    <a:lnT w="12700" cap="flat" cmpd="sng" algn="ctr">
                      <a:solidFill>
                        <a:srgbClr val="D1FFFF"/>
                      </a:solidFill>
                      <a:prstDash val="solid"/>
                      <a:round/>
                      <a:headEnd type="none" w="med" len="med"/>
                      <a:tailEnd type="none" w="med" len="med"/>
                    </a:lnT>
                    <a:lnB w="12700" cap="flat" cmpd="sng" algn="ctr">
                      <a:solidFill>
                        <a:srgbClr val="D1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bg1"/>
                          </a:solidFill>
                          <a:effectLst/>
                          <a:latin typeface="Arial" pitchFamily="34" charset="0"/>
                          <a:cs typeface="Arial" pitchFamily="34" charset="0"/>
                        </a:rPr>
                        <a:t>1.00</a:t>
                      </a:r>
                      <a:endParaRPr kumimoji="0" lang="en-US" sz="1200" b="1" i="0" u="none" strike="noStrike" cap="none" normalizeH="0" baseline="0" smtClean="0">
                        <a:ln>
                          <a:noFill/>
                        </a:ln>
                        <a:solidFill>
                          <a:schemeClr val="bg1"/>
                        </a:solidFill>
                        <a:effectLst/>
                        <a:latin typeface="Calibri" pitchFamily="34" charset="0"/>
                        <a:cs typeface="Arial" pitchFamily="34" charset="0"/>
                      </a:endParaRPr>
                    </a:p>
                  </a:txBody>
                  <a:tcPr marT="45736" marB="45736" anchor="ctr" horzOverflow="overflow">
                    <a:lnL w="12700" cap="flat" cmpd="sng" algn="ctr">
                      <a:solidFill>
                        <a:srgbClr val="D1FFFF"/>
                      </a:solidFill>
                      <a:prstDash val="solid"/>
                      <a:round/>
                      <a:headEnd type="none" w="med" len="med"/>
                      <a:tailEnd type="none" w="med" len="med"/>
                    </a:lnL>
                    <a:lnR w="12700" cap="flat" cmpd="sng" algn="ctr">
                      <a:solidFill>
                        <a:srgbClr val="D1FFFF"/>
                      </a:solidFill>
                      <a:prstDash val="solid"/>
                      <a:round/>
                      <a:headEnd type="none" w="med" len="med"/>
                      <a:tailEnd type="none" w="med" len="med"/>
                    </a:lnR>
                    <a:lnT w="12700" cap="flat" cmpd="sng" algn="ctr">
                      <a:solidFill>
                        <a:srgbClr val="D1FFFF"/>
                      </a:solidFill>
                      <a:prstDash val="solid"/>
                      <a:round/>
                      <a:headEnd type="none" w="med" len="med"/>
                      <a:tailEnd type="none" w="med" len="med"/>
                    </a:lnT>
                    <a:lnB w="12700" cap="flat" cmpd="sng" algn="ctr">
                      <a:solidFill>
                        <a:srgbClr val="D1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bg1"/>
                          </a:solidFill>
                          <a:effectLst/>
                          <a:latin typeface="Arial" pitchFamily="34" charset="0"/>
                          <a:cs typeface="Arial" pitchFamily="34" charset="0"/>
                        </a:rPr>
                        <a:t>1.60</a:t>
                      </a:r>
                      <a:endParaRPr kumimoji="0" lang="en-US" sz="1200" b="1" i="0" u="none" strike="noStrike" cap="none" normalizeH="0" baseline="0" smtClean="0">
                        <a:ln>
                          <a:noFill/>
                        </a:ln>
                        <a:solidFill>
                          <a:schemeClr val="bg1"/>
                        </a:solidFill>
                        <a:effectLst/>
                        <a:latin typeface="Calibri" pitchFamily="34" charset="0"/>
                        <a:cs typeface="Arial" pitchFamily="34" charset="0"/>
                      </a:endParaRPr>
                    </a:p>
                  </a:txBody>
                  <a:tcPr marT="45736" marB="45736" anchor="ctr" horzOverflow="overflow">
                    <a:lnL w="12700" cap="flat" cmpd="sng" algn="ctr">
                      <a:solidFill>
                        <a:srgbClr val="D1FFFF"/>
                      </a:solidFill>
                      <a:prstDash val="solid"/>
                      <a:round/>
                      <a:headEnd type="none" w="med" len="med"/>
                      <a:tailEnd type="none" w="med" len="med"/>
                    </a:lnL>
                    <a:lnR w="12700" cap="flat" cmpd="sng" algn="ctr">
                      <a:solidFill>
                        <a:srgbClr val="D1FFFF"/>
                      </a:solidFill>
                      <a:prstDash val="solid"/>
                      <a:round/>
                      <a:headEnd type="none" w="med" len="med"/>
                      <a:tailEnd type="none" w="med" len="med"/>
                    </a:lnR>
                    <a:lnT w="12700" cap="flat" cmpd="sng" algn="ctr">
                      <a:solidFill>
                        <a:srgbClr val="D1FFFF"/>
                      </a:solidFill>
                      <a:prstDash val="solid"/>
                      <a:round/>
                      <a:headEnd type="none" w="med" len="med"/>
                      <a:tailEnd type="none" w="med" len="med"/>
                    </a:lnT>
                    <a:lnB w="12700" cap="flat" cmpd="sng" algn="ctr">
                      <a:solidFill>
                        <a:srgbClr val="D1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3300"/>
                          </a:solidFill>
                          <a:effectLst/>
                          <a:latin typeface="Arial" pitchFamily="34" charset="0"/>
                          <a:cs typeface="Arial" pitchFamily="34" charset="0"/>
                        </a:rPr>
                        <a:t>2.80</a:t>
                      </a:r>
                      <a:endParaRPr kumimoji="0" lang="en-US" sz="1400" b="1" i="0" u="none" strike="noStrike" cap="none" normalizeH="0" baseline="0" smtClean="0">
                        <a:ln>
                          <a:noFill/>
                        </a:ln>
                        <a:solidFill>
                          <a:srgbClr val="FF3300"/>
                        </a:solidFill>
                        <a:effectLst/>
                        <a:latin typeface="Calibri" pitchFamily="34" charset="0"/>
                        <a:cs typeface="Arial" pitchFamily="34" charset="0"/>
                      </a:endParaRPr>
                    </a:p>
                  </a:txBody>
                  <a:tcPr marT="45736" marB="45736" anchor="ctr" horzOverflow="overflow">
                    <a:lnL w="12700" cap="flat" cmpd="sng" algn="ctr">
                      <a:solidFill>
                        <a:srgbClr val="D1FFFF"/>
                      </a:solidFill>
                      <a:prstDash val="solid"/>
                      <a:round/>
                      <a:headEnd type="none" w="med" len="med"/>
                      <a:tailEnd type="none" w="med" len="med"/>
                    </a:lnL>
                    <a:lnR w="12700" cap="flat" cmpd="sng" algn="ctr">
                      <a:solidFill>
                        <a:srgbClr val="D1FFFF"/>
                      </a:solidFill>
                      <a:prstDash val="solid"/>
                      <a:round/>
                      <a:headEnd type="none" w="med" len="med"/>
                      <a:tailEnd type="none" w="med" len="med"/>
                    </a:lnR>
                    <a:lnT w="12700" cap="flat" cmpd="sng" algn="ctr">
                      <a:solidFill>
                        <a:srgbClr val="D1FFFF"/>
                      </a:solidFill>
                      <a:prstDash val="solid"/>
                      <a:round/>
                      <a:headEnd type="none" w="med" len="med"/>
                      <a:tailEnd type="none" w="med" len="med"/>
                    </a:lnT>
                    <a:lnB w="12700" cap="flat" cmpd="sng" algn="ctr">
                      <a:solidFill>
                        <a:srgbClr val="D1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bg1"/>
                          </a:solidFill>
                          <a:effectLst/>
                          <a:latin typeface="Arial" pitchFamily="34" charset="0"/>
                          <a:cs typeface="Arial" pitchFamily="34" charset="0"/>
                        </a:rPr>
                        <a:t>5.20</a:t>
                      </a:r>
                      <a:endParaRPr kumimoji="0" lang="en-US" sz="1200" b="1" i="0" u="none" strike="noStrike" cap="none" normalizeH="0" baseline="0" smtClean="0">
                        <a:ln>
                          <a:noFill/>
                        </a:ln>
                        <a:solidFill>
                          <a:schemeClr val="bg1"/>
                        </a:solidFill>
                        <a:effectLst/>
                        <a:latin typeface="Calibri" pitchFamily="34" charset="0"/>
                        <a:cs typeface="Arial" pitchFamily="34" charset="0"/>
                      </a:endParaRPr>
                    </a:p>
                  </a:txBody>
                  <a:tcPr marT="45736" marB="45736" anchor="ctr" horzOverflow="overflow">
                    <a:lnL w="12700" cap="flat" cmpd="sng" algn="ctr">
                      <a:solidFill>
                        <a:srgbClr val="D1FFFF"/>
                      </a:solidFill>
                      <a:prstDash val="solid"/>
                      <a:round/>
                      <a:headEnd type="none" w="med" len="med"/>
                      <a:tailEnd type="none" w="med" len="med"/>
                    </a:lnL>
                    <a:lnR w="12700" cap="flat" cmpd="sng" algn="ctr">
                      <a:solidFill>
                        <a:srgbClr val="D1FFFF"/>
                      </a:solidFill>
                      <a:prstDash val="solid"/>
                      <a:round/>
                      <a:headEnd type="none" w="med" len="med"/>
                      <a:tailEnd type="none" w="med" len="med"/>
                    </a:lnR>
                    <a:lnT w="12700" cap="flat" cmpd="sng" algn="ctr">
                      <a:solidFill>
                        <a:srgbClr val="D1FFFF"/>
                      </a:solidFill>
                      <a:prstDash val="solid"/>
                      <a:round/>
                      <a:headEnd type="none" w="med" len="med"/>
                      <a:tailEnd type="none" w="med" len="med"/>
                    </a:lnT>
                    <a:lnB w="12700" cap="flat" cmpd="sng" algn="ctr">
                      <a:solidFill>
                        <a:srgbClr val="D1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bg1"/>
                          </a:solidFill>
                          <a:effectLst/>
                          <a:latin typeface="Arial" pitchFamily="34" charset="0"/>
                          <a:cs typeface="Arial" pitchFamily="34" charset="0"/>
                        </a:rPr>
                        <a:t>10.00</a:t>
                      </a:r>
                      <a:endParaRPr kumimoji="0" lang="en-US" sz="1200" b="1" i="0" u="none" strike="noStrike" cap="none" normalizeH="0" baseline="0" smtClean="0">
                        <a:ln>
                          <a:noFill/>
                        </a:ln>
                        <a:solidFill>
                          <a:schemeClr val="bg1"/>
                        </a:solidFill>
                        <a:effectLst/>
                        <a:latin typeface="Calibri" pitchFamily="34" charset="0"/>
                        <a:cs typeface="Arial" pitchFamily="34" charset="0"/>
                      </a:endParaRPr>
                    </a:p>
                  </a:txBody>
                  <a:tcPr marT="45736" marB="45736" anchor="ctr" horzOverflow="overflow">
                    <a:lnL w="12700" cap="flat" cmpd="sng" algn="ctr">
                      <a:solidFill>
                        <a:srgbClr val="D1FFFF"/>
                      </a:solidFill>
                      <a:prstDash val="solid"/>
                      <a:round/>
                      <a:headEnd type="none" w="med" len="med"/>
                      <a:tailEnd type="none" w="med" len="med"/>
                    </a:lnL>
                    <a:lnR w="12700" cap="flat" cmpd="sng" algn="ctr">
                      <a:solidFill>
                        <a:srgbClr val="D1FFFF"/>
                      </a:solidFill>
                      <a:prstDash val="solid"/>
                      <a:round/>
                      <a:headEnd type="none" w="med" len="med"/>
                      <a:tailEnd type="none" w="med" len="med"/>
                    </a:lnR>
                    <a:lnT w="12700" cap="flat" cmpd="sng" algn="ctr">
                      <a:solidFill>
                        <a:srgbClr val="D1FFFF"/>
                      </a:solidFill>
                      <a:prstDash val="solid"/>
                      <a:round/>
                      <a:headEnd type="none" w="med" len="med"/>
                      <a:tailEnd type="none" w="med" len="med"/>
                    </a:lnT>
                    <a:lnB w="12700" cap="flat" cmpd="sng" algn="ctr">
                      <a:solidFill>
                        <a:srgbClr val="D1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bg1"/>
                          </a:solidFill>
                          <a:effectLst/>
                          <a:latin typeface="Arial" pitchFamily="34" charset="0"/>
                          <a:cs typeface="Arial" pitchFamily="34" charset="0"/>
                        </a:rPr>
                        <a:t>19.60</a:t>
                      </a:r>
                      <a:endParaRPr kumimoji="0" lang="en-US" sz="1200" b="1" i="0" u="none" strike="noStrike" cap="none" normalizeH="0" baseline="0" smtClean="0">
                        <a:ln>
                          <a:noFill/>
                        </a:ln>
                        <a:solidFill>
                          <a:schemeClr val="bg1"/>
                        </a:solidFill>
                        <a:effectLst/>
                        <a:latin typeface="Calibri" pitchFamily="34" charset="0"/>
                        <a:cs typeface="Arial" pitchFamily="34" charset="0"/>
                      </a:endParaRPr>
                    </a:p>
                  </a:txBody>
                  <a:tcPr marT="45736" marB="45736" anchor="ctr" horzOverflow="overflow">
                    <a:lnL w="12700" cap="flat" cmpd="sng" algn="ctr">
                      <a:solidFill>
                        <a:srgbClr val="D1FFFF"/>
                      </a:solidFill>
                      <a:prstDash val="solid"/>
                      <a:round/>
                      <a:headEnd type="none" w="med" len="med"/>
                      <a:tailEnd type="none" w="med" len="med"/>
                    </a:lnL>
                    <a:lnR w="12700" cap="flat" cmpd="sng" algn="ctr">
                      <a:solidFill>
                        <a:srgbClr val="D1FFFF"/>
                      </a:solidFill>
                      <a:prstDash val="solid"/>
                      <a:round/>
                      <a:headEnd type="none" w="med" len="med"/>
                      <a:tailEnd type="none" w="med" len="med"/>
                    </a:lnR>
                    <a:lnT w="12700" cap="flat" cmpd="sng" algn="ctr">
                      <a:solidFill>
                        <a:srgbClr val="D1FFFF"/>
                      </a:solidFill>
                      <a:prstDash val="solid"/>
                      <a:round/>
                      <a:headEnd type="none" w="med" len="med"/>
                      <a:tailEnd type="none" w="med" len="med"/>
                    </a:lnT>
                    <a:lnB w="12700" cap="flat" cmpd="sng" algn="ctr">
                      <a:solidFill>
                        <a:srgbClr val="D1FFFF"/>
                      </a:solidFill>
                      <a:prstDash val="solid"/>
                      <a:round/>
                      <a:headEnd type="none" w="med" len="med"/>
                      <a:tailEnd type="none" w="med" len="med"/>
                    </a:lnB>
                    <a:lnTlToBr>
                      <a:noFill/>
                    </a:lnTlToBr>
                    <a:lnBlToTr>
                      <a:noFill/>
                    </a:lnBlToTr>
                    <a:noFill/>
                  </a:tcPr>
                </a:tc>
                <a:extLst>
                  <a:ext uri="{0D108BD9-81ED-4DB2-BD59-A6C34878D82A}"/>
                </a:extLst>
              </a:tr>
              <a:tr h="56534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FFFF66"/>
                          </a:solidFill>
                          <a:effectLst/>
                          <a:latin typeface="Calibri" pitchFamily="34" charset="0"/>
                          <a:cs typeface="Arial" pitchFamily="34" charset="0"/>
                        </a:rPr>
                        <a:t>Gerçek</a:t>
                      </a:r>
                    </a:p>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FFFF66"/>
                          </a:solidFill>
                          <a:effectLst/>
                          <a:latin typeface="Calibri" pitchFamily="34" charset="0"/>
                          <a:cs typeface="Arial" pitchFamily="34" charset="0"/>
                        </a:rPr>
                        <a:t>değer (AB)</a:t>
                      </a:r>
                      <a:endParaRPr kumimoji="0" lang="en-US" sz="1200" b="0" i="0" u="none" strike="noStrike" cap="none" normalizeH="0" baseline="0" smtClean="0">
                        <a:ln>
                          <a:noFill/>
                        </a:ln>
                        <a:solidFill>
                          <a:srgbClr val="FFFF66"/>
                        </a:solidFill>
                        <a:effectLst/>
                        <a:latin typeface="Calibri" pitchFamily="34" charset="0"/>
                        <a:cs typeface="Arial" pitchFamily="34" charset="0"/>
                      </a:endParaRPr>
                    </a:p>
                  </a:txBody>
                  <a:tcPr marT="45736" marB="45736" anchor="ctr" horzOverflow="overflow">
                    <a:lnL w="12700" cap="flat" cmpd="sng" algn="ctr">
                      <a:solidFill>
                        <a:srgbClr val="D1FFFF"/>
                      </a:solidFill>
                      <a:prstDash val="solid"/>
                      <a:round/>
                      <a:headEnd type="none" w="med" len="med"/>
                      <a:tailEnd type="none" w="med" len="med"/>
                    </a:lnL>
                    <a:lnR w="12700" cap="flat" cmpd="sng" algn="ctr">
                      <a:solidFill>
                        <a:srgbClr val="D1FFFF"/>
                      </a:solidFill>
                      <a:prstDash val="solid"/>
                      <a:round/>
                      <a:headEnd type="none" w="med" len="med"/>
                      <a:tailEnd type="none" w="med" len="med"/>
                    </a:lnR>
                    <a:lnT w="12700" cap="flat" cmpd="sng" algn="ctr">
                      <a:solidFill>
                        <a:srgbClr val="D1FFFF"/>
                      </a:solidFill>
                      <a:prstDash val="solid"/>
                      <a:round/>
                      <a:headEnd type="none" w="med" len="med"/>
                      <a:tailEnd type="none" w="med" len="med"/>
                    </a:lnT>
                    <a:lnB w="12700" cap="flat" cmpd="sng" algn="ctr">
                      <a:solidFill>
                        <a:srgbClr val="D1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bg1"/>
                          </a:solidFill>
                          <a:effectLst/>
                          <a:latin typeface="Arial" pitchFamily="34" charset="0"/>
                          <a:cs typeface="Arial" pitchFamily="34" charset="0"/>
                        </a:rPr>
                        <a:t>0.39</a:t>
                      </a:r>
                      <a:endParaRPr kumimoji="0" lang="en-US" sz="1200" b="1" i="0" u="none" strike="noStrike" cap="none" normalizeH="0" baseline="0" smtClean="0">
                        <a:ln>
                          <a:noFill/>
                        </a:ln>
                        <a:solidFill>
                          <a:schemeClr val="bg1"/>
                        </a:solidFill>
                        <a:effectLst/>
                        <a:latin typeface="Calibri" pitchFamily="34" charset="0"/>
                        <a:cs typeface="Arial" pitchFamily="34" charset="0"/>
                      </a:endParaRPr>
                    </a:p>
                  </a:txBody>
                  <a:tcPr marT="45736" marB="45736" anchor="ctr" horzOverflow="overflow">
                    <a:lnL w="12700" cap="flat" cmpd="sng" algn="ctr">
                      <a:solidFill>
                        <a:srgbClr val="D1FFFF"/>
                      </a:solidFill>
                      <a:prstDash val="solid"/>
                      <a:round/>
                      <a:headEnd type="none" w="med" len="med"/>
                      <a:tailEnd type="none" w="med" len="med"/>
                    </a:lnL>
                    <a:lnR w="12700" cap="flat" cmpd="sng" algn="ctr">
                      <a:solidFill>
                        <a:srgbClr val="D1FFFF"/>
                      </a:solidFill>
                      <a:prstDash val="solid"/>
                      <a:round/>
                      <a:headEnd type="none" w="med" len="med"/>
                      <a:tailEnd type="none" w="med" len="med"/>
                    </a:lnR>
                    <a:lnT w="12700" cap="flat" cmpd="sng" algn="ctr">
                      <a:solidFill>
                        <a:srgbClr val="D1FFFF"/>
                      </a:solidFill>
                      <a:prstDash val="solid"/>
                      <a:round/>
                      <a:headEnd type="none" w="med" len="med"/>
                      <a:tailEnd type="none" w="med" len="med"/>
                    </a:lnT>
                    <a:lnB w="12700" cap="flat" cmpd="sng" algn="ctr">
                      <a:solidFill>
                        <a:srgbClr val="D1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bg1"/>
                          </a:solidFill>
                          <a:effectLst/>
                          <a:latin typeface="Arial" pitchFamily="34" charset="0"/>
                          <a:cs typeface="Arial" pitchFamily="34" charset="0"/>
                        </a:rPr>
                        <a:t>0.72</a:t>
                      </a:r>
                      <a:endParaRPr kumimoji="0" lang="en-US" sz="1200" b="1" i="0" u="none" strike="noStrike" cap="none" normalizeH="0" baseline="0" smtClean="0">
                        <a:ln>
                          <a:noFill/>
                        </a:ln>
                        <a:solidFill>
                          <a:schemeClr val="bg1"/>
                        </a:solidFill>
                        <a:effectLst/>
                        <a:latin typeface="Calibri" pitchFamily="34" charset="0"/>
                        <a:cs typeface="Arial" pitchFamily="34" charset="0"/>
                      </a:endParaRPr>
                    </a:p>
                  </a:txBody>
                  <a:tcPr marT="45736" marB="45736" anchor="ctr" horzOverflow="overflow">
                    <a:lnL w="12700" cap="flat" cmpd="sng" algn="ctr">
                      <a:solidFill>
                        <a:srgbClr val="D1FFFF"/>
                      </a:solidFill>
                      <a:prstDash val="solid"/>
                      <a:round/>
                      <a:headEnd type="none" w="med" len="med"/>
                      <a:tailEnd type="none" w="med" len="med"/>
                    </a:lnL>
                    <a:lnR w="12700" cap="flat" cmpd="sng" algn="ctr">
                      <a:solidFill>
                        <a:srgbClr val="D1FFFF"/>
                      </a:solidFill>
                      <a:prstDash val="solid"/>
                      <a:round/>
                      <a:headEnd type="none" w="med" len="med"/>
                      <a:tailEnd type="none" w="med" len="med"/>
                    </a:lnR>
                    <a:lnT w="12700" cap="flat" cmpd="sng" algn="ctr">
                      <a:solidFill>
                        <a:srgbClr val="D1FFFF"/>
                      </a:solidFill>
                      <a:prstDash val="solid"/>
                      <a:round/>
                      <a:headEnd type="none" w="med" len="med"/>
                      <a:tailEnd type="none" w="med" len="med"/>
                    </a:lnT>
                    <a:lnB w="12700" cap="flat" cmpd="sng" algn="ctr">
                      <a:solidFill>
                        <a:srgbClr val="D1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bg1"/>
                          </a:solidFill>
                          <a:effectLst/>
                          <a:latin typeface="Arial" pitchFamily="34" charset="0"/>
                          <a:cs typeface="Arial" pitchFamily="34" charset="0"/>
                        </a:rPr>
                        <a:t>1.00</a:t>
                      </a:r>
                      <a:endParaRPr kumimoji="0" lang="en-US" sz="1200" b="1" i="0" u="none" strike="noStrike" cap="none" normalizeH="0" baseline="0" smtClean="0">
                        <a:ln>
                          <a:noFill/>
                        </a:ln>
                        <a:solidFill>
                          <a:schemeClr val="bg1"/>
                        </a:solidFill>
                        <a:effectLst/>
                        <a:latin typeface="Calibri" pitchFamily="34" charset="0"/>
                        <a:cs typeface="Arial" pitchFamily="34" charset="0"/>
                      </a:endParaRPr>
                    </a:p>
                  </a:txBody>
                  <a:tcPr marT="45736" marB="45736" anchor="ctr" horzOverflow="overflow">
                    <a:lnL w="12700" cap="flat" cmpd="sng" algn="ctr">
                      <a:solidFill>
                        <a:srgbClr val="D1FFFF"/>
                      </a:solidFill>
                      <a:prstDash val="solid"/>
                      <a:round/>
                      <a:headEnd type="none" w="med" len="med"/>
                      <a:tailEnd type="none" w="med" len="med"/>
                    </a:lnL>
                    <a:lnR w="12700" cap="flat" cmpd="sng" algn="ctr">
                      <a:solidFill>
                        <a:srgbClr val="D1FFFF"/>
                      </a:solidFill>
                      <a:prstDash val="solid"/>
                      <a:round/>
                      <a:headEnd type="none" w="med" len="med"/>
                      <a:tailEnd type="none" w="med" len="med"/>
                    </a:lnR>
                    <a:lnT w="12700" cap="flat" cmpd="sng" algn="ctr">
                      <a:solidFill>
                        <a:srgbClr val="D1FFFF"/>
                      </a:solidFill>
                      <a:prstDash val="solid"/>
                      <a:round/>
                      <a:headEnd type="none" w="med" len="med"/>
                      <a:tailEnd type="none" w="med" len="med"/>
                    </a:lnT>
                    <a:lnB w="12700" cap="flat" cmpd="sng" algn="ctr">
                      <a:solidFill>
                        <a:srgbClr val="D1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bg1"/>
                          </a:solidFill>
                          <a:effectLst/>
                          <a:latin typeface="Arial" pitchFamily="34" charset="0"/>
                          <a:cs typeface="Arial" pitchFamily="34" charset="0"/>
                        </a:rPr>
                        <a:t>1.52</a:t>
                      </a:r>
                      <a:endParaRPr kumimoji="0" lang="en-US" sz="1200" b="1" i="0" u="none" strike="noStrike" cap="none" normalizeH="0" baseline="0" smtClean="0">
                        <a:ln>
                          <a:noFill/>
                        </a:ln>
                        <a:solidFill>
                          <a:schemeClr val="bg1"/>
                        </a:solidFill>
                        <a:effectLst/>
                        <a:latin typeface="Calibri" pitchFamily="34" charset="0"/>
                        <a:cs typeface="Arial" pitchFamily="34" charset="0"/>
                      </a:endParaRPr>
                    </a:p>
                  </a:txBody>
                  <a:tcPr marT="45736" marB="45736" anchor="ctr" horzOverflow="overflow">
                    <a:lnL w="12700" cap="flat" cmpd="sng" algn="ctr">
                      <a:solidFill>
                        <a:srgbClr val="D1FFFF"/>
                      </a:solidFill>
                      <a:prstDash val="solid"/>
                      <a:round/>
                      <a:headEnd type="none" w="med" len="med"/>
                      <a:tailEnd type="none" w="med" len="med"/>
                    </a:lnL>
                    <a:lnR w="12700" cap="flat" cmpd="sng" algn="ctr">
                      <a:solidFill>
                        <a:srgbClr val="D1FFFF"/>
                      </a:solidFill>
                      <a:prstDash val="solid"/>
                      <a:round/>
                      <a:headEnd type="none" w="med" len="med"/>
                      <a:tailEnd type="none" w="med" len="med"/>
                    </a:lnR>
                    <a:lnT w="12700" cap="flat" cmpd="sng" algn="ctr">
                      <a:solidFill>
                        <a:srgbClr val="D1FFFF"/>
                      </a:solidFill>
                      <a:prstDash val="solid"/>
                      <a:round/>
                      <a:headEnd type="none" w="med" len="med"/>
                      <a:tailEnd type="none" w="med" len="med"/>
                    </a:lnT>
                    <a:lnB w="12700" cap="flat" cmpd="sng" algn="ctr">
                      <a:solidFill>
                        <a:srgbClr val="D1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tr-TR" sz="1200" b="1" i="0" u="none" strike="noStrike" cap="none" normalizeH="0" baseline="0" smtClean="0">
                        <a:ln>
                          <a:noFill/>
                        </a:ln>
                        <a:solidFill>
                          <a:schemeClr val="bg1"/>
                        </a:solidFill>
                        <a:effectLst/>
                        <a:latin typeface="Calibri" pitchFamily="34" charset="0"/>
                        <a:cs typeface="Arial" pitchFamily="34" charset="0"/>
                      </a:endParaRPr>
                    </a:p>
                  </a:txBody>
                  <a:tcPr marT="45736" marB="45736" anchor="ctr" horzOverflow="overflow">
                    <a:lnL w="12700" cap="flat" cmpd="sng" algn="ctr">
                      <a:solidFill>
                        <a:srgbClr val="D1FFFF"/>
                      </a:solidFill>
                      <a:prstDash val="solid"/>
                      <a:round/>
                      <a:headEnd type="none" w="med" len="med"/>
                      <a:tailEnd type="none" w="med" len="med"/>
                    </a:lnL>
                    <a:lnR w="12700" cap="flat" cmpd="sng" algn="ctr">
                      <a:solidFill>
                        <a:srgbClr val="D1FFFF"/>
                      </a:solidFill>
                      <a:prstDash val="solid"/>
                      <a:round/>
                      <a:headEnd type="none" w="med" len="med"/>
                      <a:tailEnd type="none" w="med" len="med"/>
                    </a:lnR>
                    <a:lnT w="12700" cap="flat" cmpd="sng" algn="ctr">
                      <a:solidFill>
                        <a:srgbClr val="D1FFFF"/>
                      </a:solidFill>
                      <a:prstDash val="solid"/>
                      <a:round/>
                      <a:headEnd type="none" w="med" len="med"/>
                      <a:tailEnd type="none" w="med" len="med"/>
                    </a:lnT>
                    <a:lnB w="12700" cap="flat" cmpd="sng" algn="ctr">
                      <a:solidFill>
                        <a:srgbClr val="D1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bg1"/>
                          </a:solidFill>
                          <a:effectLst/>
                          <a:latin typeface="Arial" pitchFamily="34" charset="0"/>
                          <a:cs typeface="Arial" pitchFamily="34" charset="0"/>
                        </a:rPr>
                        <a:t>5.20</a:t>
                      </a:r>
                      <a:endParaRPr kumimoji="0" lang="en-US" sz="1200" b="1" i="0" u="none" strike="noStrike" cap="none" normalizeH="0" baseline="0" smtClean="0">
                        <a:ln>
                          <a:noFill/>
                        </a:ln>
                        <a:solidFill>
                          <a:schemeClr val="bg1"/>
                        </a:solidFill>
                        <a:effectLst/>
                        <a:latin typeface="Calibri" pitchFamily="34" charset="0"/>
                        <a:cs typeface="Arial" pitchFamily="34" charset="0"/>
                      </a:endParaRPr>
                    </a:p>
                  </a:txBody>
                  <a:tcPr marT="45736" marB="45736" anchor="ctr" horzOverflow="overflow">
                    <a:lnL w="12700" cap="flat" cmpd="sng" algn="ctr">
                      <a:solidFill>
                        <a:srgbClr val="D1FFFF"/>
                      </a:solidFill>
                      <a:prstDash val="solid"/>
                      <a:round/>
                      <a:headEnd type="none" w="med" len="med"/>
                      <a:tailEnd type="none" w="med" len="med"/>
                    </a:lnL>
                    <a:lnR w="12700" cap="flat" cmpd="sng" algn="ctr">
                      <a:solidFill>
                        <a:srgbClr val="D1FFFF"/>
                      </a:solidFill>
                      <a:prstDash val="solid"/>
                      <a:round/>
                      <a:headEnd type="none" w="med" len="med"/>
                      <a:tailEnd type="none" w="med" len="med"/>
                    </a:lnR>
                    <a:lnT w="12700" cap="flat" cmpd="sng" algn="ctr">
                      <a:solidFill>
                        <a:srgbClr val="D1FFFF"/>
                      </a:solidFill>
                      <a:prstDash val="solid"/>
                      <a:round/>
                      <a:headEnd type="none" w="med" len="med"/>
                      <a:tailEnd type="none" w="med" len="med"/>
                    </a:lnT>
                    <a:lnB w="12700" cap="flat" cmpd="sng" algn="ctr">
                      <a:solidFill>
                        <a:srgbClr val="D1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bg1"/>
                          </a:solidFill>
                          <a:effectLst/>
                          <a:latin typeface="Arial" pitchFamily="34" charset="0"/>
                          <a:cs typeface="Arial" pitchFamily="34" charset="0"/>
                        </a:rPr>
                        <a:t>9.27</a:t>
                      </a:r>
                      <a:endParaRPr kumimoji="0" lang="en-US" sz="1200" b="1" i="0" u="none" strike="noStrike" cap="none" normalizeH="0" baseline="0" smtClean="0">
                        <a:ln>
                          <a:noFill/>
                        </a:ln>
                        <a:solidFill>
                          <a:schemeClr val="bg1"/>
                        </a:solidFill>
                        <a:effectLst/>
                        <a:latin typeface="Calibri" pitchFamily="34" charset="0"/>
                        <a:cs typeface="Arial" pitchFamily="34" charset="0"/>
                      </a:endParaRPr>
                    </a:p>
                  </a:txBody>
                  <a:tcPr marT="45736" marB="45736" anchor="ctr" horzOverflow="overflow">
                    <a:lnL w="12700" cap="flat" cmpd="sng" algn="ctr">
                      <a:solidFill>
                        <a:srgbClr val="D1FFFF"/>
                      </a:solidFill>
                      <a:prstDash val="solid"/>
                      <a:round/>
                      <a:headEnd type="none" w="med" len="med"/>
                      <a:tailEnd type="none" w="med" len="med"/>
                    </a:lnL>
                    <a:lnR w="12700" cap="flat" cmpd="sng" algn="ctr">
                      <a:solidFill>
                        <a:srgbClr val="D1FFFF"/>
                      </a:solidFill>
                      <a:prstDash val="solid"/>
                      <a:round/>
                      <a:headEnd type="none" w="med" len="med"/>
                      <a:tailEnd type="none" w="med" len="med"/>
                    </a:lnR>
                    <a:lnT w="12700" cap="flat" cmpd="sng" algn="ctr">
                      <a:solidFill>
                        <a:srgbClr val="D1FFFF"/>
                      </a:solidFill>
                      <a:prstDash val="solid"/>
                      <a:round/>
                      <a:headEnd type="none" w="med" len="med"/>
                      <a:tailEnd type="none" w="med" len="med"/>
                    </a:lnT>
                    <a:lnB w="12700" cap="flat" cmpd="sng" algn="ctr">
                      <a:solidFill>
                        <a:srgbClr val="D1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bg1"/>
                          </a:solidFill>
                          <a:effectLst/>
                          <a:latin typeface="Arial" pitchFamily="34" charset="0"/>
                          <a:cs typeface="Arial" pitchFamily="34" charset="0"/>
                        </a:rPr>
                        <a:t>19.19</a:t>
                      </a:r>
                      <a:endParaRPr kumimoji="0" lang="en-US" sz="1200" b="1" i="0" u="none" strike="noStrike" cap="none" normalizeH="0" baseline="0" smtClean="0">
                        <a:ln>
                          <a:noFill/>
                        </a:ln>
                        <a:solidFill>
                          <a:schemeClr val="bg1"/>
                        </a:solidFill>
                        <a:effectLst/>
                        <a:latin typeface="Calibri" pitchFamily="34" charset="0"/>
                        <a:cs typeface="Arial" pitchFamily="34" charset="0"/>
                      </a:endParaRPr>
                    </a:p>
                  </a:txBody>
                  <a:tcPr marT="45736" marB="45736" anchor="ctr" horzOverflow="overflow">
                    <a:lnL w="12700" cap="flat" cmpd="sng" algn="ctr">
                      <a:solidFill>
                        <a:srgbClr val="D1FFFF"/>
                      </a:solidFill>
                      <a:prstDash val="solid"/>
                      <a:round/>
                      <a:headEnd type="none" w="med" len="med"/>
                      <a:tailEnd type="none" w="med" len="med"/>
                    </a:lnL>
                    <a:lnR w="12700" cap="flat" cmpd="sng" algn="ctr">
                      <a:solidFill>
                        <a:srgbClr val="D1FFFF"/>
                      </a:solidFill>
                      <a:prstDash val="solid"/>
                      <a:round/>
                      <a:headEnd type="none" w="med" len="med"/>
                      <a:tailEnd type="none" w="med" len="med"/>
                    </a:lnR>
                    <a:lnT w="12700" cap="flat" cmpd="sng" algn="ctr">
                      <a:solidFill>
                        <a:srgbClr val="D1FFFF"/>
                      </a:solidFill>
                      <a:prstDash val="solid"/>
                      <a:round/>
                      <a:headEnd type="none" w="med" len="med"/>
                      <a:tailEnd type="none" w="med" len="med"/>
                    </a:lnT>
                    <a:lnB w="12700" cap="flat" cmpd="sng" algn="ctr">
                      <a:solidFill>
                        <a:srgbClr val="D1FFFF"/>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419893" name="Text Box 53"/>
          <p:cNvSpPr txBox="1">
            <a:spLocks noChangeArrowheads="1"/>
          </p:cNvSpPr>
          <p:nvPr/>
        </p:nvSpPr>
        <p:spPr bwMode="auto">
          <a:xfrm>
            <a:off x="1331913" y="4799013"/>
            <a:ext cx="323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tr-TR" altLang="tr-TR" sz="1600">
                <a:solidFill>
                  <a:srgbClr val="FFFF66"/>
                </a:solidFill>
                <a:latin typeface="Times New Roman" panose="02020603050405020304" pitchFamily="18" charset="0"/>
              </a:rPr>
              <a:t>n</a:t>
            </a:r>
            <a:r>
              <a:rPr lang="tr-TR" altLang="tr-TR" sz="2000">
                <a:solidFill>
                  <a:srgbClr val="FFFF66"/>
                </a:solidFill>
                <a:latin typeface="Times New Roman" panose="02020603050405020304" pitchFamily="18" charset="0"/>
              </a:rPr>
              <a:t> </a:t>
            </a:r>
          </a:p>
        </p:txBody>
      </p:sp>
      <p:grpSp>
        <p:nvGrpSpPr>
          <p:cNvPr id="419894" name="Group 54"/>
          <p:cNvGrpSpPr>
            <a:grpSpLocks/>
          </p:cNvGrpSpPr>
          <p:nvPr/>
        </p:nvGrpSpPr>
        <p:grpSpPr bwMode="auto">
          <a:xfrm>
            <a:off x="5105400" y="3937000"/>
            <a:ext cx="503238" cy="1865313"/>
            <a:chOff x="3216" y="2480"/>
            <a:chExt cx="317" cy="1175"/>
          </a:xfrm>
        </p:grpSpPr>
        <p:sp>
          <p:nvSpPr>
            <p:cNvPr id="275508" name="Text Box 55"/>
            <p:cNvSpPr txBox="1">
              <a:spLocks noChangeArrowheads="1"/>
            </p:cNvSpPr>
            <p:nvPr/>
          </p:nvSpPr>
          <p:spPr bwMode="auto">
            <a:xfrm>
              <a:off x="3216" y="2480"/>
              <a:ext cx="317"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3600" b="1">
                  <a:solidFill>
                    <a:srgbClr val="FFFF66"/>
                  </a:solidFill>
                  <a:latin typeface="Times New Roman" panose="02020603050405020304" pitchFamily="18" charset="0"/>
                </a:rPr>
                <a:t>?</a:t>
              </a:r>
              <a:r>
                <a:rPr lang="tr-TR" altLang="tr-TR" sz="3600">
                  <a:solidFill>
                    <a:srgbClr val="FFFF66"/>
                  </a:solidFill>
                  <a:latin typeface="Times New Roman" panose="02020603050405020304" pitchFamily="18" charset="0"/>
                </a:rPr>
                <a:t> </a:t>
              </a:r>
            </a:p>
          </p:txBody>
        </p:sp>
        <p:sp>
          <p:nvSpPr>
            <p:cNvPr id="275509" name="Text Box 56"/>
            <p:cNvSpPr txBox="1">
              <a:spLocks noChangeArrowheads="1"/>
            </p:cNvSpPr>
            <p:nvPr/>
          </p:nvSpPr>
          <p:spPr bwMode="auto">
            <a:xfrm>
              <a:off x="3216" y="3251"/>
              <a:ext cx="317"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3600" b="1">
                  <a:solidFill>
                    <a:srgbClr val="FFFF66"/>
                  </a:solidFill>
                  <a:latin typeface="Times New Roman" panose="02020603050405020304" pitchFamily="18" charset="0"/>
                </a:rPr>
                <a:t>?</a:t>
              </a:r>
              <a:r>
                <a:rPr lang="tr-TR" altLang="tr-TR" sz="3600">
                  <a:solidFill>
                    <a:srgbClr val="FFFF66"/>
                  </a:solidFill>
                  <a:latin typeface="Times New Roman" panose="02020603050405020304" pitchFamily="18" charset="0"/>
                </a:rPr>
                <a:t> </a:t>
              </a:r>
            </a:p>
          </p:txBody>
        </p:sp>
      </p:grpSp>
      <p:sp>
        <p:nvSpPr>
          <p:cNvPr id="419897" name="Text Box 57"/>
          <p:cNvSpPr txBox="1">
            <a:spLocks noChangeArrowheads="1"/>
          </p:cNvSpPr>
          <p:nvPr/>
        </p:nvSpPr>
        <p:spPr bwMode="auto">
          <a:xfrm>
            <a:off x="395288" y="6130925"/>
            <a:ext cx="8424862" cy="466725"/>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400">
                <a:solidFill>
                  <a:srgbClr val="FFFF66"/>
                </a:solidFill>
                <a:latin typeface="Times New Roman" panose="02020603050405020304" pitchFamily="18" charset="0"/>
              </a:rPr>
              <a:t>Mars ve Jüpiter arasında bir gezegen daha olmalıydı !!</a:t>
            </a:r>
          </a:p>
        </p:txBody>
      </p:sp>
    </p:spTree>
    <p:extLst>
      <p:ext uri="{BB962C8B-B14F-4D97-AF65-F5344CB8AC3E}">
        <p14:creationId xmlns:p14="http://schemas.microsoft.com/office/powerpoint/2010/main" val="19466541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19846"/>
                                        </p:tgtEl>
                                        <p:attrNameLst>
                                          <p:attrName>style.visibility</p:attrName>
                                        </p:attrNameLst>
                                      </p:cBhvr>
                                      <p:to>
                                        <p:strVal val="visible"/>
                                      </p:to>
                                    </p:set>
                                    <p:animEffect transition="in" filter="fade">
                                      <p:cBhvr>
                                        <p:cTn id="7" dur="1000"/>
                                        <p:tgtEl>
                                          <p:spTgt spid="4198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19849"/>
                                        </p:tgtEl>
                                        <p:attrNameLst>
                                          <p:attrName>style.visibility</p:attrName>
                                        </p:attrNameLst>
                                      </p:cBhvr>
                                      <p:to>
                                        <p:strVal val="visible"/>
                                      </p:to>
                                    </p:set>
                                    <p:animEffect transition="in" filter="fade">
                                      <p:cBhvr>
                                        <p:cTn id="12" dur="2000"/>
                                        <p:tgtEl>
                                          <p:spTgt spid="41984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19893"/>
                                        </p:tgtEl>
                                        <p:attrNameLst>
                                          <p:attrName>style.visibility</p:attrName>
                                        </p:attrNameLst>
                                      </p:cBhvr>
                                      <p:to>
                                        <p:strVal val="visible"/>
                                      </p:to>
                                    </p:set>
                                    <p:animEffect transition="in" filter="fade">
                                      <p:cBhvr>
                                        <p:cTn id="15" dur="1000"/>
                                        <p:tgtEl>
                                          <p:spTgt spid="419893"/>
                                        </p:tgtEl>
                                      </p:cBhvr>
                                    </p:animEffect>
                                  </p:childTnLst>
                                </p:cTn>
                              </p:par>
                              <p:par>
                                <p:cTn id="16" presetID="10" presetClass="entr" presetSubtype="0" fill="hold" nodeType="withEffect">
                                  <p:stCondLst>
                                    <p:cond delay="0"/>
                                  </p:stCondLst>
                                  <p:childTnLst>
                                    <p:set>
                                      <p:cBhvr>
                                        <p:cTn id="17" dur="1" fill="hold">
                                          <p:stCondLst>
                                            <p:cond delay="0"/>
                                          </p:stCondLst>
                                        </p:cTn>
                                        <p:tgtEl>
                                          <p:spTgt spid="419894"/>
                                        </p:tgtEl>
                                        <p:attrNameLst>
                                          <p:attrName>style.visibility</p:attrName>
                                        </p:attrNameLst>
                                      </p:cBhvr>
                                      <p:to>
                                        <p:strVal val="visible"/>
                                      </p:to>
                                    </p:set>
                                    <p:animEffect transition="in" filter="fade">
                                      <p:cBhvr>
                                        <p:cTn id="18" dur="2000"/>
                                        <p:tgtEl>
                                          <p:spTgt spid="419894"/>
                                        </p:tgtEl>
                                      </p:cBhvr>
                                    </p:animEffect>
                                  </p:childTnLst>
                                </p:cTn>
                              </p:par>
                            </p:childTnLst>
                          </p:cTn>
                        </p:par>
                        <p:par>
                          <p:cTn id="19" fill="hold" nodeType="afterGroup">
                            <p:stCondLst>
                              <p:cond delay="2000"/>
                            </p:stCondLst>
                            <p:childTnLst>
                              <p:par>
                                <p:cTn id="20" presetID="35" presetClass="emph" presetSubtype="0" repeatCount="indefinite" fill="hold" nodeType="afterEffect">
                                  <p:stCondLst>
                                    <p:cond delay="0"/>
                                  </p:stCondLst>
                                  <p:childTnLst>
                                    <p:anim calcmode="discrete" valueType="str">
                                      <p:cBhvr>
                                        <p:cTn id="21" dur="1000" fill="hold"/>
                                        <p:tgtEl>
                                          <p:spTgt spid="419894"/>
                                        </p:tgtEl>
                                        <p:attrNameLst>
                                          <p:attrName>style.visibility</p:attrName>
                                        </p:attrNameLst>
                                      </p:cBhvr>
                                      <p:tavLst>
                                        <p:tav tm="0">
                                          <p:val>
                                            <p:strVal val="hidden"/>
                                          </p:val>
                                        </p:tav>
                                        <p:tav tm="50000">
                                          <p:val>
                                            <p:strVal val="visible"/>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419897"/>
                                        </p:tgtEl>
                                        <p:attrNameLst>
                                          <p:attrName>style.visibility</p:attrName>
                                        </p:attrNameLst>
                                      </p:cBhvr>
                                      <p:to>
                                        <p:strVal val="visible"/>
                                      </p:to>
                                    </p:set>
                                    <p:anim calcmode="lin" valueType="num">
                                      <p:cBhvr>
                                        <p:cTn id="26" dur="500" fill="hold"/>
                                        <p:tgtEl>
                                          <p:spTgt spid="419897"/>
                                        </p:tgtEl>
                                        <p:attrNameLst>
                                          <p:attrName>ppt_w</p:attrName>
                                        </p:attrNameLst>
                                      </p:cBhvr>
                                      <p:tavLst>
                                        <p:tav tm="0">
                                          <p:val>
                                            <p:fltVal val="0"/>
                                          </p:val>
                                        </p:tav>
                                        <p:tav tm="100000">
                                          <p:val>
                                            <p:strVal val="#ppt_w"/>
                                          </p:val>
                                        </p:tav>
                                      </p:tavLst>
                                    </p:anim>
                                    <p:anim calcmode="lin" valueType="num">
                                      <p:cBhvr>
                                        <p:cTn id="27" dur="500" fill="hold"/>
                                        <p:tgtEl>
                                          <p:spTgt spid="41989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3" grpId="0"/>
      <p:bldP spid="41989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82" name="Picture 2" descr="asteroid_background"/>
          <p:cNvPicPr>
            <a:picLocks noChangeAspect="1" noChangeArrowheads="1"/>
          </p:cNvPicPr>
          <p:nvPr/>
        </p:nvPicPr>
        <p:blipFill>
          <a:blip r:embed="rId2">
            <a:lum bright="-20000" contrast="-2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sp>
        <p:nvSpPr>
          <p:cNvPr id="276483" name="Rectangle 3"/>
          <p:cNvSpPr>
            <a:spLocks noChangeArrowheads="1"/>
          </p:cNvSpPr>
          <p:nvPr/>
        </p:nvSpPr>
        <p:spPr bwMode="auto">
          <a:xfrm>
            <a:off x="1109663" y="333375"/>
            <a:ext cx="6924675" cy="5619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800">
              <a:latin typeface="Arial" panose="020B0604020202020204" pitchFamily="34" charset="0"/>
            </a:endParaRPr>
          </a:p>
        </p:txBody>
      </p:sp>
      <p:sp>
        <p:nvSpPr>
          <p:cNvPr id="276484" name="Text Box 4"/>
          <p:cNvSpPr txBox="1">
            <a:spLocks noChangeArrowheads="1"/>
          </p:cNvSpPr>
          <p:nvPr/>
        </p:nvSpPr>
        <p:spPr bwMode="auto">
          <a:xfrm>
            <a:off x="1150938" y="379413"/>
            <a:ext cx="68437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tr-TR" altLang="tr-TR" sz="3600" b="1">
                <a:solidFill>
                  <a:srgbClr val="CCECFF"/>
                </a:solidFill>
                <a:latin typeface="Albertus Medium" pitchFamily="34" charset="0"/>
              </a:rPr>
              <a:t>Asteroidler</a:t>
            </a:r>
            <a:endParaRPr lang="en-US" altLang="tr-TR" sz="3600" b="1">
              <a:solidFill>
                <a:srgbClr val="CCECFF"/>
              </a:solidFill>
              <a:latin typeface="Albertus Medium" pitchFamily="34" charset="0"/>
            </a:endParaRPr>
          </a:p>
        </p:txBody>
      </p:sp>
      <p:sp>
        <p:nvSpPr>
          <p:cNvPr id="276485" name="Text Box 5"/>
          <p:cNvSpPr txBox="1">
            <a:spLocks noChangeArrowheads="1"/>
          </p:cNvSpPr>
          <p:nvPr/>
        </p:nvSpPr>
        <p:spPr bwMode="auto">
          <a:xfrm>
            <a:off x="323850" y="1125538"/>
            <a:ext cx="84248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000">
                <a:solidFill>
                  <a:srgbClr val="66FFFF"/>
                </a:solidFill>
                <a:latin typeface="Times New Roman" panose="02020603050405020304" pitchFamily="18" charset="0"/>
              </a:rPr>
              <a:t>Tüm gezegenlerin yörüngelerinin ekliptik düzleminde olduğu gerçeğinden hareketle Mars ve Jüpiter yörüngeleri arasında yer alması olası Güneş sistemi üyesi için sistematik gözlemler başladı.</a:t>
            </a:r>
          </a:p>
        </p:txBody>
      </p:sp>
      <p:sp>
        <p:nvSpPr>
          <p:cNvPr id="420870" name="Text Box 6"/>
          <p:cNvSpPr txBox="1">
            <a:spLocks noChangeArrowheads="1"/>
          </p:cNvSpPr>
          <p:nvPr/>
        </p:nvSpPr>
        <p:spPr bwMode="auto">
          <a:xfrm>
            <a:off x="4692650" y="2205038"/>
            <a:ext cx="3743325" cy="186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000" b="1">
                <a:solidFill>
                  <a:srgbClr val="FFFF66"/>
                </a:solidFill>
                <a:latin typeface="Arial" panose="020B0604020202020204" pitchFamily="34" charset="0"/>
              </a:rPr>
              <a:t>1 Ocak 1801</a:t>
            </a:r>
          </a:p>
          <a:p>
            <a:pPr algn="ctr" eaLnBrk="1" hangingPunct="1">
              <a:spcBef>
                <a:spcPct val="0"/>
              </a:spcBef>
              <a:buFontTx/>
              <a:buNone/>
            </a:pPr>
            <a:endParaRPr lang="tr-TR" altLang="tr-TR" sz="800">
              <a:solidFill>
                <a:srgbClr val="FFFF66"/>
              </a:solidFill>
              <a:latin typeface="Times New Roman" panose="02020603050405020304" pitchFamily="18" charset="0"/>
            </a:endParaRPr>
          </a:p>
          <a:p>
            <a:pPr algn="just" eaLnBrk="1" hangingPunct="1">
              <a:spcBef>
                <a:spcPct val="0"/>
              </a:spcBef>
              <a:buFontTx/>
              <a:buNone/>
            </a:pPr>
            <a:r>
              <a:rPr lang="tr-TR" altLang="tr-TR" sz="2000">
                <a:solidFill>
                  <a:srgbClr val="66FFFF"/>
                </a:solidFill>
                <a:latin typeface="Times New Roman" panose="02020603050405020304" pitchFamily="18" charset="0"/>
              </a:rPr>
              <a:t>Giuseppe Piazzi CERES’i keşfetti.</a:t>
            </a:r>
          </a:p>
          <a:p>
            <a:pPr algn="just" eaLnBrk="1" hangingPunct="1">
              <a:spcBef>
                <a:spcPct val="0"/>
              </a:spcBef>
              <a:buFontTx/>
              <a:buNone/>
            </a:pPr>
            <a:r>
              <a:rPr lang="tr-TR" altLang="tr-TR" sz="800">
                <a:solidFill>
                  <a:srgbClr val="66FFFF"/>
                </a:solidFill>
                <a:latin typeface="Times New Roman" panose="02020603050405020304" pitchFamily="18" charset="0"/>
              </a:rPr>
              <a:t> </a:t>
            </a:r>
          </a:p>
          <a:p>
            <a:pPr algn="just" eaLnBrk="1" hangingPunct="1">
              <a:spcBef>
                <a:spcPct val="0"/>
              </a:spcBef>
              <a:buFontTx/>
              <a:buNone/>
            </a:pPr>
            <a:r>
              <a:rPr lang="tr-TR" altLang="tr-TR" sz="2000">
                <a:solidFill>
                  <a:srgbClr val="66FFFF"/>
                </a:solidFill>
                <a:latin typeface="Times New Roman" panose="02020603050405020304" pitchFamily="18" charset="0"/>
              </a:rPr>
              <a:t>Yörünge dönemi: P = 4.6 yıl</a:t>
            </a:r>
          </a:p>
          <a:p>
            <a:pPr algn="just" eaLnBrk="1" hangingPunct="1">
              <a:spcBef>
                <a:spcPct val="0"/>
              </a:spcBef>
              <a:buFontTx/>
              <a:buNone/>
            </a:pPr>
            <a:r>
              <a:rPr lang="tr-TR" altLang="tr-TR" sz="2000">
                <a:solidFill>
                  <a:srgbClr val="66FFFF"/>
                </a:solidFill>
                <a:latin typeface="Times New Roman" panose="02020603050405020304" pitchFamily="18" charset="0"/>
              </a:rPr>
              <a:t>Güneş’e uzaklığı: a = 2.77 AB</a:t>
            </a:r>
          </a:p>
          <a:p>
            <a:pPr algn="just" eaLnBrk="1" hangingPunct="1">
              <a:spcBef>
                <a:spcPct val="0"/>
              </a:spcBef>
              <a:buFontTx/>
              <a:buNone/>
            </a:pPr>
            <a:r>
              <a:rPr lang="tr-TR" altLang="tr-TR" sz="2000">
                <a:solidFill>
                  <a:srgbClr val="66FFFF"/>
                </a:solidFill>
                <a:latin typeface="Times New Roman" panose="02020603050405020304" pitchFamily="18" charset="0"/>
              </a:rPr>
              <a:t>Çapı: D = 918 km</a:t>
            </a:r>
          </a:p>
        </p:txBody>
      </p:sp>
      <p:pic>
        <p:nvPicPr>
          <p:cNvPr id="420871" name="Picture 7" descr="Piazz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2301875"/>
            <a:ext cx="1344612" cy="1704975"/>
          </a:xfrm>
          <a:prstGeom prst="rect">
            <a:avLst/>
          </a:prstGeom>
          <a:noFill/>
          <a:ln w="9525">
            <a:solidFill>
              <a:srgbClr val="00FFFF"/>
            </a:solidFill>
            <a:miter lim="800000"/>
            <a:headEnd/>
            <a:tailEnd/>
          </a:ln>
          <a:extLst>
            <a:ext uri="{909E8E84-426E-40DD-AFC4-6F175D3DCCD1}">
              <a14:hiddenFill xmlns:a14="http://schemas.microsoft.com/office/drawing/2010/main">
                <a:solidFill>
                  <a:srgbClr val="FFFFFF"/>
                </a:solidFill>
              </a14:hiddenFill>
            </a:ext>
          </a:extLst>
        </p:spPr>
      </p:pic>
      <p:pic>
        <p:nvPicPr>
          <p:cNvPr id="420872" name="Picture 8" descr="Ceres_optimiz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2301875"/>
            <a:ext cx="1704975" cy="1704975"/>
          </a:xfrm>
          <a:prstGeom prst="rect">
            <a:avLst/>
          </a:prstGeom>
          <a:noFill/>
          <a:ln w="9525">
            <a:solidFill>
              <a:srgbClr val="00FFFF"/>
            </a:solidFill>
            <a:miter lim="800000"/>
            <a:headEnd/>
            <a:tailEnd/>
          </a:ln>
          <a:extLst>
            <a:ext uri="{909E8E84-426E-40DD-AFC4-6F175D3DCCD1}">
              <a14:hiddenFill xmlns:a14="http://schemas.microsoft.com/office/drawing/2010/main">
                <a:solidFill>
                  <a:srgbClr val="FFFFFF"/>
                </a:solidFill>
              </a14:hiddenFill>
            </a:ext>
          </a:extLst>
        </p:spPr>
      </p:pic>
      <p:sp>
        <p:nvSpPr>
          <p:cNvPr id="420873" name="Text Box 9"/>
          <p:cNvSpPr txBox="1">
            <a:spLocks noChangeArrowheads="1"/>
          </p:cNvSpPr>
          <p:nvPr/>
        </p:nvSpPr>
        <p:spPr bwMode="auto">
          <a:xfrm>
            <a:off x="360363" y="4149725"/>
            <a:ext cx="8424862" cy="406400"/>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000">
                <a:solidFill>
                  <a:srgbClr val="FFFF66"/>
                </a:solidFill>
                <a:latin typeface="Times New Roman" panose="02020603050405020304" pitchFamily="18" charset="0"/>
              </a:rPr>
              <a:t>HAYAL KIRIKLIĞI:</a:t>
            </a:r>
            <a:r>
              <a:rPr lang="tr-TR" altLang="tr-TR" sz="2000">
                <a:solidFill>
                  <a:srgbClr val="66FFFF"/>
                </a:solidFill>
                <a:latin typeface="Times New Roman" panose="02020603050405020304" pitchFamily="18" charset="0"/>
              </a:rPr>
              <a:t> Çok küçük olan bu cisim beklentileri açıklamaya yetmedi.</a:t>
            </a:r>
          </a:p>
        </p:txBody>
      </p:sp>
      <p:grpSp>
        <p:nvGrpSpPr>
          <p:cNvPr id="420874" name="Group 10"/>
          <p:cNvGrpSpPr>
            <a:grpSpLocks/>
          </p:cNvGrpSpPr>
          <p:nvPr/>
        </p:nvGrpSpPr>
        <p:grpSpPr bwMode="auto">
          <a:xfrm>
            <a:off x="346075" y="4724400"/>
            <a:ext cx="2592388" cy="1935163"/>
            <a:chOff x="158" y="2976"/>
            <a:chExt cx="1633" cy="1219"/>
          </a:xfrm>
        </p:grpSpPr>
        <p:sp>
          <p:nvSpPr>
            <p:cNvPr id="276498" name="Text Box 11"/>
            <p:cNvSpPr txBox="1">
              <a:spLocks noChangeArrowheads="1"/>
            </p:cNvSpPr>
            <p:nvPr/>
          </p:nvSpPr>
          <p:spPr bwMode="auto">
            <a:xfrm>
              <a:off x="158" y="2976"/>
              <a:ext cx="1633" cy="1219"/>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600" b="1">
                  <a:solidFill>
                    <a:srgbClr val="FFFF66"/>
                  </a:solidFill>
                  <a:latin typeface="Arial" panose="020B0604020202020204" pitchFamily="34" charset="0"/>
                </a:rPr>
                <a:t>28 Mart 1802</a:t>
              </a:r>
            </a:p>
            <a:p>
              <a:pPr algn="ctr" eaLnBrk="1" hangingPunct="1">
                <a:spcBef>
                  <a:spcPct val="0"/>
                </a:spcBef>
                <a:buFontTx/>
                <a:buNone/>
              </a:pPr>
              <a:endParaRPr lang="tr-TR" altLang="tr-TR" sz="800">
                <a:solidFill>
                  <a:srgbClr val="FFFF66"/>
                </a:solidFill>
                <a:latin typeface="Times New Roman" panose="02020603050405020304" pitchFamily="18" charset="0"/>
              </a:endParaRPr>
            </a:p>
            <a:p>
              <a:pPr algn="just" eaLnBrk="1" hangingPunct="1">
                <a:spcBef>
                  <a:spcPct val="0"/>
                </a:spcBef>
                <a:buFontTx/>
                <a:buNone/>
              </a:pPr>
              <a:r>
                <a:rPr lang="tr-TR" altLang="tr-TR" sz="1600">
                  <a:solidFill>
                    <a:srgbClr val="66FFFF"/>
                  </a:solidFill>
                  <a:latin typeface="Times New Roman" panose="02020603050405020304" pitchFamily="18" charset="0"/>
                </a:rPr>
                <a:t>Heinrich Olbers</a:t>
              </a:r>
            </a:p>
            <a:p>
              <a:pPr algn="just" eaLnBrk="1" hangingPunct="1">
                <a:spcBef>
                  <a:spcPct val="0"/>
                </a:spcBef>
                <a:buFontTx/>
                <a:buNone/>
              </a:pPr>
              <a:r>
                <a:rPr lang="tr-TR" altLang="tr-TR" sz="1600" b="1">
                  <a:solidFill>
                    <a:srgbClr val="FFCC66"/>
                  </a:solidFill>
                  <a:latin typeface="Times New Roman" panose="02020603050405020304" pitchFamily="18" charset="0"/>
                </a:rPr>
                <a:t>PALLAS</a:t>
              </a:r>
            </a:p>
            <a:p>
              <a:pPr algn="just" eaLnBrk="1" hangingPunct="1">
                <a:spcBef>
                  <a:spcPct val="0"/>
                </a:spcBef>
                <a:buFontTx/>
                <a:buNone/>
              </a:pPr>
              <a:r>
                <a:rPr lang="tr-TR" altLang="tr-TR" sz="1600">
                  <a:solidFill>
                    <a:srgbClr val="66FFFF"/>
                  </a:solidFill>
                  <a:latin typeface="Times New Roman" panose="02020603050405020304" pitchFamily="18" charset="0"/>
                </a:rPr>
                <a:t> </a:t>
              </a:r>
            </a:p>
            <a:p>
              <a:pPr algn="just" eaLnBrk="1" hangingPunct="1">
                <a:spcBef>
                  <a:spcPct val="0"/>
                </a:spcBef>
                <a:buFontTx/>
                <a:buNone/>
              </a:pPr>
              <a:r>
                <a:rPr lang="tr-TR" altLang="tr-TR" sz="1600">
                  <a:solidFill>
                    <a:srgbClr val="66FFFF"/>
                  </a:solidFill>
                  <a:latin typeface="Times New Roman" panose="02020603050405020304" pitchFamily="18" charset="0"/>
                </a:rPr>
                <a:t>P = 4.6 yıl</a:t>
              </a:r>
            </a:p>
            <a:p>
              <a:pPr algn="just" eaLnBrk="1" hangingPunct="1">
                <a:spcBef>
                  <a:spcPct val="0"/>
                </a:spcBef>
                <a:buFontTx/>
                <a:buNone/>
              </a:pPr>
              <a:r>
                <a:rPr lang="tr-TR" altLang="tr-TR" sz="1600">
                  <a:solidFill>
                    <a:srgbClr val="66FFFF"/>
                  </a:solidFill>
                  <a:latin typeface="Times New Roman" panose="02020603050405020304" pitchFamily="18" charset="0"/>
                </a:rPr>
                <a:t>a = 2.77 AB</a:t>
              </a:r>
            </a:p>
            <a:p>
              <a:pPr algn="just" eaLnBrk="1" hangingPunct="1">
                <a:spcBef>
                  <a:spcPct val="0"/>
                </a:spcBef>
                <a:buFontTx/>
                <a:buNone/>
              </a:pPr>
              <a:r>
                <a:rPr lang="tr-TR" altLang="tr-TR" sz="1600">
                  <a:solidFill>
                    <a:srgbClr val="66FFFF"/>
                  </a:solidFill>
                  <a:latin typeface="Times New Roman" panose="02020603050405020304" pitchFamily="18" charset="0"/>
                </a:rPr>
                <a:t>D = 918 km</a:t>
              </a:r>
            </a:p>
          </p:txBody>
        </p:sp>
        <p:pic>
          <p:nvPicPr>
            <p:cNvPr id="276499" name="Picture 12" descr="pallas"/>
            <p:cNvPicPr>
              <a:picLocks noChangeAspect="1" noChangeArrowheads="1"/>
            </p:cNvPicPr>
            <p:nvPr/>
          </p:nvPicPr>
          <p:blipFill>
            <a:blip r:embed="rId5">
              <a:lum bright="16000"/>
              <a:extLst>
                <a:ext uri="{28A0092B-C50C-407E-A947-70E740481C1C}">
                  <a14:useLocalDpi xmlns:a14="http://schemas.microsoft.com/office/drawing/2010/main" val="0"/>
                </a:ext>
              </a:extLst>
            </a:blip>
            <a:srcRect/>
            <a:stretch>
              <a:fillRect/>
            </a:stretch>
          </p:blipFill>
          <p:spPr bwMode="auto">
            <a:xfrm>
              <a:off x="1137" y="3282"/>
              <a:ext cx="576" cy="864"/>
            </a:xfrm>
            <a:prstGeom prst="rect">
              <a:avLst/>
            </a:prstGeom>
            <a:noFill/>
            <a:ln w="9525">
              <a:solidFill>
                <a:srgbClr val="00FFFF"/>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420877" name="Group 13"/>
          <p:cNvGrpSpPr>
            <a:grpSpLocks/>
          </p:cNvGrpSpPr>
          <p:nvPr/>
        </p:nvGrpSpPr>
        <p:grpSpPr bwMode="auto">
          <a:xfrm>
            <a:off x="3284538" y="4724400"/>
            <a:ext cx="2573337" cy="1935163"/>
            <a:chOff x="1973" y="2976"/>
            <a:chExt cx="1621" cy="1219"/>
          </a:xfrm>
        </p:grpSpPr>
        <p:sp>
          <p:nvSpPr>
            <p:cNvPr id="276495" name="Rectangle 14"/>
            <p:cNvSpPr>
              <a:spLocks noChangeArrowheads="1"/>
            </p:cNvSpPr>
            <p:nvPr/>
          </p:nvSpPr>
          <p:spPr bwMode="auto">
            <a:xfrm>
              <a:off x="1973" y="2976"/>
              <a:ext cx="1621" cy="1219"/>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600" b="1">
                  <a:solidFill>
                    <a:srgbClr val="FFFF66"/>
                  </a:solidFill>
                  <a:latin typeface="Arial" panose="020B0604020202020204" pitchFamily="34" charset="0"/>
                </a:rPr>
                <a:t>1 Eylül 1804</a:t>
              </a:r>
            </a:p>
            <a:p>
              <a:pPr eaLnBrk="1" hangingPunct="1">
                <a:spcBef>
                  <a:spcPct val="0"/>
                </a:spcBef>
                <a:buFontTx/>
                <a:buNone/>
              </a:pPr>
              <a:endParaRPr lang="tr-TR" altLang="tr-TR" sz="800">
                <a:solidFill>
                  <a:srgbClr val="FFFF66"/>
                </a:solidFill>
                <a:latin typeface="Times New Roman" panose="02020603050405020304" pitchFamily="18" charset="0"/>
              </a:endParaRPr>
            </a:p>
            <a:p>
              <a:pPr eaLnBrk="1" hangingPunct="1">
                <a:spcBef>
                  <a:spcPct val="0"/>
                </a:spcBef>
                <a:buFontTx/>
                <a:buNone/>
              </a:pPr>
              <a:r>
                <a:rPr lang="tr-TR" altLang="tr-TR" sz="1600">
                  <a:solidFill>
                    <a:srgbClr val="66FFFF"/>
                  </a:solidFill>
                  <a:latin typeface="Times New Roman" panose="02020603050405020304" pitchFamily="18" charset="0"/>
                </a:rPr>
                <a:t>Karl L. Harding</a:t>
              </a:r>
            </a:p>
            <a:p>
              <a:pPr eaLnBrk="1" hangingPunct="1">
                <a:spcBef>
                  <a:spcPct val="0"/>
                </a:spcBef>
                <a:buFontTx/>
                <a:buNone/>
              </a:pPr>
              <a:r>
                <a:rPr lang="tr-TR" altLang="tr-TR" sz="1600" b="1">
                  <a:solidFill>
                    <a:srgbClr val="FFCC66"/>
                  </a:solidFill>
                  <a:latin typeface="Times New Roman" panose="02020603050405020304" pitchFamily="18" charset="0"/>
                </a:rPr>
                <a:t>JUNO</a:t>
              </a:r>
            </a:p>
            <a:p>
              <a:pPr eaLnBrk="1" hangingPunct="1">
                <a:spcBef>
                  <a:spcPct val="0"/>
                </a:spcBef>
                <a:buFontTx/>
                <a:buNone/>
              </a:pPr>
              <a:r>
                <a:rPr lang="tr-TR" altLang="tr-TR" sz="1600">
                  <a:solidFill>
                    <a:srgbClr val="66FFFF"/>
                  </a:solidFill>
                  <a:latin typeface="Times New Roman" panose="02020603050405020304" pitchFamily="18" charset="0"/>
                </a:rPr>
                <a:t> </a:t>
              </a:r>
            </a:p>
            <a:p>
              <a:pPr eaLnBrk="1" hangingPunct="1">
                <a:spcBef>
                  <a:spcPct val="0"/>
                </a:spcBef>
                <a:buFontTx/>
                <a:buNone/>
              </a:pPr>
              <a:r>
                <a:rPr lang="tr-TR" altLang="tr-TR" sz="1600">
                  <a:solidFill>
                    <a:srgbClr val="66FFFF"/>
                  </a:solidFill>
                  <a:latin typeface="Times New Roman" panose="02020603050405020304" pitchFamily="18" charset="0"/>
                </a:rPr>
                <a:t>P = 4.4 yıl</a:t>
              </a:r>
            </a:p>
            <a:p>
              <a:pPr eaLnBrk="1" hangingPunct="1">
                <a:spcBef>
                  <a:spcPct val="0"/>
                </a:spcBef>
                <a:buFontTx/>
                <a:buNone/>
              </a:pPr>
              <a:r>
                <a:rPr lang="tr-TR" altLang="tr-TR" sz="1600">
                  <a:solidFill>
                    <a:srgbClr val="66FFFF"/>
                  </a:solidFill>
                  <a:latin typeface="Times New Roman" panose="02020603050405020304" pitchFamily="18" charset="0"/>
                </a:rPr>
                <a:t>a = 2.50 AB</a:t>
              </a:r>
            </a:p>
            <a:p>
              <a:pPr eaLnBrk="1" hangingPunct="1">
                <a:spcBef>
                  <a:spcPct val="0"/>
                </a:spcBef>
                <a:buFontTx/>
                <a:buNone/>
              </a:pPr>
              <a:r>
                <a:rPr lang="tr-TR" altLang="tr-TR" sz="1600">
                  <a:solidFill>
                    <a:srgbClr val="66FFFF"/>
                  </a:solidFill>
                  <a:latin typeface="Times New Roman" panose="02020603050405020304" pitchFamily="18" charset="0"/>
                </a:rPr>
                <a:t>D = 240 km</a:t>
              </a:r>
            </a:p>
          </p:txBody>
        </p:sp>
        <p:pic>
          <p:nvPicPr>
            <p:cNvPr id="276496" name="Picture 15" descr="juno"/>
            <p:cNvPicPr>
              <a:picLocks noChangeAspect="1" noChangeArrowheads="1" noCrop="1"/>
            </p:cNvPicPr>
            <p:nvPr/>
          </p:nvPicPr>
          <p:blipFill>
            <a:blip r:embed="rId6">
              <a:lum bright="-12000"/>
              <a:extLst>
                <a:ext uri="{28A0092B-C50C-407E-A947-70E740481C1C}">
                  <a14:useLocalDpi xmlns:a14="http://schemas.microsoft.com/office/drawing/2010/main" val="0"/>
                </a:ext>
              </a:extLst>
            </a:blip>
            <a:srcRect/>
            <a:stretch>
              <a:fillRect/>
            </a:stretch>
          </p:blipFill>
          <p:spPr bwMode="auto">
            <a:xfrm>
              <a:off x="2880" y="3475"/>
              <a:ext cx="647"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497" name="Rectangle 16"/>
            <p:cNvSpPr>
              <a:spLocks noChangeArrowheads="1"/>
            </p:cNvSpPr>
            <p:nvPr/>
          </p:nvSpPr>
          <p:spPr bwMode="auto">
            <a:xfrm>
              <a:off x="2880" y="3475"/>
              <a:ext cx="648" cy="575"/>
            </a:xfrm>
            <a:prstGeom prst="rect">
              <a:avLst/>
            </a:prstGeom>
            <a:noFill/>
            <a:ln w="9525">
              <a:solidFill>
                <a:srgbClr val="00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800">
                <a:latin typeface="Arial" panose="020B0604020202020204" pitchFamily="34" charset="0"/>
              </a:endParaRPr>
            </a:p>
          </p:txBody>
        </p:sp>
      </p:grpSp>
      <p:grpSp>
        <p:nvGrpSpPr>
          <p:cNvPr id="420881" name="Group 17"/>
          <p:cNvGrpSpPr>
            <a:grpSpLocks/>
          </p:cNvGrpSpPr>
          <p:nvPr/>
        </p:nvGrpSpPr>
        <p:grpSpPr bwMode="auto">
          <a:xfrm>
            <a:off x="6205538" y="4724400"/>
            <a:ext cx="2592387" cy="1935163"/>
            <a:chOff x="3787" y="2976"/>
            <a:chExt cx="1633" cy="1219"/>
          </a:xfrm>
        </p:grpSpPr>
        <p:sp>
          <p:nvSpPr>
            <p:cNvPr id="276493" name="Text Box 18"/>
            <p:cNvSpPr txBox="1">
              <a:spLocks noChangeArrowheads="1"/>
            </p:cNvSpPr>
            <p:nvPr/>
          </p:nvSpPr>
          <p:spPr bwMode="auto">
            <a:xfrm>
              <a:off x="3787" y="2976"/>
              <a:ext cx="1633" cy="1219"/>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600" b="1">
                  <a:solidFill>
                    <a:srgbClr val="FFFF66"/>
                  </a:solidFill>
                  <a:latin typeface="Arial" panose="020B0604020202020204" pitchFamily="34" charset="0"/>
                </a:rPr>
                <a:t>29 Mart 1807</a:t>
              </a:r>
            </a:p>
            <a:p>
              <a:pPr algn="ctr" eaLnBrk="1" hangingPunct="1">
                <a:spcBef>
                  <a:spcPct val="0"/>
                </a:spcBef>
                <a:buFontTx/>
                <a:buNone/>
              </a:pPr>
              <a:endParaRPr lang="tr-TR" altLang="tr-TR" sz="800">
                <a:solidFill>
                  <a:srgbClr val="FFFF66"/>
                </a:solidFill>
                <a:latin typeface="Times New Roman" panose="02020603050405020304" pitchFamily="18" charset="0"/>
              </a:endParaRPr>
            </a:p>
            <a:p>
              <a:pPr algn="just" eaLnBrk="1" hangingPunct="1">
                <a:spcBef>
                  <a:spcPct val="0"/>
                </a:spcBef>
                <a:buFontTx/>
                <a:buNone/>
              </a:pPr>
              <a:r>
                <a:rPr lang="tr-TR" altLang="tr-TR" sz="1600">
                  <a:solidFill>
                    <a:srgbClr val="66FFFF"/>
                  </a:solidFill>
                  <a:latin typeface="Times New Roman" panose="02020603050405020304" pitchFamily="18" charset="0"/>
                </a:rPr>
                <a:t>Heinrich Olbers</a:t>
              </a:r>
            </a:p>
            <a:p>
              <a:pPr algn="just" eaLnBrk="1" hangingPunct="1">
                <a:spcBef>
                  <a:spcPct val="0"/>
                </a:spcBef>
                <a:buFontTx/>
                <a:buNone/>
              </a:pPr>
              <a:r>
                <a:rPr lang="tr-TR" altLang="tr-TR" sz="1600" b="1">
                  <a:solidFill>
                    <a:srgbClr val="FFCC66"/>
                  </a:solidFill>
                  <a:latin typeface="Times New Roman" panose="02020603050405020304" pitchFamily="18" charset="0"/>
                </a:rPr>
                <a:t>VESTA</a:t>
              </a:r>
            </a:p>
            <a:p>
              <a:pPr algn="just" eaLnBrk="1" hangingPunct="1">
                <a:spcBef>
                  <a:spcPct val="0"/>
                </a:spcBef>
                <a:buFontTx/>
                <a:buNone/>
              </a:pPr>
              <a:r>
                <a:rPr lang="tr-TR" altLang="tr-TR" sz="1600">
                  <a:solidFill>
                    <a:srgbClr val="66FFFF"/>
                  </a:solidFill>
                  <a:latin typeface="Times New Roman" panose="02020603050405020304" pitchFamily="18" charset="0"/>
                </a:rPr>
                <a:t> </a:t>
              </a:r>
            </a:p>
            <a:p>
              <a:pPr algn="just" eaLnBrk="1" hangingPunct="1">
                <a:spcBef>
                  <a:spcPct val="0"/>
                </a:spcBef>
                <a:buFontTx/>
                <a:buNone/>
              </a:pPr>
              <a:r>
                <a:rPr lang="tr-TR" altLang="tr-TR" sz="1600">
                  <a:solidFill>
                    <a:srgbClr val="66FFFF"/>
                  </a:solidFill>
                  <a:latin typeface="Times New Roman" panose="02020603050405020304" pitchFamily="18" charset="0"/>
                </a:rPr>
                <a:t>P = 3.6 yıl</a:t>
              </a:r>
            </a:p>
            <a:p>
              <a:pPr algn="just" eaLnBrk="1" hangingPunct="1">
                <a:spcBef>
                  <a:spcPct val="0"/>
                </a:spcBef>
                <a:buFontTx/>
                <a:buNone/>
              </a:pPr>
              <a:r>
                <a:rPr lang="tr-TR" altLang="tr-TR" sz="1600">
                  <a:solidFill>
                    <a:srgbClr val="66FFFF"/>
                  </a:solidFill>
                  <a:latin typeface="Times New Roman" panose="02020603050405020304" pitchFamily="18" charset="0"/>
                </a:rPr>
                <a:t>a = 2.36 AB</a:t>
              </a:r>
            </a:p>
            <a:p>
              <a:pPr algn="just" eaLnBrk="1" hangingPunct="1">
                <a:spcBef>
                  <a:spcPct val="0"/>
                </a:spcBef>
                <a:buFontTx/>
                <a:buNone/>
              </a:pPr>
              <a:r>
                <a:rPr lang="tr-TR" altLang="tr-TR" sz="1600">
                  <a:solidFill>
                    <a:srgbClr val="66FFFF"/>
                  </a:solidFill>
                  <a:latin typeface="Times New Roman" panose="02020603050405020304" pitchFamily="18" charset="0"/>
                </a:rPr>
                <a:t>D = 550 km</a:t>
              </a:r>
            </a:p>
          </p:txBody>
        </p:sp>
        <p:pic>
          <p:nvPicPr>
            <p:cNvPr id="276494" name="Picture 19" descr="vest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94" y="3457"/>
              <a:ext cx="638" cy="638"/>
            </a:xfrm>
            <a:prstGeom prst="rect">
              <a:avLst/>
            </a:prstGeom>
            <a:noFill/>
            <a:ln w="9525">
              <a:solidFill>
                <a:srgbClr val="00FFFF"/>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38297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20871"/>
                                        </p:tgtEl>
                                        <p:attrNameLst>
                                          <p:attrName>style.visibility</p:attrName>
                                        </p:attrNameLst>
                                      </p:cBhvr>
                                      <p:to>
                                        <p:strVal val="visible"/>
                                      </p:to>
                                    </p:set>
                                    <p:animEffect transition="in" filter="fade">
                                      <p:cBhvr>
                                        <p:cTn id="7" dur="1000"/>
                                        <p:tgtEl>
                                          <p:spTgt spid="420871"/>
                                        </p:tgtEl>
                                      </p:cBhvr>
                                    </p:animEffect>
                                  </p:childTnLst>
                                </p:cTn>
                              </p:par>
                              <p:par>
                                <p:cTn id="8" presetID="10" presetClass="entr" presetSubtype="0" fill="hold" nodeType="withEffect">
                                  <p:stCondLst>
                                    <p:cond delay="0"/>
                                  </p:stCondLst>
                                  <p:childTnLst>
                                    <p:set>
                                      <p:cBhvr>
                                        <p:cTn id="9" dur="1" fill="hold">
                                          <p:stCondLst>
                                            <p:cond delay="0"/>
                                          </p:stCondLst>
                                        </p:cTn>
                                        <p:tgtEl>
                                          <p:spTgt spid="420872"/>
                                        </p:tgtEl>
                                        <p:attrNameLst>
                                          <p:attrName>style.visibility</p:attrName>
                                        </p:attrNameLst>
                                      </p:cBhvr>
                                      <p:to>
                                        <p:strVal val="visible"/>
                                      </p:to>
                                    </p:set>
                                    <p:animEffect transition="in" filter="fade">
                                      <p:cBhvr>
                                        <p:cTn id="10" dur="1000"/>
                                        <p:tgtEl>
                                          <p:spTgt spid="42087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20870"/>
                                        </p:tgtEl>
                                        <p:attrNameLst>
                                          <p:attrName>style.visibility</p:attrName>
                                        </p:attrNameLst>
                                      </p:cBhvr>
                                      <p:to>
                                        <p:strVal val="visible"/>
                                      </p:to>
                                    </p:set>
                                    <p:animEffect transition="in" filter="fade">
                                      <p:cBhvr>
                                        <p:cTn id="13" dur="1000"/>
                                        <p:tgtEl>
                                          <p:spTgt spid="42087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20873"/>
                                        </p:tgtEl>
                                        <p:attrNameLst>
                                          <p:attrName>style.visibility</p:attrName>
                                        </p:attrNameLst>
                                      </p:cBhvr>
                                      <p:to>
                                        <p:strVal val="visible"/>
                                      </p:to>
                                    </p:set>
                                    <p:animEffect transition="in" filter="fade">
                                      <p:cBhvr>
                                        <p:cTn id="18" dur="1000"/>
                                        <p:tgtEl>
                                          <p:spTgt spid="42087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nodeType="clickEffect">
                                  <p:stCondLst>
                                    <p:cond delay="0"/>
                                  </p:stCondLst>
                                  <p:childTnLst>
                                    <p:set>
                                      <p:cBhvr>
                                        <p:cTn id="22" dur="1" fill="hold">
                                          <p:stCondLst>
                                            <p:cond delay="0"/>
                                          </p:stCondLst>
                                        </p:cTn>
                                        <p:tgtEl>
                                          <p:spTgt spid="420874"/>
                                        </p:tgtEl>
                                        <p:attrNameLst>
                                          <p:attrName>style.visibility</p:attrName>
                                        </p:attrNameLst>
                                      </p:cBhvr>
                                      <p:to>
                                        <p:strVal val="visible"/>
                                      </p:to>
                                    </p:set>
                                    <p:anim calcmode="lin" valueType="num">
                                      <p:cBhvr>
                                        <p:cTn id="23" dur="500" fill="hold"/>
                                        <p:tgtEl>
                                          <p:spTgt spid="420874"/>
                                        </p:tgtEl>
                                        <p:attrNameLst>
                                          <p:attrName>ppt_w</p:attrName>
                                        </p:attrNameLst>
                                      </p:cBhvr>
                                      <p:tavLst>
                                        <p:tav tm="0">
                                          <p:val>
                                            <p:fltVal val="0"/>
                                          </p:val>
                                        </p:tav>
                                        <p:tav tm="100000">
                                          <p:val>
                                            <p:strVal val="#ppt_w"/>
                                          </p:val>
                                        </p:tav>
                                      </p:tavLst>
                                    </p:anim>
                                    <p:anim calcmode="lin" valueType="num">
                                      <p:cBhvr>
                                        <p:cTn id="24" dur="500" fill="hold"/>
                                        <p:tgtEl>
                                          <p:spTgt spid="420874"/>
                                        </p:tgtEl>
                                        <p:attrNameLst>
                                          <p:attrName>ppt_h</p:attrName>
                                        </p:attrNameLst>
                                      </p:cBhvr>
                                      <p:tavLst>
                                        <p:tav tm="0">
                                          <p:val>
                                            <p:fltVal val="0"/>
                                          </p:val>
                                        </p:tav>
                                        <p:tav tm="100000">
                                          <p:val>
                                            <p:strVal val="#ppt_h"/>
                                          </p:val>
                                        </p:tav>
                                      </p:tavLst>
                                    </p:anim>
                                  </p:childTnLst>
                                </p:cTn>
                              </p:par>
                            </p:childTnLst>
                          </p:cTn>
                        </p:par>
                        <p:par>
                          <p:cTn id="25" fill="hold" nodeType="afterGroup">
                            <p:stCondLst>
                              <p:cond delay="500"/>
                            </p:stCondLst>
                            <p:childTnLst>
                              <p:par>
                                <p:cTn id="26" presetID="23" presetClass="entr" presetSubtype="16" fill="hold" nodeType="afterEffect">
                                  <p:stCondLst>
                                    <p:cond delay="0"/>
                                  </p:stCondLst>
                                  <p:childTnLst>
                                    <p:set>
                                      <p:cBhvr>
                                        <p:cTn id="27" dur="1" fill="hold">
                                          <p:stCondLst>
                                            <p:cond delay="0"/>
                                          </p:stCondLst>
                                        </p:cTn>
                                        <p:tgtEl>
                                          <p:spTgt spid="420877"/>
                                        </p:tgtEl>
                                        <p:attrNameLst>
                                          <p:attrName>style.visibility</p:attrName>
                                        </p:attrNameLst>
                                      </p:cBhvr>
                                      <p:to>
                                        <p:strVal val="visible"/>
                                      </p:to>
                                    </p:set>
                                    <p:anim calcmode="lin" valueType="num">
                                      <p:cBhvr>
                                        <p:cTn id="28" dur="500" fill="hold"/>
                                        <p:tgtEl>
                                          <p:spTgt spid="420877"/>
                                        </p:tgtEl>
                                        <p:attrNameLst>
                                          <p:attrName>ppt_w</p:attrName>
                                        </p:attrNameLst>
                                      </p:cBhvr>
                                      <p:tavLst>
                                        <p:tav tm="0">
                                          <p:val>
                                            <p:fltVal val="0"/>
                                          </p:val>
                                        </p:tav>
                                        <p:tav tm="100000">
                                          <p:val>
                                            <p:strVal val="#ppt_w"/>
                                          </p:val>
                                        </p:tav>
                                      </p:tavLst>
                                    </p:anim>
                                    <p:anim calcmode="lin" valueType="num">
                                      <p:cBhvr>
                                        <p:cTn id="29" dur="500" fill="hold"/>
                                        <p:tgtEl>
                                          <p:spTgt spid="420877"/>
                                        </p:tgtEl>
                                        <p:attrNameLst>
                                          <p:attrName>ppt_h</p:attrName>
                                        </p:attrNameLst>
                                      </p:cBhvr>
                                      <p:tavLst>
                                        <p:tav tm="0">
                                          <p:val>
                                            <p:fltVal val="0"/>
                                          </p:val>
                                        </p:tav>
                                        <p:tav tm="100000">
                                          <p:val>
                                            <p:strVal val="#ppt_h"/>
                                          </p:val>
                                        </p:tav>
                                      </p:tavLst>
                                    </p:anim>
                                  </p:childTnLst>
                                </p:cTn>
                              </p:par>
                            </p:childTnLst>
                          </p:cTn>
                        </p:par>
                        <p:par>
                          <p:cTn id="30" fill="hold" nodeType="afterGroup">
                            <p:stCondLst>
                              <p:cond delay="1000"/>
                            </p:stCondLst>
                            <p:childTnLst>
                              <p:par>
                                <p:cTn id="31" presetID="23" presetClass="entr" presetSubtype="16" fill="hold" nodeType="afterEffect">
                                  <p:stCondLst>
                                    <p:cond delay="0"/>
                                  </p:stCondLst>
                                  <p:childTnLst>
                                    <p:set>
                                      <p:cBhvr>
                                        <p:cTn id="32" dur="1" fill="hold">
                                          <p:stCondLst>
                                            <p:cond delay="0"/>
                                          </p:stCondLst>
                                        </p:cTn>
                                        <p:tgtEl>
                                          <p:spTgt spid="420881"/>
                                        </p:tgtEl>
                                        <p:attrNameLst>
                                          <p:attrName>style.visibility</p:attrName>
                                        </p:attrNameLst>
                                      </p:cBhvr>
                                      <p:to>
                                        <p:strVal val="visible"/>
                                      </p:to>
                                    </p:set>
                                    <p:anim calcmode="lin" valueType="num">
                                      <p:cBhvr>
                                        <p:cTn id="33" dur="500" fill="hold"/>
                                        <p:tgtEl>
                                          <p:spTgt spid="420881"/>
                                        </p:tgtEl>
                                        <p:attrNameLst>
                                          <p:attrName>ppt_w</p:attrName>
                                        </p:attrNameLst>
                                      </p:cBhvr>
                                      <p:tavLst>
                                        <p:tav tm="0">
                                          <p:val>
                                            <p:fltVal val="0"/>
                                          </p:val>
                                        </p:tav>
                                        <p:tav tm="100000">
                                          <p:val>
                                            <p:strVal val="#ppt_w"/>
                                          </p:val>
                                        </p:tav>
                                      </p:tavLst>
                                    </p:anim>
                                    <p:anim calcmode="lin" valueType="num">
                                      <p:cBhvr>
                                        <p:cTn id="34" dur="500" fill="hold"/>
                                        <p:tgtEl>
                                          <p:spTgt spid="42088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70" grpId="0"/>
      <p:bldP spid="42087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506" name="Picture 2" descr="asteroid_background"/>
          <p:cNvPicPr>
            <a:picLocks noChangeAspect="1" noChangeArrowheads="1"/>
          </p:cNvPicPr>
          <p:nvPr/>
        </p:nvPicPr>
        <p:blipFill>
          <a:blip r:embed="rId2">
            <a:lum bright="-20000" contrast="-2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sp>
        <p:nvSpPr>
          <p:cNvPr id="277507" name="Rectangle 3"/>
          <p:cNvSpPr>
            <a:spLocks noChangeArrowheads="1"/>
          </p:cNvSpPr>
          <p:nvPr/>
        </p:nvSpPr>
        <p:spPr bwMode="auto">
          <a:xfrm>
            <a:off x="1109663" y="333375"/>
            <a:ext cx="6924675" cy="5619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800">
              <a:latin typeface="Arial" panose="020B0604020202020204" pitchFamily="34" charset="0"/>
            </a:endParaRPr>
          </a:p>
        </p:txBody>
      </p:sp>
      <p:sp>
        <p:nvSpPr>
          <p:cNvPr id="277508" name="Text Box 4"/>
          <p:cNvSpPr txBox="1">
            <a:spLocks noChangeArrowheads="1"/>
          </p:cNvSpPr>
          <p:nvPr/>
        </p:nvSpPr>
        <p:spPr bwMode="auto">
          <a:xfrm>
            <a:off x="1150938" y="379413"/>
            <a:ext cx="6843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tr-TR" altLang="tr-TR" sz="2400">
                <a:solidFill>
                  <a:srgbClr val="CCECFF"/>
                </a:solidFill>
                <a:latin typeface="Albertus Medium" pitchFamily="34" charset="0"/>
              </a:rPr>
              <a:t>Asteroidler</a:t>
            </a:r>
            <a:endParaRPr lang="en-US" altLang="tr-TR" sz="2400">
              <a:solidFill>
                <a:srgbClr val="CCECFF"/>
              </a:solidFill>
              <a:latin typeface="Albertus Medium" pitchFamily="34" charset="0"/>
            </a:endParaRPr>
          </a:p>
        </p:txBody>
      </p:sp>
      <p:sp>
        <p:nvSpPr>
          <p:cNvPr id="277509" name="Text Box 5"/>
          <p:cNvSpPr txBox="1">
            <a:spLocks noChangeArrowheads="1"/>
          </p:cNvSpPr>
          <p:nvPr/>
        </p:nvSpPr>
        <p:spPr bwMode="auto">
          <a:xfrm>
            <a:off x="323850" y="981075"/>
            <a:ext cx="8424863"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600">
                <a:solidFill>
                  <a:srgbClr val="66FFFF"/>
                </a:solidFill>
                <a:latin typeface="Arial" panose="020B0604020202020204" pitchFamily="34" charset="0"/>
              </a:rPr>
              <a:t>Güneş sistemimizin oluşumu sırasında bir araya gelen, ancak Jüpiter ve Güneş’in ortak çekimi altında, şu andaki boyutlarında ve konumlarında kalmaya zorlanan artıklar.</a:t>
            </a:r>
          </a:p>
          <a:p>
            <a:pPr algn="just" eaLnBrk="1" hangingPunct="1">
              <a:spcBef>
                <a:spcPct val="0"/>
              </a:spcBef>
              <a:buFontTx/>
              <a:buNone/>
            </a:pPr>
            <a:endParaRPr lang="tr-TR" altLang="tr-TR" sz="800">
              <a:latin typeface="Arial" panose="020B0604020202020204" pitchFamily="34" charset="0"/>
            </a:endParaRPr>
          </a:p>
          <a:p>
            <a:pPr algn="ctr" eaLnBrk="1" hangingPunct="1">
              <a:spcBef>
                <a:spcPct val="0"/>
              </a:spcBef>
              <a:buFontTx/>
              <a:buNone/>
            </a:pPr>
            <a:r>
              <a:rPr lang="tr-TR" altLang="tr-TR" sz="1600">
                <a:solidFill>
                  <a:srgbClr val="66FFFF"/>
                </a:solidFill>
                <a:latin typeface="Arial" panose="020B0604020202020204" pitchFamily="34" charset="0"/>
              </a:rPr>
              <a:t>Haziran 2008 tarihi itibariyle keşfedilen ve kataloglanan asteroid sayısı:</a:t>
            </a:r>
            <a:r>
              <a:rPr lang="tr-TR" altLang="tr-TR" sz="1800">
                <a:solidFill>
                  <a:srgbClr val="66FFFF"/>
                </a:solidFill>
                <a:latin typeface="Arial" panose="020B0604020202020204" pitchFamily="34" charset="0"/>
              </a:rPr>
              <a:t> </a:t>
            </a:r>
            <a:r>
              <a:rPr lang="tr-TR" altLang="tr-TR" sz="1800" b="1">
                <a:solidFill>
                  <a:srgbClr val="FFFF66"/>
                </a:solidFill>
                <a:latin typeface="Times New Roman" panose="02020603050405020304" pitchFamily="18" charset="0"/>
              </a:rPr>
              <a:t>412 478</a:t>
            </a:r>
          </a:p>
          <a:p>
            <a:pPr algn="ctr" eaLnBrk="1" hangingPunct="1">
              <a:spcBef>
                <a:spcPct val="0"/>
              </a:spcBef>
              <a:buFontTx/>
              <a:buNone/>
            </a:pPr>
            <a:r>
              <a:rPr lang="tr-TR" altLang="tr-TR" sz="1600">
                <a:solidFill>
                  <a:srgbClr val="66FFFF"/>
                </a:solidFill>
                <a:latin typeface="Arial" panose="020B0604020202020204" pitchFamily="34" charset="0"/>
              </a:rPr>
              <a:t>Tahmin edilen sayıları: </a:t>
            </a:r>
            <a:r>
              <a:rPr lang="tr-TR" altLang="tr-TR" sz="1600" b="1">
                <a:solidFill>
                  <a:srgbClr val="FFFF66"/>
                </a:solidFill>
                <a:latin typeface="Times New Roman" panose="02020603050405020304" pitchFamily="18" charset="0"/>
              </a:rPr>
              <a:t>1.1 -1.6 milyon</a:t>
            </a:r>
            <a:r>
              <a:rPr lang="tr-TR" altLang="tr-TR" sz="1600">
                <a:solidFill>
                  <a:srgbClr val="66FFFF"/>
                </a:solidFill>
                <a:latin typeface="Arial" panose="020B0604020202020204" pitchFamily="34" charset="0"/>
              </a:rPr>
              <a:t> arasında</a:t>
            </a:r>
          </a:p>
        </p:txBody>
      </p:sp>
      <p:pic>
        <p:nvPicPr>
          <p:cNvPr id="42189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950" y="2565400"/>
            <a:ext cx="3633788" cy="362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189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450" y="3454400"/>
            <a:ext cx="1982788" cy="184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1896" name="Oval 8"/>
          <p:cNvSpPr>
            <a:spLocks noChangeArrowheads="1"/>
          </p:cNvSpPr>
          <p:nvPr/>
        </p:nvSpPr>
        <p:spPr bwMode="auto">
          <a:xfrm>
            <a:off x="2106613" y="4303713"/>
            <a:ext cx="144462" cy="144462"/>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800">
              <a:latin typeface="Arial" panose="020B0604020202020204" pitchFamily="34" charset="0"/>
            </a:endParaRPr>
          </a:p>
        </p:txBody>
      </p:sp>
      <p:sp>
        <p:nvSpPr>
          <p:cNvPr id="421897" name="Line 9"/>
          <p:cNvSpPr>
            <a:spLocks noChangeShapeType="1"/>
          </p:cNvSpPr>
          <p:nvPr/>
        </p:nvSpPr>
        <p:spPr bwMode="auto">
          <a:xfrm flipH="1">
            <a:off x="827088" y="5843588"/>
            <a:ext cx="288925" cy="288925"/>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21898" name="Line 10"/>
          <p:cNvSpPr>
            <a:spLocks noChangeShapeType="1"/>
          </p:cNvSpPr>
          <p:nvPr/>
        </p:nvSpPr>
        <p:spPr bwMode="auto">
          <a:xfrm>
            <a:off x="2339975" y="4826000"/>
            <a:ext cx="936625" cy="1296988"/>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21899" name="Text Box 11"/>
          <p:cNvSpPr txBox="1">
            <a:spLocks noChangeArrowheads="1"/>
          </p:cNvSpPr>
          <p:nvPr/>
        </p:nvSpPr>
        <p:spPr bwMode="auto">
          <a:xfrm>
            <a:off x="250825" y="6092825"/>
            <a:ext cx="936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200">
                <a:solidFill>
                  <a:schemeClr val="bg1"/>
                </a:solidFill>
                <a:latin typeface="Arial" panose="020B0604020202020204" pitchFamily="34" charset="0"/>
              </a:rPr>
              <a:t>Jüpiter’in</a:t>
            </a:r>
          </a:p>
          <a:p>
            <a:pPr algn="ctr" eaLnBrk="1" hangingPunct="1">
              <a:spcBef>
                <a:spcPct val="0"/>
              </a:spcBef>
              <a:buFontTx/>
              <a:buNone/>
            </a:pPr>
            <a:r>
              <a:rPr lang="tr-TR" altLang="tr-TR" sz="1200">
                <a:solidFill>
                  <a:schemeClr val="bg1"/>
                </a:solidFill>
                <a:latin typeface="Arial" panose="020B0604020202020204" pitchFamily="34" charset="0"/>
              </a:rPr>
              <a:t>yörüngesi</a:t>
            </a:r>
          </a:p>
        </p:txBody>
      </p:sp>
      <p:sp>
        <p:nvSpPr>
          <p:cNvPr id="421900" name="Text Box 12"/>
          <p:cNvSpPr txBox="1">
            <a:spLocks noChangeArrowheads="1"/>
          </p:cNvSpPr>
          <p:nvPr/>
        </p:nvSpPr>
        <p:spPr bwMode="auto">
          <a:xfrm>
            <a:off x="2914650" y="6092825"/>
            <a:ext cx="936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200">
                <a:solidFill>
                  <a:schemeClr val="bg1"/>
                </a:solidFill>
                <a:latin typeface="Arial" panose="020B0604020202020204" pitchFamily="34" charset="0"/>
              </a:rPr>
              <a:t>Mars’ın</a:t>
            </a:r>
          </a:p>
          <a:p>
            <a:pPr algn="ctr" eaLnBrk="1" hangingPunct="1">
              <a:spcBef>
                <a:spcPct val="0"/>
              </a:spcBef>
              <a:buFontTx/>
              <a:buNone/>
            </a:pPr>
            <a:r>
              <a:rPr lang="tr-TR" altLang="tr-TR" sz="1200">
                <a:solidFill>
                  <a:schemeClr val="bg1"/>
                </a:solidFill>
                <a:latin typeface="Arial" panose="020B0604020202020204" pitchFamily="34" charset="0"/>
              </a:rPr>
              <a:t>yörüngesi</a:t>
            </a:r>
          </a:p>
        </p:txBody>
      </p:sp>
      <p:sp>
        <p:nvSpPr>
          <p:cNvPr id="421901" name="Text Box 13"/>
          <p:cNvSpPr txBox="1">
            <a:spLocks noChangeArrowheads="1"/>
          </p:cNvSpPr>
          <p:nvPr/>
        </p:nvSpPr>
        <p:spPr bwMode="auto">
          <a:xfrm>
            <a:off x="1692275" y="4508500"/>
            <a:ext cx="9366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900">
                <a:solidFill>
                  <a:srgbClr val="FFFF00"/>
                </a:solidFill>
                <a:latin typeface="Arial" panose="020B0604020202020204" pitchFamily="34" charset="0"/>
              </a:rPr>
              <a:t>GÜNEŞ</a:t>
            </a:r>
          </a:p>
        </p:txBody>
      </p:sp>
      <p:pic>
        <p:nvPicPr>
          <p:cNvPr id="421902"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0538" y="2290763"/>
            <a:ext cx="3379787" cy="208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1903" name="Text Box 15"/>
          <p:cNvSpPr txBox="1">
            <a:spLocks noChangeArrowheads="1"/>
          </p:cNvSpPr>
          <p:nvPr/>
        </p:nvSpPr>
        <p:spPr bwMode="auto">
          <a:xfrm>
            <a:off x="4356100" y="2349500"/>
            <a:ext cx="439261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600">
                <a:solidFill>
                  <a:srgbClr val="66FFFF"/>
                </a:solidFill>
                <a:latin typeface="Arial" panose="020B0604020202020204" pitchFamily="34" charset="0"/>
              </a:rPr>
              <a:t>Kaydedilen gökyüzü görüntüleri üzerinde yapılan sabırlı araştırmalarla keşfediliyorlar</a:t>
            </a:r>
          </a:p>
        </p:txBody>
      </p:sp>
      <p:grpSp>
        <p:nvGrpSpPr>
          <p:cNvPr id="421904" name="Group 16"/>
          <p:cNvGrpSpPr>
            <a:grpSpLocks/>
          </p:cNvGrpSpPr>
          <p:nvPr/>
        </p:nvGrpSpPr>
        <p:grpSpPr bwMode="auto">
          <a:xfrm>
            <a:off x="5508625" y="2997200"/>
            <a:ext cx="2089150" cy="2087563"/>
            <a:chOff x="3424" y="1888"/>
            <a:chExt cx="1316" cy="1315"/>
          </a:xfrm>
        </p:grpSpPr>
        <p:pic>
          <p:nvPicPr>
            <p:cNvPr id="277525" name="Picture 17" descr="Asteroid_2004_F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4" y="1888"/>
              <a:ext cx="1309"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526" name="Rectangle 18"/>
            <p:cNvSpPr>
              <a:spLocks noChangeArrowheads="1"/>
            </p:cNvSpPr>
            <p:nvPr/>
          </p:nvSpPr>
          <p:spPr bwMode="auto">
            <a:xfrm>
              <a:off x="3424" y="1888"/>
              <a:ext cx="1316" cy="1315"/>
            </a:xfrm>
            <a:prstGeom prst="rect">
              <a:avLst/>
            </a:prstGeom>
            <a:noFill/>
            <a:ln w="9525">
              <a:solidFill>
                <a:srgbClr val="FFFF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800">
                <a:latin typeface="Arial" panose="020B0604020202020204" pitchFamily="34" charset="0"/>
              </a:endParaRPr>
            </a:p>
          </p:txBody>
        </p:sp>
      </p:grpSp>
      <p:sp>
        <p:nvSpPr>
          <p:cNvPr id="421907" name="Rectangle 19"/>
          <p:cNvSpPr>
            <a:spLocks noChangeArrowheads="1"/>
          </p:cNvSpPr>
          <p:nvPr/>
        </p:nvSpPr>
        <p:spPr bwMode="auto">
          <a:xfrm>
            <a:off x="4375150" y="2368550"/>
            <a:ext cx="4319588" cy="2808288"/>
          </a:xfrm>
          <a:prstGeom prst="rect">
            <a:avLst/>
          </a:prstGeom>
          <a:noFill/>
          <a:ln w="9525">
            <a:solidFill>
              <a:srgbClr val="00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800">
              <a:latin typeface="Arial" panose="020B0604020202020204" pitchFamily="34" charset="0"/>
            </a:endParaRPr>
          </a:p>
        </p:txBody>
      </p:sp>
      <p:sp>
        <p:nvSpPr>
          <p:cNvPr id="421908" name="Line 20"/>
          <p:cNvSpPr>
            <a:spLocks noChangeShapeType="1"/>
          </p:cNvSpPr>
          <p:nvPr/>
        </p:nvSpPr>
        <p:spPr bwMode="auto">
          <a:xfrm flipH="1">
            <a:off x="1619250" y="5157788"/>
            <a:ext cx="215900" cy="358775"/>
          </a:xfrm>
          <a:prstGeom prst="line">
            <a:avLst/>
          </a:prstGeom>
          <a:noFill/>
          <a:ln w="952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21909" name="Text Box 21"/>
          <p:cNvSpPr txBox="1">
            <a:spLocks noChangeArrowheads="1"/>
          </p:cNvSpPr>
          <p:nvPr/>
        </p:nvSpPr>
        <p:spPr bwMode="auto">
          <a:xfrm>
            <a:off x="1187450" y="5492750"/>
            <a:ext cx="925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200">
                <a:solidFill>
                  <a:srgbClr val="66FFFF"/>
                </a:solidFill>
                <a:latin typeface="Arial" panose="020B0604020202020204" pitchFamily="34" charset="0"/>
              </a:rPr>
              <a:t>ana kuşak</a:t>
            </a:r>
          </a:p>
          <a:p>
            <a:pPr algn="ctr" eaLnBrk="1" hangingPunct="1">
              <a:spcBef>
                <a:spcPct val="0"/>
              </a:spcBef>
              <a:buFontTx/>
              <a:buNone/>
            </a:pPr>
            <a:r>
              <a:rPr lang="tr-TR" altLang="tr-TR" sz="1200">
                <a:solidFill>
                  <a:srgbClr val="66FFFF"/>
                </a:solidFill>
                <a:latin typeface="Arial" panose="020B0604020202020204" pitchFamily="34" charset="0"/>
              </a:rPr>
              <a:t>asteroidleri</a:t>
            </a:r>
          </a:p>
        </p:txBody>
      </p:sp>
      <p:sp>
        <p:nvSpPr>
          <p:cNvPr id="421910" name="Text Box 22"/>
          <p:cNvSpPr txBox="1">
            <a:spLocks noChangeArrowheads="1"/>
          </p:cNvSpPr>
          <p:nvPr/>
        </p:nvSpPr>
        <p:spPr bwMode="auto">
          <a:xfrm>
            <a:off x="4356100" y="5373688"/>
            <a:ext cx="4343400" cy="1292225"/>
          </a:xfrm>
          <a:prstGeom prst="rect">
            <a:avLst/>
          </a:prstGeom>
          <a:noFill/>
          <a:ln w="9525">
            <a:solidFill>
              <a:srgbClr val="00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600">
                <a:solidFill>
                  <a:srgbClr val="66FFFF"/>
                </a:solidFill>
                <a:latin typeface="Arial" panose="020B0604020202020204" pitchFamily="34" charset="0"/>
              </a:rPr>
              <a:t>Jüpiter ile aynı yörüngeyi paylaşan, gezegenin 60</a:t>
            </a:r>
            <a:r>
              <a:rPr lang="en-US" altLang="tr-TR" sz="1600">
                <a:solidFill>
                  <a:srgbClr val="66FFFF"/>
                </a:solidFill>
                <a:latin typeface="Arial" panose="020B0604020202020204" pitchFamily="34" charset="0"/>
              </a:rPr>
              <a:t>º</a:t>
            </a:r>
            <a:r>
              <a:rPr lang="tr-TR" altLang="tr-TR" sz="1600">
                <a:solidFill>
                  <a:srgbClr val="66FFFF"/>
                </a:solidFill>
                <a:latin typeface="Arial" panose="020B0604020202020204" pitchFamily="34" charset="0"/>
              </a:rPr>
              <a:t> önünde ve arkasında, Güneş etrafında dönen ilginç örnekleri de var:</a:t>
            </a:r>
          </a:p>
          <a:p>
            <a:pPr algn="just" eaLnBrk="1" hangingPunct="1">
              <a:spcBef>
                <a:spcPct val="0"/>
              </a:spcBef>
              <a:buFontTx/>
              <a:buNone/>
            </a:pPr>
            <a:endParaRPr lang="tr-TR" altLang="tr-TR" sz="1000">
              <a:solidFill>
                <a:srgbClr val="66FFFF"/>
              </a:solidFill>
              <a:latin typeface="Arial" panose="020B0604020202020204" pitchFamily="34" charset="0"/>
            </a:endParaRPr>
          </a:p>
          <a:p>
            <a:pPr algn="ctr" eaLnBrk="1" hangingPunct="1">
              <a:spcBef>
                <a:spcPct val="0"/>
              </a:spcBef>
              <a:buFontTx/>
              <a:buNone/>
            </a:pPr>
            <a:r>
              <a:rPr lang="tr-TR" altLang="tr-TR" sz="2000" b="1">
                <a:solidFill>
                  <a:srgbClr val="00FF00"/>
                </a:solidFill>
                <a:latin typeface="Arial" panose="020B0604020202020204" pitchFamily="34" charset="0"/>
              </a:rPr>
              <a:t>TRUVALILAR</a:t>
            </a:r>
            <a:endParaRPr lang="en-US" altLang="tr-TR" sz="2000" b="1">
              <a:solidFill>
                <a:srgbClr val="00FF00"/>
              </a:solidFill>
              <a:latin typeface="Arial" panose="020B0604020202020204" pitchFamily="34" charset="0"/>
            </a:endParaRPr>
          </a:p>
        </p:txBody>
      </p:sp>
    </p:spTree>
    <p:extLst>
      <p:ext uri="{BB962C8B-B14F-4D97-AF65-F5344CB8AC3E}">
        <p14:creationId xmlns:p14="http://schemas.microsoft.com/office/powerpoint/2010/main" val="28768484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21894"/>
                                        </p:tgtEl>
                                        <p:attrNameLst>
                                          <p:attrName>style.visibility</p:attrName>
                                        </p:attrNameLst>
                                      </p:cBhvr>
                                      <p:to>
                                        <p:strVal val="visible"/>
                                      </p:to>
                                    </p:set>
                                    <p:animEffect transition="in" filter="fade">
                                      <p:cBhvr>
                                        <p:cTn id="7" dur="500"/>
                                        <p:tgtEl>
                                          <p:spTgt spid="421894"/>
                                        </p:tgtEl>
                                      </p:cBhvr>
                                    </p:animEffect>
                                  </p:childTnLst>
                                </p:cTn>
                              </p:par>
                              <p:par>
                                <p:cTn id="8" presetID="10" presetClass="entr" presetSubtype="0" fill="hold" nodeType="withEffect">
                                  <p:stCondLst>
                                    <p:cond delay="0"/>
                                  </p:stCondLst>
                                  <p:childTnLst>
                                    <p:set>
                                      <p:cBhvr>
                                        <p:cTn id="9" dur="1" fill="hold">
                                          <p:stCondLst>
                                            <p:cond delay="0"/>
                                          </p:stCondLst>
                                        </p:cTn>
                                        <p:tgtEl>
                                          <p:spTgt spid="421895"/>
                                        </p:tgtEl>
                                        <p:attrNameLst>
                                          <p:attrName>style.visibility</p:attrName>
                                        </p:attrNameLst>
                                      </p:cBhvr>
                                      <p:to>
                                        <p:strVal val="visible"/>
                                      </p:to>
                                    </p:set>
                                    <p:animEffect transition="in" filter="fade">
                                      <p:cBhvr>
                                        <p:cTn id="10" dur="500"/>
                                        <p:tgtEl>
                                          <p:spTgt spid="42189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21908"/>
                                        </p:tgtEl>
                                        <p:attrNameLst>
                                          <p:attrName>style.visibility</p:attrName>
                                        </p:attrNameLst>
                                      </p:cBhvr>
                                      <p:to>
                                        <p:strVal val="visible"/>
                                      </p:to>
                                    </p:set>
                                    <p:animEffect transition="in" filter="fade">
                                      <p:cBhvr>
                                        <p:cTn id="13" dur="500"/>
                                        <p:tgtEl>
                                          <p:spTgt spid="42190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21909"/>
                                        </p:tgtEl>
                                        <p:attrNameLst>
                                          <p:attrName>style.visibility</p:attrName>
                                        </p:attrNameLst>
                                      </p:cBhvr>
                                      <p:to>
                                        <p:strVal val="visible"/>
                                      </p:to>
                                    </p:set>
                                    <p:animEffect transition="in" filter="fade">
                                      <p:cBhvr>
                                        <p:cTn id="16" dur="500"/>
                                        <p:tgtEl>
                                          <p:spTgt spid="42190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21899"/>
                                        </p:tgtEl>
                                        <p:attrNameLst>
                                          <p:attrName>style.visibility</p:attrName>
                                        </p:attrNameLst>
                                      </p:cBhvr>
                                      <p:to>
                                        <p:strVal val="visible"/>
                                      </p:to>
                                    </p:set>
                                    <p:animEffect transition="in" filter="fade">
                                      <p:cBhvr>
                                        <p:cTn id="19" dur="500"/>
                                        <p:tgtEl>
                                          <p:spTgt spid="42189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21896"/>
                                        </p:tgtEl>
                                        <p:attrNameLst>
                                          <p:attrName>style.visibility</p:attrName>
                                        </p:attrNameLst>
                                      </p:cBhvr>
                                      <p:to>
                                        <p:strVal val="visible"/>
                                      </p:to>
                                    </p:set>
                                    <p:animEffect transition="in" filter="fade">
                                      <p:cBhvr>
                                        <p:cTn id="22" dur="500"/>
                                        <p:tgtEl>
                                          <p:spTgt spid="42189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21901"/>
                                        </p:tgtEl>
                                        <p:attrNameLst>
                                          <p:attrName>style.visibility</p:attrName>
                                        </p:attrNameLst>
                                      </p:cBhvr>
                                      <p:to>
                                        <p:strVal val="visible"/>
                                      </p:to>
                                    </p:set>
                                    <p:animEffect transition="in" filter="fade">
                                      <p:cBhvr>
                                        <p:cTn id="25" dur="500"/>
                                        <p:tgtEl>
                                          <p:spTgt spid="42190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21897"/>
                                        </p:tgtEl>
                                        <p:attrNameLst>
                                          <p:attrName>style.visibility</p:attrName>
                                        </p:attrNameLst>
                                      </p:cBhvr>
                                      <p:to>
                                        <p:strVal val="visible"/>
                                      </p:to>
                                    </p:set>
                                    <p:animEffect transition="in" filter="fade">
                                      <p:cBhvr>
                                        <p:cTn id="28" dur="500"/>
                                        <p:tgtEl>
                                          <p:spTgt spid="42189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21898"/>
                                        </p:tgtEl>
                                        <p:attrNameLst>
                                          <p:attrName>style.visibility</p:attrName>
                                        </p:attrNameLst>
                                      </p:cBhvr>
                                      <p:to>
                                        <p:strVal val="visible"/>
                                      </p:to>
                                    </p:set>
                                    <p:animEffect transition="in" filter="fade">
                                      <p:cBhvr>
                                        <p:cTn id="31" dur="500"/>
                                        <p:tgtEl>
                                          <p:spTgt spid="42189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21900"/>
                                        </p:tgtEl>
                                        <p:attrNameLst>
                                          <p:attrName>style.visibility</p:attrName>
                                        </p:attrNameLst>
                                      </p:cBhvr>
                                      <p:to>
                                        <p:strVal val="visible"/>
                                      </p:to>
                                    </p:set>
                                    <p:animEffect transition="in" filter="fade">
                                      <p:cBhvr>
                                        <p:cTn id="34" dur="500"/>
                                        <p:tgtEl>
                                          <p:spTgt spid="42190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21903"/>
                                        </p:tgtEl>
                                        <p:attrNameLst>
                                          <p:attrName>style.visibility</p:attrName>
                                        </p:attrNameLst>
                                      </p:cBhvr>
                                      <p:to>
                                        <p:strVal val="visible"/>
                                      </p:to>
                                    </p:set>
                                    <p:animEffect transition="in" filter="fade">
                                      <p:cBhvr>
                                        <p:cTn id="37" dur="500"/>
                                        <p:tgtEl>
                                          <p:spTgt spid="42190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21907"/>
                                        </p:tgtEl>
                                        <p:attrNameLst>
                                          <p:attrName>style.visibility</p:attrName>
                                        </p:attrNameLst>
                                      </p:cBhvr>
                                      <p:to>
                                        <p:strVal val="visible"/>
                                      </p:to>
                                    </p:set>
                                    <p:animEffect transition="in" filter="fade">
                                      <p:cBhvr>
                                        <p:cTn id="40" dur="500"/>
                                        <p:tgtEl>
                                          <p:spTgt spid="421907"/>
                                        </p:tgtEl>
                                      </p:cBhvr>
                                    </p:animEffect>
                                  </p:childTnLst>
                                </p:cTn>
                              </p:par>
                              <p:par>
                                <p:cTn id="41" presetID="10" presetClass="entr" presetSubtype="0" fill="hold" nodeType="withEffect">
                                  <p:stCondLst>
                                    <p:cond delay="0"/>
                                  </p:stCondLst>
                                  <p:childTnLst>
                                    <p:set>
                                      <p:cBhvr>
                                        <p:cTn id="42" dur="1" fill="hold">
                                          <p:stCondLst>
                                            <p:cond delay="0"/>
                                          </p:stCondLst>
                                        </p:cTn>
                                        <p:tgtEl>
                                          <p:spTgt spid="421904"/>
                                        </p:tgtEl>
                                        <p:attrNameLst>
                                          <p:attrName>style.visibility</p:attrName>
                                        </p:attrNameLst>
                                      </p:cBhvr>
                                      <p:to>
                                        <p:strVal val="visible"/>
                                      </p:to>
                                    </p:set>
                                    <p:animEffect transition="in" filter="fade">
                                      <p:cBhvr>
                                        <p:cTn id="43" dur="500"/>
                                        <p:tgtEl>
                                          <p:spTgt spid="42190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421902"/>
                                        </p:tgtEl>
                                        <p:attrNameLst>
                                          <p:attrName>style.visibility</p:attrName>
                                        </p:attrNameLst>
                                      </p:cBhvr>
                                      <p:to>
                                        <p:strVal val="visible"/>
                                      </p:to>
                                    </p:set>
                                    <p:animEffect transition="in" filter="fade">
                                      <p:cBhvr>
                                        <p:cTn id="48" dur="500"/>
                                        <p:tgtEl>
                                          <p:spTgt spid="42190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21910"/>
                                        </p:tgtEl>
                                        <p:attrNameLst>
                                          <p:attrName>style.visibility</p:attrName>
                                        </p:attrNameLst>
                                      </p:cBhvr>
                                      <p:to>
                                        <p:strVal val="visible"/>
                                      </p:to>
                                    </p:set>
                                    <p:animEffect transition="in" filter="fade">
                                      <p:cBhvr>
                                        <p:cTn id="51" dur="500"/>
                                        <p:tgtEl>
                                          <p:spTgt spid="4219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896" grpId="0" animBg="1"/>
      <p:bldP spid="421897" grpId="0" animBg="1"/>
      <p:bldP spid="421898" grpId="0" animBg="1"/>
      <p:bldP spid="421899" grpId="0"/>
      <p:bldP spid="421900" grpId="0"/>
      <p:bldP spid="421901" grpId="0"/>
      <p:bldP spid="421903" grpId="0"/>
      <p:bldP spid="421907" grpId="0" animBg="1"/>
      <p:bldP spid="421908" grpId="0" animBg="1"/>
      <p:bldP spid="421909" grpId="0"/>
      <p:bldP spid="4219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ChangeArrowheads="1"/>
          </p:cNvSpPr>
          <p:nvPr/>
        </p:nvSpPr>
        <p:spPr bwMode="auto">
          <a:xfrm>
            <a:off x="1109663" y="333375"/>
            <a:ext cx="6924675" cy="5619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800">
              <a:latin typeface="Arial" panose="020B0604020202020204" pitchFamily="34" charset="0"/>
            </a:endParaRPr>
          </a:p>
        </p:txBody>
      </p:sp>
      <p:sp>
        <p:nvSpPr>
          <p:cNvPr id="278531" name="Text Box 3"/>
          <p:cNvSpPr txBox="1">
            <a:spLocks noChangeArrowheads="1"/>
          </p:cNvSpPr>
          <p:nvPr/>
        </p:nvSpPr>
        <p:spPr bwMode="auto">
          <a:xfrm>
            <a:off x="1150938" y="379413"/>
            <a:ext cx="6843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tr-TR" altLang="tr-TR" sz="2400">
                <a:solidFill>
                  <a:srgbClr val="CCECFF"/>
                </a:solidFill>
                <a:latin typeface="Albertus Medium" pitchFamily="34" charset="0"/>
              </a:rPr>
              <a:t>Asteroidler</a:t>
            </a:r>
            <a:endParaRPr lang="en-US" altLang="tr-TR" sz="2400">
              <a:solidFill>
                <a:srgbClr val="CCECFF"/>
              </a:solidFill>
              <a:latin typeface="Albertus Medium" pitchFamily="34" charset="0"/>
            </a:endParaRPr>
          </a:p>
        </p:txBody>
      </p:sp>
      <p:sp>
        <p:nvSpPr>
          <p:cNvPr id="278532" name="Text Box 4"/>
          <p:cNvSpPr txBox="1">
            <a:spLocks noChangeArrowheads="1"/>
          </p:cNvSpPr>
          <p:nvPr/>
        </p:nvSpPr>
        <p:spPr bwMode="auto">
          <a:xfrm>
            <a:off x="352425" y="977900"/>
            <a:ext cx="8424863"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600">
                <a:solidFill>
                  <a:srgbClr val="66FFFF"/>
                </a:solidFill>
                <a:latin typeface="Times New Roman" panose="02020603050405020304" pitchFamily="18" charset="0"/>
              </a:rPr>
              <a:t>Uzay araçları ile Güneş sistemi üyelerinin yakından incelenmesine başlanmadan önce asteroidler hakkındaki bilgi çok kısıtlıydı. Küçük boyutları ve bize olan uzaklıkları, Yer’deki en büyük teleskoplarla bile detaylı incelenmelerine engeldi.</a:t>
            </a:r>
          </a:p>
          <a:p>
            <a:pPr algn="ctr" eaLnBrk="1" hangingPunct="1">
              <a:spcBef>
                <a:spcPct val="0"/>
              </a:spcBef>
              <a:buFontTx/>
              <a:buNone/>
            </a:pPr>
            <a:endParaRPr lang="tr-TR" altLang="tr-TR" sz="1600">
              <a:solidFill>
                <a:srgbClr val="66FFFF"/>
              </a:solidFill>
              <a:latin typeface="Times New Roman" panose="02020603050405020304" pitchFamily="18" charset="0"/>
            </a:endParaRPr>
          </a:p>
          <a:p>
            <a:pPr algn="ctr" eaLnBrk="1" hangingPunct="1">
              <a:spcBef>
                <a:spcPct val="0"/>
              </a:spcBef>
              <a:buFontTx/>
              <a:buNone/>
            </a:pPr>
            <a:r>
              <a:rPr lang="tr-TR" altLang="tr-TR" sz="1600">
                <a:solidFill>
                  <a:srgbClr val="66FFFF"/>
                </a:solidFill>
                <a:latin typeface="Times New Roman" panose="02020603050405020304" pitchFamily="18" charset="0"/>
              </a:rPr>
              <a:t>Sistemimizin oluşumu sırasında, gelişimlerini belirli bir noktaya kadar tamamlayabilen ancak bir gezegenin parçası olamayan artıklardır. Dolayısıyla, Güneş sistemimizin iç bölgelerinin oluşum teorileri hakkında çok önemli ip uçları sunarlar.</a:t>
            </a:r>
          </a:p>
        </p:txBody>
      </p:sp>
      <p:grpSp>
        <p:nvGrpSpPr>
          <p:cNvPr id="278533" name="Group 5"/>
          <p:cNvGrpSpPr>
            <a:grpSpLocks/>
          </p:cNvGrpSpPr>
          <p:nvPr/>
        </p:nvGrpSpPr>
        <p:grpSpPr bwMode="auto">
          <a:xfrm>
            <a:off x="3168650" y="2935288"/>
            <a:ext cx="2262188" cy="1665287"/>
            <a:chOff x="1873" y="1117"/>
            <a:chExt cx="1425" cy="1049"/>
          </a:xfrm>
        </p:grpSpPr>
        <p:pic>
          <p:nvPicPr>
            <p:cNvPr id="278558" name="Picture 6" descr="243_i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 y="1140"/>
              <a:ext cx="1412" cy="1022"/>
            </a:xfrm>
            <a:prstGeom prst="rect">
              <a:avLst/>
            </a:prstGeom>
            <a:noFill/>
            <a:ln w="127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278559" name="Text Box 7"/>
            <p:cNvSpPr txBox="1">
              <a:spLocks noChangeArrowheads="1"/>
            </p:cNvSpPr>
            <p:nvPr/>
          </p:nvSpPr>
          <p:spPr bwMode="auto">
            <a:xfrm>
              <a:off x="1876" y="1117"/>
              <a:ext cx="100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600" b="1">
                  <a:solidFill>
                    <a:srgbClr val="FFCC66"/>
                  </a:solidFill>
                  <a:latin typeface="Times New Roman" panose="02020603050405020304" pitchFamily="18" charset="0"/>
                </a:rPr>
                <a:t>Ida  </a:t>
              </a:r>
              <a:r>
                <a:rPr lang="tr-TR" altLang="tr-TR" sz="1200">
                  <a:solidFill>
                    <a:srgbClr val="66FF66"/>
                  </a:solidFill>
                  <a:latin typeface="Times New Roman" panose="02020603050405020304" pitchFamily="18" charset="0"/>
                </a:rPr>
                <a:t>54 × 24 × 15 km</a:t>
              </a:r>
              <a:endParaRPr lang="tr-TR" altLang="tr-TR" sz="1200" b="1">
                <a:solidFill>
                  <a:srgbClr val="FFCC66"/>
                </a:solidFill>
                <a:latin typeface="Times New Roman" panose="02020603050405020304" pitchFamily="18" charset="0"/>
              </a:endParaRPr>
            </a:p>
          </p:txBody>
        </p:sp>
        <p:sp>
          <p:nvSpPr>
            <p:cNvPr id="278560" name="Text Box 8"/>
            <p:cNvSpPr txBox="1">
              <a:spLocks noChangeArrowheads="1"/>
            </p:cNvSpPr>
            <p:nvPr/>
          </p:nvSpPr>
          <p:spPr bwMode="auto">
            <a:xfrm>
              <a:off x="2744" y="1833"/>
              <a:ext cx="55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600" b="1">
                  <a:solidFill>
                    <a:srgbClr val="FFCC66"/>
                  </a:solidFill>
                  <a:latin typeface="Times New Roman" panose="02020603050405020304" pitchFamily="18" charset="0"/>
                </a:rPr>
                <a:t>Dactyl</a:t>
              </a:r>
            </a:p>
            <a:p>
              <a:pPr algn="ctr" eaLnBrk="1" hangingPunct="1">
                <a:spcBef>
                  <a:spcPct val="0"/>
                </a:spcBef>
                <a:buFontTx/>
                <a:buNone/>
              </a:pPr>
              <a:r>
                <a:rPr lang="tr-TR" altLang="tr-TR" sz="1200">
                  <a:solidFill>
                    <a:srgbClr val="66FF66"/>
                  </a:solidFill>
                  <a:latin typeface="Times New Roman" panose="02020603050405020304" pitchFamily="18" charset="0"/>
                </a:rPr>
                <a:t>D = 1.5 km</a:t>
              </a:r>
              <a:endParaRPr lang="tr-TR" altLang="tr-TR" sz="1200" b="1">
                <a:solidFill>
                  <a:srgbClr val="FFCC66"/>
                </a:solidFill>
                <a:latin typeface="Times New Roman" panose="02020603050405020304" pitchFamily="18" charset="0"/>
              </a:endParaRPr>
            </a:p>
          </p:txBody>
        </p:sp>
        <p:sp>
          <p:nvSpPr>
            <p:cNvPr id="278561" name="Line 9"/>
            <p:cNvSpPr>
              <a:spLocks noChangeShapeType="1"/>
            </p:cNvSpPr>
            <p:nvPr/>
          </p:nvSpPr>
          <p:spPr bwMode="auto">
            <a:xfrm flipH="1" flipV="1">
              <a:off x="2992" y="1708"/>
              <a:ext cx="69" cy="180"/>
            </a:xfrm>
            <a:prstGeom prst="line">
              <a:avLst/>
            </a:prstGeom>
            <a:noFill/>
            <a:ln w="9525">
              <a:solidFill>
                <a:srgbClr val="FF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78562" name="Text Box 10"/>
            <p:cNvSpPr txBox="1">
              <a:spLocks noChangeArrowheads="1"/>
            </p:cNvSpPr>
            <p:nvPr/>
          </p:nvSpPr>
          <p:spPr bwMode="auto">
            <a:xfrm>
              <a:off x="1873" y="2012"/>
              <a:ext cx="6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000">
                  <a:solidFill>
                    <a:srgbClr val="66FFFF"/>
                  </a:solidFill>
                  <a:latin typeface="Times New Roman" panose="02020603050405020304" pitchFamily="18" charset="0"/>
                </a:rPr>
                <a:t>GALILEO 1993</a:t>
              </a:r>
            </a:p>
          </p:txBody>
        </p:sp>
      </p:grpSp>
      <p:grpSp>
        <p:nvGrpSpPr>
          <p:cNvPr id="278534" name="Group 11"/>
          <p:cNvGrpSpPr>
            <a:grpSpLocks/>
          </p:cNvGrpSpPr>
          <p:nvPr/>
        </p:nvGrpSpPr>
        <p:grpSpPr bwMode="auto">
          <a:xfrm>
            <a:off x="681038" y="2933700"/>
            <a:ext cx="2236787" cy="1666875"/>
            <a:chOff x="228" y="1116"/>
            <a:chExt cx="1409" cy="1050"/>
          </a:xfrm>
        </p:grpSpPr>
        <p:pic>
          <p:nvPicPr>
            <p:cNvPr id="278555" name="Picture 12" descr="951_Gasp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 y="1140"/>
              <a:ext cx="1361" cy="1020"/>
            </a:xfrm>
            <a:prstGeom prst="rect">
              <a:avLst/>
            </a:prstGeom>
            <a:noFill/>
            <a:ln w="127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278556" name="Text Box 13"/>
            <p:cNvSpPr txBox="1">
              <a:spLocks noChangeArrowheads="1"/>
            </p:cNvSpPr>
            <p:nvPr/>
          </p:nvSpPr>
          <p:spPr bwMode="auto">
            <a:xfrm>
              <a:off x="228" y="1116"/>
              <a:ext cx="117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600" b="1">
                  <a:solidFill>
                    <a:srgbClr val="FFCC66"/>
                  </a:solidFill>
                  <a:latin typeface="Times New Roman" panose="02020603050405020304" pitchFamily="18" charset="0"/>
                </a:rPr>
                <a:t>Gaspra  </a:t>
              </a:r>
              <a:r>
                <a:rPr lang="tr-TR" altLang="tr-TR" sz="1200">
                  <a:solidFill>
                    <a:srgbClr val="66FF66"/>
                  </a:solidFill>
                  <a:latin typeface="Times New Roman" panose="02020603050405020304" pitchFamily="18" charset="0"/>
                </a:rPr>
                <a:t>18 × 10 × 9 km</a:t>
              </a:r>
              <a:endParaRPr lang="tr-TR" altLang="tr-TR" sz="1600" b="1">
                <a:solidFill>
                  <a:srgbClr val="FFCC66"/>
                </a:solidFill>
                <a:latin typeface="Times New Roman" panose="02020603050405020304" pitchFamily="18" charset="0"/>
              </a:endParaRPr>
            </a:p>
          </p:txBody>
        </p:sp>
        <p:sp>
          <p:nvSpPr>
            <p:cNvPr id="278557" name="Text Box 14"/>
            <p:cNvSpPr txBox="1">
              <a:spLocks noChangeArrowheads="1"/>
            </p:cNvSpPr>
            <p:nvPr/>
          </p:nvSpPr>
          <p:spPr bwMode="auto">
            <a:xfrm>
              <a:off x="993" y="2012"/>
              <a:ext cx="6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000">
                  <a:solidFill>
                    <a:srgbClr val="66FFFF"/>
                  </a:solidFill>
                  <a:latin typeface="Times New Roman" panose="02020603050405020304" pitchFamily="18" charset="0"/>
                </a:rPr>
                <a:t>GALILEO 1991</a:t>
              </a:r>
            </a:p>
          </p:txBody>
        </p:sp>
      </p:grpSp>
      <p:grpSp>
        <p:nvGrpSpPr>
          <p:cNvPr id="278535" name="Group 15"/>
          <p:cNvGrpSpPr>
            <a:grpSpLocks/>
          </p:cNvGrpSpPr>
          <p:nvPr/>
        </p:nvGrpSpPr>
        <p:grpSpPr bwMode="auto">
          <a:xfrm>
            <a:off x="6915150" y="4868863"/>
            <a:ext cx="2228850" cy="1671637"/>
            <a:chOff x="249" y="3267"/>
            <a:chExt cx="1404" cy="1053"/>
          </a:xfrm>
        </p:grpSpPr>
        <p:pic>
          <p:nvPicPr>
            <p:cNvPr id="278552" name="Picture 16" descr="25143_itokaw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 y="3273"/>
              <a:ext cx="1373" cy="1028"/>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278553" name="Text Box 17"/>
            <p:cNvSpPr txBox="1">
              <a:spLocks noChangeArrowheads="1"/>
            </p:cNvSpPr>
            <p:nvPr/>
          </p:nvSpPr>
          <p:spPr bwMode="auto">
            <a:xfrm>
              <a:off x="271" y="4108"/>
              <a:ext cx="133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600" b="1">
                  <a:solidFill>
                    <a:srgbClr val="FFCC66"/>
                  </a:solidFill>
                  <a:latin typeface="Times New Roman" panose="02020603050405020304" pitchFamily="18" charset="0"/>
                </a:rPr>
                <a:t>Itokawa  </a:t>
              </a:r>
              <a:r>
                <a:rPr lang="tr-TR" altLang="tr-TR" sz="1200">
                  <a:solidFill>
                    <a:srgbClr val="66FF66"/>
                  </a:solidFill>
                  <a:latin typeface="Times New Roman" panose="02020603050405020304" pitchFamily="18" charset="0"/>
                </a:rPr>
                <a:t>0.5 × 0.3 × 0.2 km</a:t>
              </a:r>
              <a:endParaRPr lang="tr-TR" altLang="tr-TR" sz="1200" b="1">
                <a:solidFill>
                  <a:srgbClr val="FFCC66"/>
                </a:solidFill>
                <a:latin typeface="Times New Roman" panose="02020603050405020304" pitchFamily="18" charset="0"/>
              </a:endParaRPr>
            </a:p>
          </p:txBody>
        </p:sp>
        <p:sp>
          <p:nvSpPr>
            <p:cNvPr id="278554" name="Text Box 18"/>
            <p:cNvSpPr txBox="1">
              <a:spLocks noChangeArrowheads="1"/>
            </p:cNvSpPr>
            <p:nvPr/>
          </p:nvSpPr>
          <p:spPr bwMode="auto">
            <a:xfrm>
              <a:off x="912" y="3267"/>
              <a:ext cx="7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000">
                  <a:solidFill>
                    <a:srgbClr val="66FFFF"/>
                  </a:solidFill>
                  <a:latin typeface="Times New Roman" panose="02020603050405020304" pitchFamily="18" charset="0"/>
                </a:rPr>
                <a:t>HAYABUSA 2005</a:t>
              </a:r>
            </a:p>
          </p:txBody>
        </p:sp>
      </p:grpSp>
      <p:grpSp>
        <p:nvGrpSpPr>
          <p:cNvPr id="278536" name="Group 19"/>
          <p:cNvGrpSpPr>
            <a:grpSpLocks/>
          </p:cNvGrpSpPr>
          <p:nvPr/>
        </p:nvGrpSpPr>
        <p:grpSpPr bwMode="auto">
          <a:xfrm>
            <a:off x="2439988" y="4868863"/>
            <a:ext cx="2235200" cy="1639887"/>
            <a:chOff x="4352" y="3146"/>
            <a:chExt cx="1408" cy="1033"/>
          </a:xfrm>
        </p:grpSpPr>
        <p:pic>
          <p:nvPicPr>
            <p:cNvPr id="278549" name="Picture 20" descr="433_Er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8" y="3158"/>
              <a:ext cx="1361" cy="1021"/>
            </a:xfrm>
            <a:prstGeom prst="rect">
              <a:avLst/>
            </a:prstGeom>
            <a:noFill/>
            <a:ln w="127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278550" name="Text Box 21"/>
            <p:cNvSpPr txBox="1">
              <a:spLocks noChangeArrowheads="1"/>
            </p:cNvSpPr>
            <p:nvPr/>
          </p:nvSpPr>
          <p:spPr bwMode="auto">
            <a:xfrm>
              <a:off x="4352" y="3146"/>
              <a:ext cx="107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600" b="1">
                  <a:solidFill>
                    <a:srgbClr val="FFCC66"/>
                  </a:solidFill>
                  <a:latin typeface="Times New Roman" panose="02020603050405020304" pitchFamily="18" charset="0"/>
                </a:rPr>
                <a:t>Eros  </a:t>
              </a:r>
              <a:r>
                <a:rPr lang="tr-TR" altLang="tr-TR" sz="1200">
                  <a:solidFill>
                    <a:srgbClr val="66FF66"/>
                  </a:solidFill>
                  <a:latin typeface="Times New Roman" panose="02020603050405020304" pitchFamily="18" charset="0"/>
                </a:rPr>
                <a:t>13 × 13 × 33 km</a:t>
              </a:r>
              <a:endParaRPr lang="tr-TR" altLang="tr-TR" sz="1200" b="1">
                <a:solidFill>
                  <a:srgbClr val="FFCC66"/>
                </a:solidFill>
                <a:latin typeface="Times New Roman" panose="02020603050405020304" pitchFamily="18" charset="0"/>
              </a:endParaRPr>
            </a:p>
          </p:txBody>
        </p:sp>
        <p:sp>
          <p:nvSpPr>
            <p:cNvPr id="278551" name="Text Box 22"/>
            <p:cNvSpPr txBox="1">
              <a:spLocks noChangeArrowheads="1"/>
            </p:cNvSpPr>
            <p:nvPr/>
          </p:nvSpPr>
          <p:spPr bwMode="auto">
            <a:xfrm>
              <a:off x="4721" y="4020"/>
              <a:ext cx="10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000">
                  <a:solidFill>
                    <a:srgbClr val="66FFFF"/>
                  </a:solidFill>
                  <a:latin typeface="Times New Roman" panose="02020603050405020304" pitchFamily="18" charset="0"/>
                </a:rPr>
                <a:t>NEAR-SHOEMAKER 2001</a:t>
              </a:r>
            </a:p>
          </p:txBody>
        </p:sp>
      </p:grpSp>
      <p:grpSp>
        <p:nvGrpSpPr>
          <p:cNvPr id="278537" name="Group 23"/>
          <p:cNvGrpSpPr>
            <a:grpSpLocks/>
          </p:cNvGrpSpPr>
          <p:nvPr/>
        </p:nvGrpSpPr>
        <p:grpSpPr bwMode="auto">
          <a:xfrm>
            <a:off x="5683250" y="2924175"/>
            <a:ext cx="2705100" cy="1676400"/>
            <a:chOff x="3379" y="1104"/>
            <a:chExt cx="1704" cy="1056"/>
          </a:xfrm>
        </p:grpSpPr>
        <p:pic>
          <p:nvPicPr>
            <p:cNvPr id="278546" name="Picture 24" descr="253_mathild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9" y="1104"/>
              <a:ext cx="1699" cy="1056"/>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278547" name="Text Box 25"/>
            <p:cNvSpPr txBox="1">
              <a:spLocks noChangeArrowheads="1"/>
            </p:cNvSpPr>
            <p:nvPr/>
          </p:nvSpPr>
          <p:spPr bwMode="auto">
            <a:xfrm>
              <a:off x="3424" y="1117"/>
              <a:ext cx="12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600" b="1">
                  <a:solidFill>
                    <a:srgbClr val="FFCC66"/>
                  </a:solidFill>
                  <a:latin typeface="Times New Roman" panose="02020603050405020304" pitchFamily="18" charset="0"/>
                </a:rPr>
                <a:t>Mathilde </a:t>
              </a:r>
              <a:r>
                <a:rPr lang="tr-TR" altLang="tr-TR" sz="1200">
                  <a:solidFill>
                    <a:srgbClr val="66FF66"/>
                  </a:solidFill>
                  <a:latin typeface="Times New Roman" panose="02020603050405020304" pitchFamily="18" charset="0"/>
                </a:rPr>
                <a:t>13 × 13 × 33 km</a:t>
              </a:r>
              <a:endParaRPr lang="tr-TR" altLang="tr-TR" sz="1200" b="1">
                <a:solidFill>
                  <a:srgbClr val="FFCC66"/>
                </a:solidFill>
                <a:latin typeface="Times New Roman" panose="02020603050405020304" pitchFamily="18" charset="0"/>
              </a:endParaRPr>
            </a:p>
          </p:txBody>
        </p:sp>
        <p:sp>
          <p:nvSpPr>
            <p:cNvPr id="278548" name="Text Box 26"/>
            <p:cNvSpPr txBox="1">
              <a:spLocks noChangeArrowheads="1"/>
            </p:cNvSpPr>
            <p:nvPr/>
          </p:nvSpPr>
          <p:spPr bwMode="auto">
            <a:xfrm>
              <a:off x="4044" y="1979"/>
              <a:ext cx="10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000">
                  <a:solidFill>
                    <a:srgbClr val="66FFFF"/>
                  </a:solidFill>
                  <a:latin typeface="Times New Roman" panose="02020603050405020304" pitchFamily="18" charset="0"/>
                </a:rPr>
                <a:t>NEAR-SHOEMAKER 1997</a:t>
              </a:r>
            </a:p>
          </p:txBody>
        </p:sp>
      </p:grpSp>
      <p:grpSp>
        <p:nvGrpSpPr>
          <p:cNvPr id="278538" name="Group 27"/>
          <p:cNvGrpSpPr>
            <a:grpSpLocks/>
          </p:cNvGrpSpPr>
          <p:nvPr/>
        </p:nvGrpSpPr>
        <p:grpSpPr bwMode="auto">
          <a:xfrm>
            <a:off x="179388" y="4868863"/>
            <a:ext cx="2212975" cy="1765300"/>
            <a:chOff x="249" y="2227"/>
            <a:chExt cx="1394" cy="1112"/>
          </a:xfrm>
        </p:grpSpPr>
        <p:pic>
          <p:nvPicPr>
            <p:cNvPr id="278543" name="Picture 28" descr="9969_Braill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 y="2251"/>
              <a:ext cx="1361" cy="1082"/>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278544" name="Text Box 29"/>
            <p:cNvSpPr txBox="1">
              <a:spLocks noChangeArrowheads="1"/>
            </p:cNvSpPr>
            <p:nvPr/>
          </p:nvSpPr>
          <p:spPr bwMode="auto">
            <a:xfrm>
              <a:off x="295" y="2227"/>
              <a:ext cx="123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600" b="1">
                  <a:solidFill>
                    <a:srgbClr val="FFCC66"/>
                  </a:solidFill>
                  <a:latin typeface="Times New Roman" panose="02020603050405020304" pitchFamily="18" charset="0"/>
                </a:rPr>
                <a:t>Braille </a:t>
              </a:r>
              <a:r>
                <a:rPr lang="tr-TR" altLang="tr-TR" sz="1200">
                  <a:solidFill>
                    <a:srgbClr val="66FF66"/>
                  </a:solidFill>
                  <a:latin typeface="Times New Roman" panose="02020603050405020304" pitchFamily="18" charset="0"/>
                </a:rPr>
                <a:t>0.6 × 0.6 × 2.2 km</a:t>
              </a:r>
              <a:endParaRPr lang="tr-TR" altLang="tr-TR" sz="1200" b="1">
                <a:solidFill>
                  <a:srgbClr val="FFCC66"/>
                </a:solidFill>
                <a:latin typeface="Times New Roman" panose="02020603050405020304" pitchFamily="18" charset="0"/>
              </a:endParaRPr>
            </a:p>
          </p:txBody>
        </p:sp>
        <p:sp>
          <p:nvSpPr>
            <p:cNvPr id="278545" name="Text Box 30"/>
            <p:cNvSpPr txBox="1">
              <a:spLocks noChangeArrowheads="1"/>
            </p:cNvSpPr>
            <p:nvPr/>
          </p:nvSpPr>
          <p:spPr bwMode="auto">
            <a:xfrm>
              <a:off x="812" y="3185"/>
              <a:ext cx="83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000">
                  <a:solidFill>
                    <a:srgbClr val="66FFFF"/>
                  </a:solidFill>
                  <a:latin typeface="Times New Roman" panose="02020603050405020304" pitchFamily="18" charset="0"/>
                </a:rPr>
                <a:t>DEEP SPACE-1 1999</a:t>
              </a:r>
            </a:p>
          </p:txBody>
        </p:sp>
      </p:grpSp>
      <p:grpSp>
        <p:nvGrpSpPr>
          <p:cNvPr id="278539" name="Group 31"/>
          <p:cNvGrpSpPr>
            <a:grpSpLocks/>
          </p:cNvGrpSpPr>
          <p:nvPr/>
        </p:nvGrpSpPr>
        <p:grpSpPr bwMode="auto">
          <a:xfrm>
            <a:off x="4724400" y="4868863"/>
            <a:ext cx="2141538" cy="1725612"/>
            <a:chOff x="2925" y="2996"/>
            <a:chExt cx="1349" cy="1087"/>
          </a:xfrm>
        </p:grpSpPr>
        <p:pic>
          <p:nvPicPr>
            <p:cNvPr id="278540" name="Picture 32" descr="5535_annefrank"/>
            <p:cNvPicPr>
              <a:picLocks noChangeAspect="1" noChangeArrowheads="1"/>
            </p:cNvPicPr>
            <p:nvPr/>
          </p:nvPicPr>
          <p:blipFill>
            <a:blip r:embed="rId8">
              <a:lum bright="12000" contrast="12000"/>
              <a:extLst>
                <a:ext uri="{28A0092B-C50C-407E-A947-70E740481C1C}">
                  <a14:useLocalDpi xmlns:a14="http://schemas.microsoft.com/office/drawing/2010/main" val="0"/>
                </a:ext>
              </a:extLst>
            </a:blip>
            <a:srcRect/>
            <a:stretch>
              <a:fillRect/>
            </a:stretch>
          </p:blipFill>
          <p:spPr bwMode="auto">
            <a:xfrm>
              <a:off x="2925" y="3022"/>
              <a:ext cx="1316" cy="1046"/>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278541" name="Text Box 33"/>
            <p:cNvSpPr txBox="1">
              <a:spLocks noChangeArrowheads="1"/>
            </p:cNvSpPr>
            <p:nvPr/>
          </p:nvSpPr>
          <p:spPr bwMode="auto">
            <a:xfrm>
              <a:off x="2941" y="2996"/>
              <a:ext cx="82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600" b="1">
                  <a:solidFill>
                    <a:srgbClr val="FFCC66"/>
                  </a:solidFill>
                  <a:latin typeface="Times New Roman" panose="02020603050405020304" pitchFamily="18" charset="0"/>
                </a:rPr>
                <a:t>Annefrank</a:t>
              </a:r>
            </a:p>
            <a:p>
              <a:pPr eaLnBrk="1" hangingPunct="1">
                <a:spcBef>
                  <a:spcPct val="0"/>
                </a:spcBef>
                <a:buFontTx/>
                <a:buNone/>
              </a:pPr>
              <a:r>
                <a:rPr lang="tr-TR" altLang="tr-TR" sz="1200">
                  <a:solidFill>
                    <a:srgbClr val="66FF66"/>
                  </a:solidFill>
                  <a:latin typeface="Times New Roman" panose="02020603050405020304" pitchFamily="18" charset="0"/>
                </a:rPr>
                <a:t>6.6 × 5.0 × 3.4 km</a:t>
              </a:r>
              <a:endParaRPr lang="tr-TR" altLang="tr-TR" sz="1200" b="1">
                <a:solidFill>
                  <a:srgbClr val="FFCC66"/>
                </a:solidFill>
                <a:latin typeface="Times New Roman" panose="02020603050405020304" pitchFamily="18" charset="0"/>
              </a:endParaRPr>
            </a:p>
          </p:txBody>
        </p:sp>
        <p:sp>
          <p:nvSpPr>
            <p:cNvPr id="278542" name="Text Box 34"/>
            <p:cNvSpPr txBox="1">
              <a:spLocks noChangeArrowheads="1"/>
            </p:cNvSpPr>
            <p:nvPr/>
          </p:nvSpPr>
          <p:spPr bwMode="auto">
            <a:xfrm>
              <a:off x="3565" y="3929"/>
              <a:ext cx="70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000">
                  <a:solidFill>
                    <a:srgbClr val="66FFFF"/>
                  </a:solidFill>
                  <a:latin typeface="Times New Roman" panose="02020603050405020304" pitchFamily="18" charset="0"/>
                </a:rPr>
                <a:t>STARDUST 2002</a:t>
              </a:r>
            </a:p>
          </p:txBody>
        </p:sp>
      </p:grpSp>
    </p:spTree>
    <p:extLst>
      <p:ext uri="{BB962C8B-B14F-4D97-AF65-F5344CB8AC3E}">
        <p14:creationId xmlns:p14="http://schemas.microsoft.com/office/powerpoint/2010/main" val="643853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554" name="Picture 2" descr="com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10585450" cy="712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9555" name="Rectangle 3"/>
          <p:cNvSpPr>
            <a:spLocks noChangeArrowheads="1"/>
          </p:cNvSpPr>
          <p:nvPr/>
        </p:nvSpPr>
        <p:spPr bwMode="auto">
          <a:xfrm>
            <a:off x="1109663" y="333375"/>
            <a:ext cx="6924675" cy="5619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800">
              <a:latin typeface="Arial" panose="020B0604020202020204" pitchFamily="34" charset="0"/>
            </a:endParaRPr>
          </a:p>
        </p:txBody>
      </p:sp>
      <p:sp>
        <p:nvSpPr>
          <p:cNvPr id="279556" name="Text Box 4"/>
          <p:cNvSpPr txBox="1">
            <a:spLocks noChangeArrowheads="1"/>
          </p:cNvSpPr>
          <p:nvPr/>
        </p:nvSpPr>
        <p:spPr bwMode="auto">
          <a:xfrm>
            <a:off x="1150938" y="379413"/>
            <a:ext cx="68437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tr-TR" altLang="tr-TR" sz="3600" b="1">
                <a:solidFill>
                  <a:srgbClr val="CCECFF"/>
                </a:solidFill>
                <a:latin typeface="Albertus Medium" pitchFamily="34" charset="0"/>
              </a:rPr>
              <a:t>Kuyruklu Yıldızlar</a:t>
            </a:r>
            <a:endParaRPr lang="en-US" altLang="tr-TR" sz="3600" b="1">
              <a:solidFill>
                <a:srgbClr val="CCECFF"/>
              </a:solidFill>
              <a:latin typeface="Albertus Medium" pitchFamily="34" charset="0"/>
            </a:endParaRPr>
          </a:p>
        </p:txBody>
      </p:sp>
      <p:sp>
        <p:nvSpPr>
          <p:cNvPr id="279557" name="Text Box 5"/>
          <p:cNvSpPr txBox="1">
            <a:spLocks noChangeArrowheads="1"/>
          </p:cNvSpPr>
          <p:nvPr/>
        </p:nvSpPr>
        <p:spPr bwMode="auto">
          <a:xfrm>
            <a:off x="352425" y="977900"/>
            <a:ext cx="8424863"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000">
                <a:latin typeface="Times New Roman" panose="02020603050405020304" pitchFamily="18" charset="0"/>
              </a:rPr>
              <a:t>Çeşitli tedirginlik etkileri altında Kuiper kuşağı ve Oort Bulutu’ndaki cisimler olağan yörüngelerinden saptırılarak Güneş etrafında çok basık yörüngelerde dolanmaya zorlanırlar.</a:t>
            </a:r>
          </a:p>
          <a:p>
            <a:pPr eaLnBrk="1" hangingPunct="1">
              <a:spcBef>
                <a:spcPct val="0"/>
              </a:spcBef>
              <a:buFontTx/>
              <a:buNone/>
            </a:pPr>
            <a:endParaRPr lang="tr-TR" altLang="tr-TR" sz="2000">
              <a:latin typeface="Times New Roman" panose="02020603050405020304" pitchFamily="18" charset="0"/>
            </a:endParaRPr>
          </a:p>
          <a:p>
            <a:pPr eaLnBrk="1" hangingPunct="1">
              <a:spcBef>
                <a:spcPct val="0"/>
              </a:spcBef>
              <a:buFontTx/>
              <a:buNone/>
            </a:pPr>
            <a:r>
              <a:rPr lang="tr-TR" altLang="tr-TR" sz="2000">
                <a:latin typeface="Times New Roman" panose="02020603050405020304" pitchFamily="18" charset="0"/>
              </a:rPr>
              <a:t>Kaya parçaları ve toz taneciklerinin, su, karbondioksit ve metan buzları ile birarada durduğu bu cisimlere, Güneş sisteminin “Kirli kartopları” da denir.</a:t>
            </a:r>
          </a:p>
          <a:p>
            <a:pPr eaLnBrk="1" hangingPunct="1">
              <a:spcBef>
                <a:spcPct val="0"/>
              </a:spcBef>
              <a:buFontTx/>
              <a:buNone/>
            </a:pPr>
            <a:endParaRPr lang="tr-TR" altLang="tr-TR" sz="2000">
              <a:latin typeface="Times New Roman" panose="02020603050405020304" pitchFamily="18" charset="0"/>
            </a:endParaRPr>
          </a:p>
          <a:p>
            <a:pPr eaLnBrk="1" hangingPunct="1">
              <a:spcBef>
                <a:spcPct val="0"/>
              </a:spcBef>
              <a:buFontTx/>
              <a:buNone/>
            </a:pPr>
            <a:r>
              <a:rPr lang="tr-TR" altLang="tr-TR" sz="2000">
                <a:latin typeface="Times New Roman" panose="02020603050405020304" pitchFamily="18" charset="0"/>
              </a:rPr>
              <a:t>Basık yörüngeleri boyunca Güneş’e yaklaştıkca, bu cisimlerin üst tabakaları Güneş’in ışınım basıncı ile buharlaşır ve Güneş’e bakan yönün aksi tarafında bir kuyruk oluşur.</a:t>
            </a:r>
          </a:p>
        </p:txBody>
      </p:sp>
      <p:pic>
        <p:nvPicPr>
          <p:cNvPr id="279558" name="Picture 6" descr="orbi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886200"/>
            <a:ext cx="5238750" cy="318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97242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ChangeArrowheads="1"/>
          </p:cNvSpPr>
          <p:nvPr/>
        </p:nvSpPr>
        <p:spPr bwMode="auto">
          <a:xfrm>
            <a:off x="1109663" y="333375"/>
            <a:ext cx="6924675" cy="5619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800">
              <a:latin typeface="Arial" panose="020B0604020202020204" pitchFamily="34" charset="0"/>
            </a:endParaRPr>
          </a:p>
        </p:txBody>
      </p:sp>
      <p:sp>
        <p:nvSpPr>
          <p:cNvPr id="280579" name="Text Box 3"/>
          <p:cNvSpPr txBox="1">
            <a:spLocks noChangeArrowheads="1"/>
          </p:cNvSpPr>
          <p:nvPr/>
        </p:nvSpPr>
        <p:spPr bwMode="auto">
          <a:xfrm>
            <a:off x="1150938" y="379413"/>
            <a:ext cx="68437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tr-TR" altLang="tr-TR" sz="3600" b="1">
                <a:solidFill>
                  <a:srgbClr val="CCECFF"/>
                </a:solidFill>
                <a:latin typeface="Albertus Medium" pitchFamily="34" charset="0"/>
              </a:rPr>
              <a:t>Kuyruklu Yıldızlar</a:t>
            </a:r>
            <a:endParaRPr lang="en-US" altLang="tr-TR" sz="3600" b="1">
              <a:solidFill>
                <a:srgbClr val="CCECFF"/>
              </a:solidFill>
              <a:latin typeface="Albertus Medium" pitchFamily="34" charset="0"/>
            </a:endParaRPr>
          </a:p>
        </p:txBody>
      </p:sp>
      <p:sp>
        <p:nvSpPr>
          <p:cNvPr id="280580" name="Text Box 4"/>
          <p:cNvSpPr txBox="1">
            <a:spLocks noChangeArrowheads="1"/>
          </p:cNvSpPr>
          <p:nvPr/>
        </p:nvSpPr>
        <p:spPr bwMode="auto">
          <a:xfrm>
            <a:off x="385763" y="4449763"/>
            <a:ext cx="8424862"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600">
                <a:solidFill>
                  <a:srgbClr val="66FFFF"/>
                </a:solidFill>
                <a:latin typeface="Times New Roman" panose="02020603050405020304" pitchFamily="18" charset="0"/>
              </a:rPr>
              <a:t>Kuyruklu yıldızlarda izlenen çift kuyruklu yapı dikkat çekicidir. </a:t>
            </a:r>
          </a:p>
          <a:p>
            <a:pPr algn="ctr" eaLnBrk="1" hangingPunct="1">
              <a:spcBef>
                <a:spcPct val="0"/>
              </a:spcBef>
              <a:buFontTx/>
              <a:buNone/>
            </a:pPr>
            <a:endParaRPr lang="tr-TR" altLang="tr-TR" sz="800">
              <a:solidFill>
                <a:srgbClr val="66FFFF"/>
              </a:solidFill>
              <a:latin typeface="Times New Roman" panose="02020603050405020304" pitchFamily="18" charset="0"/>
            </a:endParaRPr>
          </a:p>
          <a:p>
            <a:pPr algn="ctr" eaLnBrk="1" hangingPunct="1">
              <a:spcBef>
                <a:spcPct val="0"/>
              </a:spcBef>
              <a:buFontTx/>
              <a:buNone/>
            </a:pPr>
            <a:r>
              <a:rPr lang="tr-TR" altLang="tr-TR" sz="1600">
                <a:solidFill>
                  <a:srgbClr val="66FFFF"/>
                </a:solidFill>
                <a:latin typeface="Times New Roman" panose="02020603050405020304" pitchFamily="18" charset="0"/>
              </a:rPr>
              <a:t>Güneş’in ısısı ile buharlaşan su, CO</a:t>
            </a:r>
            <a:r>
              <a:rPr lang="tr-TR" altLang="tr-TR" sz="1600" baseline="-25000">
                <a:solidFill>
                  <a:srgbClr val="66FFFF"/>
                </a:solidFill>
                <a:latin typeface="Times New Roman" panose="02020603050405020304" pitchFamily="18" charset="0"/>
              </a:rPr>
              <a:t>2</a:t>
            </a:r>
            <a:r>
              <a:rPr lang="tr-TR" altLang="tr-TR" sz="1600">
                <a:solidFill>
                  <a:srgbClr val="66FFFF"/>
                </a:solidFill>
                <a:latin typeface="Times New Roman" panose="02020603050405020304" pitchFamily="18" charset="0"/>
              </a:rPr>
              <a:t> ve metan buzu, Güneş’in yoğun UV ışınımı ile elektrik yüklü hale gelir (iyonlaşır). Gaz formundaki bu materyal Güneş rüzgarını ve Güneş’in manyetik alan çizgilerini takip edecek şekilde biçimlenir ve </a:t>
            </a:r>
            <a:r>
              <a:rPr lang="tr-TR" altLang="tr-TR" sz="1600">
                <a:solidFill>
                  <a:srgbClr val="FFFF66"/>
                </a:solidFill>
                <a:latin typeface="Times New Roman" panose="02020603050405020304" pitchFamily="18" charset="0"/>
              </a:rPr>
              <a:t>“iyon kuyruk”</a:t>
            </a:r>
            <a:r>
              <a:rPr lang="tr-TR" altLang="tr-TR" sz="1600">
                <a:solidFill>
                  <a:srgbClr val="66FFFF"/>
                </a:solidFill>
                <a:latin typeface="Times New Roman" panose="02020603050405020304" pitchFamily="18" charset="0"/>
              </a:rPr>
              <a:t> adını alır. Biçimi doğrusaldır ve doğrudan güneş yönünde uzanır.</a:t>
            </a:r>
          </a:p>
          <a:p>
            <a:pPr algn="ctr" eaLnBrk="1" hangingPunct="1">
              <a:spcBef>
                <a:spcPct val="0"/>
              </a:spcBef>
              <a:buFontTx/>
              <a:buNone/>
            </a:pPr>
            <a:endParaRPr lang="tr-TR" altLang="tr-TR" sz="800">
              <a:solidFill>
                <a:srgbClr val="66FFFF"/>
              </a:solidFill>
              <a:latin typeface="Times New Roman" panose="02020603050405020304" pitchFamily="18" charset="0"/>
            </a:endParaRPr>
          </a:p>
          <a:p>
            <a:pPr algn="ctr" eaLnBrk="1" hangingPunct="1">
              <a:spcBef>
                <a:spcPct val="0"/>
              </a:spcBef>
              <a:buFontTx/>
              <a:buNone/>
            </a:pPr>
            <a:r>
              <a:rPr lang="tr-TR" altLang="tr-TR" sz="1600">
                <a:solidFill>
                  <a:srgbClr val="66FFFF"/>
                </a:solidFill>
                <a:latin typeface="Times New Roman" panose="02020603050405020304" pitchFamily="18" charset="0"/>
              </a:rPr>
              <a:t>Serbest kalan toz tanecikleri ise, Güneş rüzgarı ve manyetik alandan çok etkilenmezler ve kuyruklu yıldızın yörüngesi boyunca uzanan </a:t>
            </a:r>
            <a:r>
              <a:rPr lang="tr-TR" altLang="tr-TR" sz="1600">
                <a:solidFill>
                  <a:srgbClr val="FFFF66"/>
                </a:solidFill>
                <a:latin typeface="Times New Roman" panose="02020603050405020304" pitchFamily="18" charset="0"/>
              </a:rPr>
              <a:t>“toz kuyruk”</a:t>
            </a:r>
            <a:r>
              <a:rPr lang="tr-TR" altLang="tr-TR" sz="1600">
                <a:solidFill>
                  <a:srgbClr val="66FFFF"/>
                </a:solidFill>
                <a:latin typeface="Times New Roman" panose="02020603050405020304" pitchFamily="18" charset="0"/>
              </a:rPr>
              <a:t> yapısını oluştururlar. Bu nedenle toz kuyruk eğrisel biçimdedir.</a:t>
            </a:r>
          </a:p>
        </p:txBody>
      </p:sp>
      <p:pic>
        <p:nvPicPr>
          <p:cNvPr id="280581" name="Picture 5" descr="c_hale-bopp-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988" y="1125538"/>
            <a:ext cx="3502025" cy="3230562"/>
          </a:xfrm>
          <a:prstGeom prst="rect">
            <a:avLst/>
          </a:prstGeom>
          <a:noFill/>
          <a:ln w="9525">
            <a:solidFill>
              <a:srgbClr val="00FFFF"/>
            </a:solidFill>
            <a:miter lim="800000"/>
            <a:headEnd/>
            <a:tailEnd/>
          </a:ln>
          <a:extLst>
            <a:ext uri="{909E8E84-426E-40DD-AFC4-6F175D3DCCD1}">
              <a14:hiddenFill xmlns:a14="http://schemas.microsoft.com/office/drawing/2010/main">
                <a:solidFill>
                  <a:srgbClr val="FFFFFF"/>
                </a:solidFill>
              </a14:hiddenFill>
            </a:ext>
          </a:extLst>
        </p:spPr>
      </p:pic>
      <p:grpSp>
        <p:nvGrpSpPr>
          <p:cNvPr id="424966" name="Group 6"/>
          <p:cNvGrpSpPr>
            <a:grpSpLocks/>
          </p:cNvGrpSpPr>
          <p:nvPr/>
        </p:nvGrpSpPr>
        <p:grpSpPr bwMode="auto">
          <a:xfrm>
            <a:off x="2771775" y="1341438"/>
            <a:ext cx="2232025" cy="2039937"/>
            <a:chOff x="1746" y="845"/>
            <a:chExt cx="1406" cy="1285"/>
          </a:xfrm>
        </p:grpSpPr>
        <p:sp>
          <p:nvSpPr>
            <p:cNvPr id="280583" name="Line 7"/>
            <p:cNvSpPr>
              <a:spLocks noChangeShapeType="1"/>
            </p:cNvSpPr>
            <p:nvPr/>
          </p:nvSpPr>
          <p:spPr bwMode="auto">
            <a:xfrm flipV="1">
              <a:off x="2200" y="845"/>
              <a:ext cx="907" cy="997"/>
            </a:xfrm>
            <a:prstGeom prst="line">
              <a:avLst/>
            </a:prstGeom>
            <a:noFill/>
            <a:ln w="9525">
              <a:solidFill>
                <a:srgbClr val="00FF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80584" name="Text Box 8"/>
            <p:cNvSpPr txBox="1">
              <a:spLocks noChangeArrowheads="1"/>
            </p:cNvSpPr>
            <p:nvPr/>
          </p:nvSpPr>
          <p:spPr bwMode="auto">
            <a:xfrm>
              <a:off x="2311" y="981"/>
              <a:ext cx="3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tr-TR" altLang="tr-TR" sz="1200">
                  <a:solidFill>
                    <a:srgbClr val="66FFFF"/>
                  </a:solidFill>
                  <a:latin typeface="Times New Roman" panose="02020603050405020304" pitchFamily="18" charset="0"/>
                </a:rPr>
                <a:t>iyon</a:t>
              </a:r>
            </a:p>
            <a:p>
              <a:pPr algn="r" eaLnBrk="1" hangingPunct="1">
                <a:spcBef>
                  <a:spcPct val="0"/>
                </a:spcBef>
                <a:buFontTx/>
                <a:buNone/>
              </a:pPr>
              <a:r>
                <a:rPr lang="tr-TR" altLang="tr-TR" sz="1200">
                  <a:solidFill>
                    <a:srgbClr val="66FFFF"/>
                  </a:solidFill>
                  <a:latin typeface="Times New Roman" panose="02020603050405020304" pitchFamily="18" charset="0"/>
                </a:rPr>
                <a:t>kuyruk</a:t>
              </a:r>
              <a:endParaRPr lang="en-US" altLang="tr-TR" sz="1200">
                <a:solidFill>
                  <a:srgbClr val="66FFFF"/>
                </a:solidFill>
                <a:latin typeface="Times New Roman" panose="02020603050405020304" pitchFamily="18" charset="0"/>
              </a:endParaRPr>
            </a:p>
          </p:txBody>
        </p:sp>
        <p:sp>
          <p:nvSpPr>
            <p:cNvPr id="280585" name="Text Box 9"/>
            <p:cNvSpPr txBox="1">
              <a:spLocks noChangeArrowheads="1"/>
            </p:cNvSpPr>
            <p:nvPr/>
          </p:nvSpPr>
          <p:spPr bwMode="auto">
            <a:xfrm>
              <a:off x="2064" y="1842"/>
              <a:ext cx="52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a:solidFill>
                    <a:srgbClr val="66FFFF"/>
                  </a:solidFill>
                  <a:latin typeface="Times New Roman" panose="02020603050405020304" pitchFamily="18" charset="0"/>
                </a:rPr>
                <a:t>Güneş</a:t>
              </a:r>
            </a:p>
            <a:p>
              <a:pPr eaLnBrk="1" hangingPunct="1">
                <a:spcBef>
                  <a:spcPct val="0"/>
                </a:spcBef>
                <a:buFontTx/>
                <a:buNone/>
              </a:pPr>
              <a:r>
                <a:rPr lang="tr-TR" altLang="tr-TR" sz="1200">
                  <a:solidFill>
                    <a:srgbClr val="66FFFF"/>
                  </a:solidFill>
                  <a:latin typeface="Times New Roman" panose="02020603050405020304" pitchFamily="18" charset="0"/>
                </a:rPr>
                <a:t>doğrultusu</a:t>
              </a:r>
              <a:endParaRPr lang="en-US" altLang="tr-TR" sz="1200">
                <a:solidFill>
                  <a:srgbClr val="66FFFF"/>
                </a:solidFill>
                <a:latin typeface="Times New Roman" panose="02020603050405020304" pitchFamily="18" charset="0"/>
              </a:endParaRPr>
            </a:p>
          </p:txBody>
        </p:sp>
        <p:sp>
          <p:nvSpPr>
            <p:cNvPr id="280586" name="Freeform 10"/>
            <p:cNvSpPr>
              <a:spLocks/>
            </p:cNvSpPr>
            <p:nvPr/>
          </p:nvSpPr>
          <p:spPr bwMode="auto">
            <a:xfrm>
              <a:off x="2064" y="1588"/>
              <a:ext cx="1088" cy="227"/>
            </a:xfrm>
            <a:custGeom>
              <a:avLst/>
              <a:gdLst>
                <a:gd name="T0" fmla="*/ 0 w 1088"/>
                <a:gd name="T1" fmla="*/ 227 h 227"/>
                <a:gd name="T2" fmla="*/ 136 w 1088"/>
                <a:gd name="T3" fmla="*/ 136 h 227"/>
                <a:gd name="T4" fmla="*/ 362 w 1088"/>
                <a:gd name="T5" fmla="*/ 45 h 227"/>
                <a:gd name="T6" fmla="*/ 680 w 1088"/>
                <a:gd name="T7" fmla="*/ 0 h 227"/>
                <a:gd name="T8" fmla="*/ 1088 w 1088"/>
                <a:gd name="T9" fmla="*/ 45 h 2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8" h="227">
                  <a:moveTo>
                    <a:pt x="0" y="227"/>
                  </a:moveTo>
                  <a:cubicBezTo>
                    <a:pt x="38" y="196"/>
                    <a:pt x="76" y="166"/>
                    <a:pt x="136" y="136"/>
                  </a:cubicBezTo>
                  <a:cubicBezTo>
                    <a:pt x="196" y="106"/>
                    <a:pt x="271" y="68"/>
                    <a:pt x="362" y="45"/>
                  </a:cubicBezTo>
                  <a:cubicBezTo>
                    <a:pt x="453" y="22"/>
                    <a:pt x="559" y="0"/>
                    <a:pt x="680" y="0"/>
                  </a:cubicBezTo>
                  <a:cubicBezTo>
                    <a:pt x="801" y="0"/>
                    <a:pt x="1020" y="37"/>
                    <a:pt x="1088" y="45"/>
                  </a:cubicBezTo>
                </a:path>
              </a:pathLst>
            </a:custGeom>
            <a:noFill/>
            <a:ln w="9525">
              <a:solidFill>
                <a:srgbClr val="FFFF66"/>
              </a:solidFill>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80587" name="Text Box 11"/>
            <p:cNvSpPr txBox="1">
              <a:spLocks noChangeArrowheads="1"/>
            </p:cNvSpPr>
            <p:nvPr/>
          </p:nvSpPr>
          <p:spPr bwMode="auto">
            <a:xfrm>
              <a:off x="1746" y="1434"/>
              <a:ext cx="52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tr-TR" altLang="tr-TR" sz="1200">
                  <a:solidFill>
                    <a:srgbClr val="FFFF66"/>
                  </a:solidFill>
                  <a:latin typeface="Times New Roman" panose="02020603050405020304" pitchFamily="18" charset="0"/>
                </a:rPr>
                <a:t>yörünge</a:t>
              </a:r>
            </a:p>
            <a:p>
              <a:pPr algn="r" eaLnBrk="1" hangingPunct="1">
                <a:spcBef>
                  <a:spcPct val="0"/>
                </a:spcBef>
                <a:buFontTx/>
                <a:buNone/>
              </a:pPr>
              <a:r>
                <a:rPr lang="tr-TR" altLang="tr-TR" sz="1200">
                  <a:solidFill>
                    <a:srgbClr val="FFFF66"/>
                  </a:solidFill>
                  <a:latin typeface="Times New Roman" panose="02020603050405020304" pitchFamily="18" charset="0"/>
                </a:rPr>
                <a:t>doğrultusu</a:t>
              </a:r>
              <a:endParaRPr lang="en-US" altLang="tr-TR" sz="1200">
                <a:solidFill>
                  <a:srgbClr val="FFFF66"/>
                </a:solidFill>
                <a:latin typeface="Times New Roman" panose="02020603050405020304" pitchFamily="18" charset="0"/>
              </a:endParaRPr>
            </a:p>
          </p:txBody>
        </p:sp>
        <p:sp>
          <p:nvSpPr>
            <p:cNvPr id="280588" name="Text Box 12"/>
            <p:cNvSpPr txBox="1">
              <a:spLocks noChangeArrowheads="1"/>
            </p:cNvSpPr>
            <p:nvPr/>
          </p:nvSpPr>
          <p:spPr bwMode="auto">
            <a:xfrm>
              <a:off x="2608" y="1600"/>
              <a:ext cx="3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a:solidFill>
                    <a:srgbClr val="FFFF66"/>
                  </a:solidFill>
                  <a:latin typeface="Times New Roman" panose="02020603050405020304" pitchFamily="18" charset="0"/>
                </a:rPr>
                <a:t>toz</a:t>
              </a:r>
            </a:p>
            <a:p>
              <a:pPr eaLnBrk="1" hangingPunct="1">
                <a:spcBef>
                  <a:spcPct val="0"/>
                </a:spcBef>
                <a:buFontTx/>
                <a:buNone/>
              </a:pPr>
              <a:r>
                <a:rPr lang="tr-TR" altLang="tr-TR" sz="1200">
                  <a:solidFill>
                    <a:srgbClr val="FFFF66"/>
                  </a:solidFill>
                  <a:latin typeface="Times New Roman" panose="02020603050405020304" pitchFamily="18" charset="0"/>
                </a:rPr>
                <a:t>kuyruk</a:t>
              </a:r>
              <a:endParaRPr lang="en-US" altLang="tr-TR" sz="1200">
                <a:solidFill>
                  <a:srgbClr val="FFFF66"/>
                </a:solidFill>
                <a:latin typeface="Times New Roman" panose="02020603050405020304" pitchFamily="18" charset="0"/>
              </a:endParaRPr>
            </a:p>
          </p:txBody>
        </p:sp>
      </p:grpSp>
    </p:spTree>
    <p:extLst>
      <p:ext uri="{BB962C8B-B14F-4D97-AF65-F5344CB8AC3E}">
        <p14:creationId xmlns:p14="http://schemas.microsoft.com/office/powerpoint/2010/main" val="25910741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24966"/>
                                        </p:tgtEl>
                                        <p:attrNameLst>
                                          <p:attrName>style.visibility</p:attrName>
                                        </p:attrNameLst>
                                      </p:cBhvr>
                                      <p:to>
                                        <p:strVal val="visible"/>
                                      </p:to>
                                    </p:set>
                                    <p:animEffect transition="in" filter="fade">
                                      <p:cBhvr>
                                        <p:cTn id="7" dur="2000"/>
                                        <p:tgtEl>
                                          <p:spTgt spid="424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ChangeArrowheads="1"/>
          </p:cNvSpPr>
          <p:nvPr/>
        </p:nvSpPr>
        <p:spPr bwMode="auto">
          <a:xfrm>
            <a:off x="1109663" y="333375"/>
            <a:ext cx="6924675" cy="5619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800">
              <a:latin typeface="Arial" panose="020B0604020202020204" pitchFamily="34" charset="0"/>
            </a:endParaRPr>
          </a:p>
        </p:txBody>
      </p:sp>
      <p:sp>
        <p:nvSpPr>
          <p:cNvPr id="281603" name="Text Box 3"/>
          <p:cNvSpPr txBox="1">
            <a:spLocks noChangeArrowheads="1"/>
          </p:cNvSpPr>
          <p:nvPr/>
        </p:nvSpPr>
        <p:spPr bwMode="auto">
          <a:xfrm>
            <a:off x="1150938" y="379413"/>
            <a:ext cx="68437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tr-TR" altLang="tr-TR" sz="3600" b="1">
                <a:solidFill>
                  <a:srgbClr val="CCECFF"/>
                </a:solidFill>
                <a:latin typeface="Albertus Medium" pitchFamily="34" charset="0"/>
              </a:rPr>
              <a:t>Kuyruklu Yıldızlar</a:t>
            </a:r>
            <a:endParaRPr lang="en-US" altLang="tr-TR" sz="3600" b="1">
              <a:solidFill>
                <a:srgbClr val="CCECFF"/>
              </a:solidFill>
              <a:latin typeface="Albertus Medium" pitchFamily="34" charset="0"/>
            </a:endParaRPr>
          </a:p>
        </p:txBody>
      </p:sp>
      <p:sp>
        <p:nvSpPr>
          <p:cNvPr id="281604" name="Text Box 4"/>
          <p:cNvSpPr txBox="1">
            <a:spLocks noChangeArrowheads="1"/>
          </p:cNvSpPr>
          <p:nvPr/>
        </p:nvSpPr>
        <p:spPr bwMode="auto">
          <a:xfrm>
            <a:off x="360363" y="1052513"/>
            <a:ext cx="8424862"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600">
                <a:solidFill>
                  <a:srgbClr val="66FFFF"/>
                </a:solidFill>
                <a:latin typeface="Times New Roman" panose="02020603050405020304" pitchFamily="18" charset="0"/>
              </a:rPr>
              <a:t>Kuyruklu yıldızlar, Güneş sisteminin oluşum süreçlerine en az katılmış cisimlerdir. Dolayısıyla sistemimizin oluşumuna ilişkin erken evreler hakkında çok önemli bilgiler sunarlar ve uzay araçları ile yapılan araştırmaların hedef cisimleri arasında yer alırlar.</a:t>
            </a:r>
          </a:p>
        </p:txBody>
      </p:sp>
      <p:sp>
        <p:nvSpPr>
          <p:cNvPr id="281605" name="Text Box 5"/>
          <p:cNvSpPr txBox="1">
            <a:spLocks noChangeArrowheads="1"/>
          </p:cNvSpPr>
          <p:nvPr/>
        </p:nvSpPr>
        <p:spPr bwMode="auto">
          <a:xfrm>
            <a:off x="179388" y="1989138"/>
            <a:ext cx="3384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800">
                <a:solidFill>
                  <a:srgbClr val="66FFFF"/>
                </a:solidFill>
                <a:latin typeface="Albertus" pitchFamily="34" charset="0"/>
              </a:rPr>
              <a:t>HALLEY KUYRUKLU YILDIZI</a:t>
            </a:r>
          </a:p>
        </p:txBody>
      </p:sp>
      <p:pic>
        <p:nvPicPr>
          <p:cNvPr id="281606" name="Picture 6" descr="halley_orb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527550"/>
            <a:ext cx="5143500" cy="2286000"/>
          </a:xfrm>
          <a:prstGeom prst="rect">
            <a:avLst/>
          </a:prstGeom>
          <a:noFill/>
          <a:ln w="9525">
            <a:solidFill>
              <a:srgbClr val="00FFFF"/>
            </a:solidFill>
            <a:miter lim="800000"/>
            <a:headEnd/>
            <a:tailEnd/>
          </a:ln>
          <a:extLst>
            <a:ext uri="{909E8E84-426E-40DD-AFC4-6F175D3DCCD1}">
              <a14:hiddenFill xmlns:a14="http://schemas.microsoft.com/office/drawing/2010/main">
                <a:solidFill>
                  <a:srgbClr val="FFFFFF"/>
                </a:solidFill>
              </a14:hiddenFill>
            </a:ext>
          </a:extLst>
        </p:spPr>
      </p:pic>
      <p:pic>
        <p:nvPicPr>
          <p:cNvPr id="281607" name="Picture 7" descr="370px-Edmond_Halley_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565400"/>
            <a:ext cx="1368425" cy="2087563"/>
          </a:xfrm>
          <a:prstGeom prst="rect">
            <a:avLst/>
          </a:prstGeom>
          <a:noFill/>
          <a:ln w="9525">
            <a:solidFill>
              <a:srgbClr val="00FFFF"/>
            </a:solidFill>
            <a:miter lim="800000"/>
            <a:headEnd/>
            <a:tailEnd/>
          </a:ln>
          <a:extLst>
            <a:ext uri="{909E8E84-426E-40DD-AFC4-6F175D3DCCD1}">
              <a14:hiddenFill xmlns:a14="http://schemas.microsoft.com/office/drawing/2010/main">
                <a:solidFill>
                  <a:srgbClr val="FFFFFF"/>
                </a:solidFill>
              </a14:hiddenFill>
            </a:ext>
          </a:extLst>
        </p:spPr>
      </p:pic>
      <p:sp>
        <p:nvSpPr>
          <p:cNvPr id="281608" name="Text Box 8"/>
          <p:cNvSpPr txBox="1">
            <a:spLocks noChangeArrowheads="1"/>
          </p:cNvSpPr>
          <p:nvPr/>
        </p:nvSpPr>
        <p:spPr bwMode="auto">
          <a:xfrm>
            <a:off x="576263" y="4222750"/>
            <a:ext cx="968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000" i="1">
                <a:solidFill>
                  <a:srgbClr val="66FFFF"/>
                </a:solidFill>
                <a:latin typeface="Arial" panose="020B0604020202020204" pitchFamily="34" charset="0"/>
              </a:rPr>
              <a:t>Edmund</a:t>
            </a:r>
          </a:p>
          <a:p>
            <a:pPr algn="ctr" eaLnBrk="1" hangingPunct="1">
              <a:spcBef>
                <a:spcPct val="0"/>
              </a:spcBef>
              <a:buFontTx/>
              <a:buNone/>
            </a:pPr>
            <a:r>
              <a:rPr lang="tr-TR" altLang="tr-TR" sz="1000" i="1">
                <a:solidFill>
                  <a:srgbClr val="66FFFF"/>
                </a:solidFill>
                <a:latin typeface="Arial" panose="020B0604020202020204" pitchFamily="34" charset="0"/>
              </a:rPr>
              <a:t>HALLEY</a:t>
            </a:r>
          </a:p>
        </p:txBody>
      </p:sp>
      <p:sp>
        <p:nvSpPr>
          <p:cNvPr id="281609" name="Text Box 9"/>
          <p:cNvSpPr txBox="1">
            <a:spLocks noChangeArrowheads="1"/>
          </p:cNvSpPr>
          <p:nvPr/>
        </p:nvSpPr>
        <p:spPr bwMode="auto">
          <a:xfrm>
            <a:off x="3348038" y="6165850"/>
            <a:ext cx="1008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i="1">
                <a:solidFill>
                  <a:srgbClr val="66FFFF"/>
                </a:solidFill>
                <a:latin typeface="Arial" panose="020B0604020202020204" pitchFamily="34" charset="0"/>
              </a:rPr>
              <a:t>HALLEY’in</a:t>
            </a:r>
          </a:p>
          <a:p>
            <a:pPr eaLnBrk="1" hangingPunct="1">
              <a:spcBef>
                <a:spcPct val="0"/>
              </a:spcBef>
              <a:buFontTx/>
              <a:buNone/>
            </a:pPr>
            <a:r>
              <a:rPr lang="tr-TR" altLang="tr-TR" sz="1200" i="1">
                <a:solidFill>
                  <a:srgbClr val="66FFFF"/>
                </a:solidFill>
                <a:latin typeface="Arial" panose="020B0604020202020204" pitchFamily="34" charset="0"/>
              </a:rPr>
              <a:t>yörüngesi</a:t>
            </a:r>
          </a:p>
        </p:txBody>
      </p:sp>
      <p:grpSp>
        <p:nvGrpSpPr>
          <p:cNvPr id="281610" name="Group 10"/>
          <p:cNvGrpSpPr>
            <a:grpSpLocks/>
          </p:cNvGrpSpPr>
          <p:nvPr/>
        </p:nvGrpSpPr>
        <p:grpSpPr bwMode="auto">
          <a:xfrm>
            <a:off x="5537200" y="2133600"/>
            <a:ext cx="1339850" cy="1584325"/>
            <a:chOff x="3488" y="1344"/>
            <a:chExt cx="844" cy="998"/>
          </a:xfrm>
        </p:grpSpPr>
        <p:pic>
          <p:nvPicPr>
            <p:cNvPr id="281627" name="Picture 11" descr="halley nucles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8" y="1344"/>
              <a:ext cx="826" cy="998"/>
            </a:xfrm>
            <a:prstGeom prst="rect">
              <a:avLst/>
            </a:prstGeom>
            <a:noFill/>
            <a:ln w="9525">
              <a:solidFill>
                <a:srgbClr val="00FFFF"/>
              </a:solidFill>
              <a:miter lim="800000"/>
              <a:headEnd/>
              <a:tailEnd/>
            </a:ln>
            <a:extLst>
              <a:ext uri="{909E8E84-426E-40DD-AFC4-6F175D3DCCD1}">
                <a14:hiddenFill xmlns:a14="http://schemas.microsoft.com/office/drawing/2010/main">
                  <a:solidFill>
                    <a:srgbClr val="FFFFFF"/>
                  </a:solidFill>
                </a14:hiddenFill>
              </a:ext>
            </a:extLst>
          </p:spPr>
        </p:pic>
        <p:sp>
          <p:nvSpPr>
            <p:cNvPr id="281628" name="Text Box 12"/>
            <p:cNvSpPr txBox="1">
              <a:spLocks noChangeArrowheads="1"/>
            </p:cNvSpPr>
            <p:nvPr/>
          </p:nvSpPr>
          <p:spPr bwMode="auto">
            <a:xfrm>
              <a:off x="3606" y="1344"/>
              <a:ext cx="726"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tr-TR" altLang="tr-TR" sz="1000" i="1">
                  <a:latin typeface="Arial" panose="020B0604020202020204" pitchFamily="34" charset="0"/>
                </a:rPr>
                <a:t>GIOTTO ile görüntülenen</a:t>
              </a:r>
            </a:p>
            <a:p>
              <a:pPr algn="r" eaLnBrk="1" hangingPunct="1">
                <a:spcBef>
                  <a:spcPct val="0"/>
                </a:spcBef>
                <a:buFontTx/>
                <a:buNone/>
              </a:pPr>
              <a:r>
                <a:rPr lang="tr-TR" altLang="tr-TR" sz="1000" i="1">
                  <a:latin typeface="Arial" panose="020B0604020202020204" pitchFamily="34" charset="0"/>
                </a:rPr>
                <a:t>çekirdeği</a:t>
              </a:r>
            </a:p>
          </p:txBody>
        </p:sp>
      </p:grpSp>
      <p:grpSp>
        <p:nvGrpSpPr>
          <p:cNvPr id="281611" name="Group 13"/>
          <p:cNvGrpSpPr>
            <a:grpSpLocks/>
          </p:cNvGrpSpPr>
          <p:nvPr/>
        </p:nvGrpSpPr>
        <p:grpSpPr bwMode="auto">
          <a:xfrm>
            <a:off x="7105650" y="1916113"/>
            <a:ext cx="1858963" cy="1892300"/>
            <a:chOff x="4476" y="1207"/>
            <a:chExt cx="1171" cy="1192"/>
          </a:xfrm>
        </p:grpSpPr>
        <p:pic>
          <p:nvPicPr>
            <p:cNvPr id="281625" name="Picture 14" descr="Halley model"/>
            <p:cNvPicPr>
              <a:picLocks noChangeAspect="1" noChangeArrowheads="1"/>
            </p:cNvPicPr>
            <p:nvPr/>
          </p:nvPicPr>
          <p:blipFill>
            <a:blip r:embed="rId5">
              <a:lum bright="20000"/>
              <a:extLst>
                <a:ext uri="{28A0092B-C50C-407E-A947-70E740481C1C}">
                  <a14:useLocalDpi xmlns:a14="http://schemas.microsoft.com/office/drawing/2010/main" val="0"/>
                </a:ext>
              </a:extLst>
            </a:blip>
            <a:srcRect/>
            <a:stretch>
              <a:fillRect/>
            </a:stretch>
          </p:blipFill>
          <p:spPr bwMode="auto">
            <a:xfrm>
              <a:off x="4476" y="1207"/>
              <a:ext cx="1171" cy="1192"/>
            </a:xfrm>
            <a:prstGeom prst="rect">
              <a:avLst/>
            </a:prstGeom>
            <a:noFill/>
            <a:ln w="9525">
              <a:solidFill>
                <a:srgbClr val="00FFFF"/>
              </a:solidFill>
              <a:miter lim="800000"/>
              <a:headEnd/>
              <a:tailEnd/>
            </a:ln>
            <a:extLst>
              <a:ext uri="{909E8E84-426E-40DD-AFC4-6F175D3DCCD1}">
                <a14:hiddenFill xmlns:a14="http://schemas.microsoft.com/office/drawing/2010/main">
                  <a:solidFill>
                    <a:srgbClr val="FFFFFF"/>
                  </a:solidFill>
                </a14:hiddenFill>
              </a:ext>
            </a:extLst>
          </p:spPr>
        </p:pic>
        <p:sp>
          <p:nvSpPr>
            <p:cNvPr id="281626" name="Text Box 15"/>
            <p:cNvSpPr txBox="1">
              <a:spLocks noChangeArrowheads="1"/>
            </p:cNvSpPr>
            <p:nvPr/>
          </p:nvSpPr>
          <p:spPr bwMode="auto">
            <a:xfrm>
              <a:off x="4476" y="2024"/>
              <a:ext cx="635"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000" i="1">
                  <a:solidFill>
                    <a:srgbClr val="66FFFF"/>
                  </a:solidFill>
                  <a:latin typeface="Arial" panose="020B0604020202020204" pitchFamily="34" charset="0"/>
                </a:rPr>
                <a:t>GIOTTO gözlemlerine</a:t>
              </a:r>
            </a:p>
            <a:p>
              <a:pPr eaLnBrk="1" hangingPunct="1">
                <a:spcBef>
                  <a:spcPct val="0"/>
                </a:spcBef>
                <a:buFontTx/>
                <a:buNone/>
              </a:pPr>
              <a:r>
                <a:rPr lang="tr-TR" altLang="tr-TR" sz="1000" i="1">
                  <a:solidFill>
                    <a:srgbClr val="66FFFF"/>
                  </a:solidFill>
                  <a:latin typeface="Arial" panose="020B0604020202020204" pitchFamily="34" charset="0"/>
                </a:rPr>
                <a:t>göre modeli</a:t>
              </a:r>
            </a:p>
          </p:txBody>
        </p:sp>
      </p:grpSp>
      <p:grpSp>
        <p:nvGrpSpPr>
          <p:cNvPr id="281612" name="Group 16"/>
          <p:cNvGrpSpPr>
            <a:grpSpLocks/>
          </p:cNvGrpSpPr>
          <p:nvPr/>
        </p:nvGrpSpPr>
        <p:grpSpPr bwMode="auto">
          <a:xfrm>
            <a:off x="4932363" y="3860800"/>
            <a:ext cx="4103687" cy="2746375"/>
            <a:chOff x="3107" y="2432"/>
            <a:chExt cx="2585" cy="1730"/>
          </a:xfrm>
        </p:grpSpPr>
        <p:grpSp>
          <p:nvGrpSpPr>
            <p:cNvPr id="281618" name="Group 17"/>
            <p:cNvGrpSpPr>
              <a:grpSpLocks/>
            </p:cNvGrpSpPr>
            <p:nvPr/>
          </p:nvGrpSpPr>
          <p:grpSpPr bwMode="auto">
            <a:xfrm>
              <a:off x="3107" y="2432"/>
              <a:ext cx="2585" cy="1723"/>
              <a:chOff x="3107" y="2432"/>
              <a:chExt cx="2585" cy="1723"/>
            </a:xfrm>
          </p:grpSpPr>
          <p:pic>
            <p:nvPicPr>
              <p:cNvPr id="281621" name="Picture 18" descr="Spect-Halley_IR_spectrum-s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7" y="2432"/>
                <a:ext cx="2585" cy="1723"/>
              </a:xfrm>
              <a:prstGeom prst="rect">
                <a:avLst/>
              </a:prstGeom>
              <a:noFill/>
              <a:ln w="9525">
                <a:solidFill>
                  <a:srgbClr val="00FFFF"/>
                </a:solidFill>
                <a:miter lim="800000"/>
                <a:headEnd/>
                <a:tailEnd/>
              </a:ln>
              <a:extLst>
                <a:ext uri="{909E8E84-426E-40DD-AFC4-6F175D3DCCD1}">
                  <a14:hiddenFill xmlns:a14="http://schemas.microsoft.com/office/drawing/2010/main">
                    <a:solidFill>
                      <a:srgbClr val="FFFFFF"/>
                    </a:solidFill>
                  </a14:hiddenFill>
                </a:ext>
              </a:extLst>
            </p:spPr>
          </p:pic>
          <p:sp>
            <p:nvSpPr>
              <p:cNvPr id="281622" name="Rectangle 19"/>
              <p:cNvSpPr>
                <a:spLocks noChangeArrowheads="1"/>
              </p:cNvSpPr>
              <p:nvPr/>
            </p:nvSpPr>
            <p:spPr bwMode="auto">
              <a:xfrm>
                <a:off x="4195" y="4038"/>
                <a:ext cx="635" cy="9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800">
                  <a:latin typeface="Arial" panose="020B0604020202020204" pitchFamily="34" charset="0"/>
                </a:endParaRPr>
              </a:p>
            </p:txBody>
          </p:sp>
          <p:sp>
            <p:nvSpPr>
              <p:cNvPr id="281623" name="Rectangle 20"/>
              <p:cNvSpPr>
                <a:spLocks noChangeArrowheads="1"/>
              </p:cNvSpPr>
              <p:nvPr/>
            </p:nvSpPr>
            <p:spPr bwMode="auto">
              <a:xfrm>
                <a:off x="3152" y="3448"/>
                <a:ext cx="136" cy="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800">
                  <a:latin typeface="Arial" panose="020B0604020202020204" pitchFamily="34" charset="0"/>
                </a:endParaRPr>
              </a:p>
            </p:txBody>
          </p:sp>
          <p:sp>
            <p:nvSpPr>
              <p:cNvPr id="281624" name="Text Box 21"/>
              <p:cNvSpPr txBox="1">
                <a:spLocks noChangeArrowheads="1"/>
              </p:cNvSpPr>
              <p:nvPr/>
            </p:nvSpPr>
            <p:spPr bwMode="auto">
              <a:xfrm>
                <a:off x="4604" y="2568"/>
                <a:ext cx="61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000" i="1">
                    <a:latin typeface="Arial" panose="020B0604020202020204" pitchFamily="34" charset="0"/>
                  </a:rPr>
                  <a:t>GIOTTO ile</a:t>
                </a:r>
              </a:p>
              <a:p>
                <a:pPr algn="ctr" eaLnBrk="1" hangingPunct="1">
                  <a:spcBef>
                    <a:spcPct val="0"/>
                  </a:spcBef>
                  <a:buFontTx/>
                  <a:buNone/>
                </a:pPr>
                <a:r>
                  <a:rPr lang="tr-TR" altLang="tr-TR" sz="1000" i="1">
                    <a:latin typeface="Arial" panose="020B0604020202020204" pitchFamily="34" charset="0"/>
                  </a:rPr>
                  <a:t>alınan tayfı</a:t>
                </a:r>
              </a:p>
            </p:txBody>
          </p:sp>
        </p:grpSp>
        <p:sp>
          <p:nvSpPr>
            <p:cNvPr id="281619" name="Text Box 22"/>
            <p:cNvSpPr txBox="1">
              <a:spLocks noChangeArrowheads="1"/>
            </p:cNvSpPr>
            <p:nvPr/>
          </p:nvSpPr>
          <p:spPr bwMode="auto">
            <a:xfrm>
              <a:off x="4150" y="4008"/>
              <a:ext cx="86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000" i="1">
                  <a:latin typeface="Arial" panose="020B0604020202020204" pitchFamily="34" charset="0"/>
                </a:rPr>
                <a:t>Dalgaboyu [</a:t>
              </a:r>
              <a:r>
                <a:rPr lang="tr-TR" altLang="tr-TR" sz="1000" i="1">
                  <a:latin typeface="Symbol" panose="05050102010706020507" pitchFamily="18" charset="2"/>
                </a:rPr>
                <a:t>m</a:t>
              </a:r>
              <a:r>
                <a:rPr lang="tr-TR" altLang="tr-TR" sz="1000" i="1">
                  <a:latin typeface="Arial" panose="020B0604020202020204" pitchFamily="34" charset="0"/>
                </a:rPr>
                <a:t>m]</a:t>
              </a:r>
            </a:p>
          </p:txBody>
        </p:sp>
        <p:sp>
          <p:nvSpPr>
            <p:cNvPr id="281620" name="Text Box 23"/>
            <p:cNvSpPr txBox="1">
              <a:spLocks noChangeArrowheads="1"/>
            </p:cNvSpPr>
            <p:nvPr/>
          </p:nvSpPr>
          <p:spPr bwMode="auto">
            <a:xfrm rot="-5400000">
              <a:off x="3077" y="3541"/>
              <a:ext cx="40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tr-TR" altLang="tr-TR" sz="1000" i="1">
                  <a:latin typeface="Arial" panose="020B0604020202020204" pitchFamily="34" charset="0"/>
                </a:rPr>
                <a:t>Göreli</a:t>
              </a:r>
            </a:p>
            <a:p>
              <a:pPr algn="r" eaLnBrk="1" hangingPunct="1">
                <a:spcBef>
                  <a:spcPct val="0"/>
                </a:spcBef>
                <a:buFontTx/>
                <a:buNone/>
              </a:pPr>
              <a:r>
                <a:rPr lang="tr-TR" altLang="tr-TR" sz="1000" i="1">
                  <a:latin typeface="Arial" panose="020B0604020202020204" pitchFamily="34" charset="0"/>
                </a:rPr>
                <a:t>yeğinlik</a:t>
              </a:r>
            </a:p>
          </p:txBody>
        </p:sp>
      </p:grpSp>
      <p:grpSp>
        <p:nvGrpSpPr>
          <p:cNvPr id="281613" name="Group 24"/>
          <p:cNvGrpSpPr>
            <a:grpSpLocks/>
          </p:cNvGrpSpPr>
          <p:nvPr/>
        </p:nvGrpSpPr>
        <p:grpSpPr bwMode="auto">
          <a:xfrm>
            <a:off x="3994150" y="2565400"/>
            <a:ext cx="1298575" cy="1617663"/>
            <a:chOff x="2200" y="1616"/>
            <a:chExt cx="818" cy="1019"/>
          </a:xfrm>
        </p:grpSpPr>
        <p:pic>
          <p:nvPicPr>
            <p:cNvPr id="281616" name="Picture 25" descr="giott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0" y="1616"/>
              <a:ext cx="818" cy="1019"/>
            </a:xfrm>
            <a:prstGeom prst="rect">
              <a:avLst/>
            </a:prstGeom>
            <a:noFill/>
            <a:ln w="9525">
              <a:solidFill>
                <a:srgbClr val="00FFFF"/>
              </a:solidFill>
              <a:miter lim="800000"/>
              <a:headEnd/>
              <a:tailEnd/>
            </a:ln>
            <a:extLst>
              <a:ext uri="{909E8E84-426E-40DD-AFC4-6F175D3DCCD1}">
                <a14:hiddenFill xmlns:a14="http://schemas.microsoft.com/office/drawing/2010/main">
                  <a:solidFill>
                    <a:srgbClr val="FFFFFF"/>
                  </a:solidFill>
                </a14:hiddenFill>
              </a:ext>
            </a:extLst>
          </p:spPr>
        </p:pic>
        <p:sp>
          <p:nvSpPr>
            <p:cNvPr id="281617" name="Text Box 26"/>
            <p:cNvSpPr txBox="1">
              <a:spLocks noChangeArrowheads="1"/>
            </p:cNvSpPr>
            <p:nvPr/>
          </p:nvSpPr>
          <p:spPr bwMode="auto">
            <a:xfrm>
              <a:off x="2218" y="1616"/>
              <a:ext cx="6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000" i="1">
                  <a:solidFill>
                    <a:srgbClr val="66FFFF"/>
                  </a:solidFill>
                  <a:latin typeface="Arial" panose="020B0604020202020204" pitchFamily="34" charset="0"/>
                </a:rPr>
                <a:t>GIOTTO</a:t>
              </a:r>
            </a:p>
            <a:p>
              <a:pPr eaLnBrk="1" hangingPunct="1">
                <a:spcBef>
                  <a:spcPct val="0"/>
                </a:spcBef>
                <a:buFontTx/>
                <a:buNone/>
              </a:pPr>
              <a:r>
                <a:rPr lang="tr-TR" altLang="tr-TR" sz="1000" i="1">
                  <a:solidFill>
                    <a:srgbClr val="66FFFF"/>
                  </a:solidFill>
                  <a:latin typeface="Arial" panose="020B0604020202020204" pitchFamily="34" charset="0"/>
                </a:rPr>
                <a:t>uzay aracı</a:t>
              </a:r>
            </a:p>
          </p:txBody>
        </p:sp>
      </p:grpSp>
      <p:pic>
        <p:nvPicPr>
          <p:cNvPr id="281614" name="Picture 27" descr="comet_halley_bi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834592">
            <a:off x="1697038" y="2963863"/>
            <a:ext cx="2236787" cy="1112837"/>
          </a:xfrm>
          <a:prstGeom prst="rect">
            <a:avLst/>
          </a:prstGeom>
          <a:noFill/>
          <a:ln w="9525">
            <a:solidFill>
              <a:srgbClr val="00FFFF"/>
            </a:solidFill>
            <a:miter lim="800000"/>
            <a:headEnd/>
            <a:tailEnd/>
          </a:ln>
          <a:extLst>
            <a:ext uri="{909E8E84-426E-40DD-AFC4-6F175D3DCCD1}">
              <a14:hiddenFill xmlns:a14="http://schemas.microsoft.com/office/drawing/2010/main">
                <a:solidFill>
                  <a:srgbClr val="FFFFFF"/>
                </a:solidFill>
              </a14:hiddenFill>
            </a:ext>
          </a:extLst>
        </p:spPr>
      </p:pic>
      <p:sp>
        <p:nvSpPr>
          <p:cNvPr id="281615" name="Text Box 28"/>
          <p:cNvSpPr txBox="1">
            <a:spLocks noChangeArrowheads="1"/>
          </p:cNvSpPr>
          <p:nvPr/>
        </p:nvSpPr>
        <p:spPr bwMode="auto">
          <a:xfrm>
            <a:off x="1692275" y="3165475"/>
            <a:ext cx="968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000" i="1">
                <a:solidFill>
                  <a:srgbClr val="66FFFF"/>
                </a:solidFill>
                <a:latin typeface="Arial" panose="020B0604020202020204" pitchFamily="34" charset="0"/>
              </a:rPr>
              <a:t>HALLEY</a:t>
            </a:r>
          </a:p>
          <a:p>
            <a:pPr eaLnBrk="1" hangingPunct="1">
              <a:spcBef>
                <a:spcPct val="0"/>
              </a:spcBef>
              <a:buFontTx/>
              <a:buNone/>
            </a:pPr>
            <a:r>
              <a:rPr lang="tr-TR" altLang="tr-TR" sz="1000" i="1">
                <a:solidFill>
                  <a:srgbClr val="66FFFF"/>
                </a:solidFill>
                <a:latin typeface="Arial" panose="020B0604020202020204" pitchFamily="34" charset="0"/>
              </a:rPr>
              <a:t>1986</a:t>
            </a:r>
          </a:p>
        </p:txBody>
      </p:sp>
    </p:spTree>
    <p:extLst>
      <p:ext uri="{BB962C8B-B14F-4D97-AF65-F5344CB8AC3E}">
        <p14:creationId xmlns:p14="http://schemas.microsoft.com/office/powerpoint/2010/main" val="1545249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626" name="Picture 2" descr="hst_sl9_9426c"/>
          <p:cNvPicPr>
            <a:picLocks noChangeAspect="1" noChangeArrowheads="1"/>
          </p:cNvPicPr>
          <p:nvPr/>
        </p:nvPicPr>
        <p:blipFill>
          <a:blip r:embed="rId2">
            <a:lum bright="4000" contrast="14000"/>
            <a:extLst>
              <a:ext uri="{28A0092B-C50C-407E-A947-70E740481C1C}">
                <a14:useLocalDpi xmlns:a14="http://schemas.microsoft.com/office/drawing/2010/main" val="0"/>
              </a:ext>
            </a:extLst>
          </a:blip>
          <a:srcRect/>
          <a:stretch>
            <a:fillRect/>
          </a:stretch>
        </p:blipFill>
        <p:spPr bwMode="auto">
          <a:xfrm rot="1629066">
            <a:off x="-266700" y="1971675"/>
            <a:ext cx="96774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2627" name="Rectangle 3"/>
          <p:cNvSpPr>
            <a:spLocks noChangeArrowheads="1"/>
          </p:cNvSpPr>
          <p:nvPr/>
        </p:nvSpPr>
        <p:spPr bwMode="auto">
          <a:xfrm>
            <a:off x="1109663" y="333375"/>
            <a:ext cx="6924675" cy="5619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800">
              <a:latin typeface="Arial" panose="020B0604020202020204" pitchFamily="34" charset="0"/>
            </a:endParaRPr>
          </a:p>
        </p:txBody>
      </p:sp>
      <p:sp>
        <p:nvSpPr>
          <p:cNvPr id="282628" name="Text Box 4"/>
          <p:cNvSpPr txBox="1">
            <a:spLocks noChangeArrowheads="1"/>
          </p:cNvSpPr>
          <p:nvPr/>
        </p:nvSpPr>
        <p:spPr bwMode="auto">
          <a:xfrm>
            <a:off x="1150938" y="379413"/>
            <a:ext cx="6843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tr-TR" altLang="tr-TR" sz="2400">
                <a:solidFill>
                  <a:srgbClr val="CCECFF"/>
                </a:solidFill>
                <a:latin typeface="Albertus Medium" pitchFamily="34" charset="0"/>
              </a:rPr>
              <a:t>Kuyruklu Yıldızlar</a:t>
            </a:r>
            <a:endParaRPr lang="en-US" altLang="tr-TR" sz="2400">
              <a:solidFill>
                <a:srgbClr val="CCECFF"/>
              </a:solidFill>
              <a:latin typeface="Albertus Medium" pitchFamily="34" charset="0"/>
            </a:endParaRPr>
          </a:p>
        </p:txBody>
      </p:sp>
      <p:sp>
        <p:nvSpPr>
          <p:cNvPr id="282629" name="Text Box 5"/>
          <p:cNvSpPr txBox="1">
            <a:spLocks noChangeArrowheads="1"/>
          </p:cNvSpPr>
          <p:nvPr/>
        </p:nvSpPr>
        <p:spPr bwMode="auto">
          <a:xfrm>
            <a:off x="3348038" y="1628775"/>
            <a:ext cx="5616575" cy="327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tr-TR" altLang="tr-TR" sz="1600">
                <a:solidFill>
                  <a:srgbClr val="66FFFF"/>
                </a:solidFill>
                <a:latin typeface="Arial" panose="020B0604020202020204" pitchFamily="34" charset="0"/>
              </a:rPr>
              <a:t>İki amatör astronom tarafından 24 Mart 1993’de keşfedildi</a:t>
            </a:r>
          </a:p>
          <a:p>
            <a:pPr algn="r" eaLnBrk="1" hangingPunct="1">
              <a:spcBef>
                <a:spcPct val="0"/>
              </a:spcBef>
              <a:buFontTx/>
              <a:buNone/>
            </a:pPr>
            <a:endParaRPr lang="tr-TR" altLang="tr-TR" sz="1600">
              <a:solidFill>
                <a:srgbClr val="66FFFF"/>
              </a:solidFill>
              <a:latin typeface="Arial" panose="020B0604020202020204" pitchFamily="34" charset="0"/>
            </a:endParaRPr>
          </a:p>
          <a:p>
            <a:pPr algn="r" eaLnBrk="1" hangingPunct="1">
              <a:spcBef>
                <a:spcPct val="0"/>
              </a:spcBef>
              <a:buFontTx/>
              <a:buNone/>
            </a:pPr>
            <a:r>
              <a:rPr lang="tr-TR" altLang="tr-TR" sz="1600">
                <a:solidFill>
                  <a:srgbClr val="66FFFF"/>
                </a:solidFill>
                <a:latin typeface="Arial" panose="020B0604020202020204" pitchFamily="34" charset="0"/>
              </a:rPr>
              <a:t>Haziran 1992’de Jüpiter yakın geçişi sırasında,</a:t>
            </a:r>
          </a:p>
          <a:p>
            <a:pPr algn="r" eaLnBrk="1" hangingPunct="1">
              <a:spcBef>
                <a:spcPct val="0"/>
              </a:spcBef>
              <a:buFontTx/>
              <a:buNone/>
            </a:pPr>
            <a:r>
              <a:rPr lang="tr-TR" altLang="tr-TR" sz="1600">
                <a:solidFill>
                  <a:srgbClr val="66FFFF"/>
                </a:solidFill>
                <a:latin typeface="Arial" panose="020B0604020202020204" pitchFamily="34" charset="0"/>
              </a:rPr>
              <a:t>gezegenin çekim etkisi ile 22 ayrı</a:t>
            </a:r>
          </a:p>
          <a:p>
            <a:pPr algn="r" eaLnBrk="1" hangingPunct="1">
              <a:spcBef>
                <a:spcPct val="0"/>
              </a:spcBef>
              <a:buFontTx/>
              <a:buNone/>
            </a:pPr>
            <a:r>
              <a:rPr lang="tr-TR" altLang="tr-TR" sz="1600">
                <a:solidFill>
                  <a:srgbClr val="66FFFF"/>
                </a:solidFill>
                <a:latin typeface="Arial" panose="020B0604020202020204" pitchFamily="34" charset="0"/>
              </a:rPr>
              <a:t>parçaya ayrıldığı anlaşıldı</a:t>
            </a:r>
          </a:p>
          <a:p>
            <a:pPr algn="r" eaLnBrk="1" hangingPunct="1">
              <a:spcBef>
                <a:spcPct val="0"/>
              </a:spcBef>
              <a:buFontTx/>
              <a:buNone/>
            </a:pPr>
            <a:endParaRPr lang="tr-TR" altLang="tr-TR" sz="1600">
              <a:solidFill>
                <a:srgbClr val="66FFFF"/>
              </a:solidFill>
              <a:latin typeface="Arial" panose="020B0604020202020204" pitchFamily="34" charset="0"/>
            </a:endParaRPr>
          </a:p>
          <a:p>
            <a:pPr algn="r" eaLnBrk="1" hangingPunct="1">
              <a:spcBef>
                <a:spcPct val="0"/>
              </a:spcBef>
              <a:buFontTx/>
              <a:buNone/>
            </a:pPr>
            <a:r>
              <a:rPr lang="tr-TR" altLang="tr-TR" sz="1600">
                <a:solidFill>
                  <a:srgbClr val="66FFFF"/>
                </a:solidFill>
                <a:latin typeface="Arial" panose="020B0604020202020204" pitchFamily="34" charset="0"/>
              </a:rPr>
              <a:t>Güneş etrafındaki yörüngelerini</a:t>
            </a:r>
          </a:p>
          <a:p>
            <a:pPr algn="r" eaLnBrk="1" hangingPunct="1">
              <a:spcBef>
                <a:spcPct val="0"/>
              </a:spcBef>
              <a:buFontTx/>
              <a:buNone/>
            </a:pPr>
            <a:r>
              <a:rPr lang="tr-TR" altLang="tr-TR" sz="1600">
                <a:solidFill>
                  <a:srgbClr val="66FFFF"/>
                </a:solidFill>
                <a:latin typeface="Arial" panose="020B0604020202020204" pitchFamily="34" charset="0"/>
              </a:rPr>
              <a:t>tamamlayan parçalar</a:t>
            </a:r>
          </a:p>
          <a:p>
            <a:pPr algn="r" eaLnBrk="1" hangingPunct="1">
              <a:spcBef>
                <a:spcPct val="0"/>
              </a:spcBef>
              <a:buFontTx/>
              <a:buNone/>
            </a:pPr>
            <a:r>
              <a:rPr lang="tr-TR" altLang="tr-TR" sz="1600">
                <a:solidFill>
                  <a:srgbClr val="66FFFF"/>
                </a:solidFill>
                <a:latin typeface="Arial" panose="020B0604020202020204" pitchFamily="34" charset="0"/>
              </a:rPr>
              <a:t>Jüpiter’in yanından geçerken</a:t>
            </a:r>
          </a:p>
          <a:p>
            <a:pPr algn="r" eaLnBrk="1" hangingPunct="1">
              <a:spcBef>
                <a:spcPct val="0"/>
              </a:spcBef>
              <a:buFontTx/>
              <a:buNone/>
            </a:pPr>
            <a:r>
              <a:rPr lang="tr-TR" altLang="tr-TR" sz="1600">
                <a:solidFill>
                  <a:srgbClr val="66FFFF"/>
                </a:solidFill>
                <a:latin typeface="Arial" panose="020B0604020202020204" pitchFamily="34" charset="0"/>
              </a:rPr>
              <a:t>çekimine kapılıp </a:t>
            </a:r>
          </a:p>
          <a:p>
            <a:pPr algn="r" eaLnBrk="1" hangingPunct="1">
              <a:spcBef>
                <a:spcPct val="0"/>
              </a:spcBef>
              <a:buFontTx/>
              <a:buNone/>
            </a:pPr>
            <a:r>
              <a:rPr lang="tr-TR" altLang="tr-TR" sz="1600">
                <a:solidFill>
                  <a:srgbClr val="66FFFF"/>
                </a:solidFill>
                <a:latin typeface="Arial" panose="020B0604020202020204" pitchFamily="34" charset="0"/>
              </a:rPr>
              <a:t>16-22 Temmuz 1994’de</a:t>
            </a:r>
          </a:p>
          <a:p>
            <a:pPr algn="r" eaLnBrk="1" hangingPunct="1">
              <a:spcBef>
                <a:spcPct val="0"/>
              </a:spcBef>
              <a:buFontTx/>
              <a:buNone/>
            </a:pPr>
            <a:r>
              <a:rPr lang="tr-TR" altLang="tr-TR" sz="1600">
                <a:solidFill>
                  <a:srgbClr val="66FFFF"/>
                </a:solidFill>
                <a:latin typeface="Arial" panose="020B0604020202020204" pitchFamily="34" charset="0"/>
              </a:rPr>
              <a:t>Gezegene düştü.</a:t>
            </a:r>
          </a:p>
          <a:p>
            <a:pPr algn="r" eaLnBrk="1" hangingPunct="1">
              <a:spcBef>
                <a:spcPct val="0"/>
              </a:spcBef>
              <a:buFontTx/>
              <a:buNone/>
            </a:pPr>
            <a:endParaRPr lang="tr-TR" altLang="tr-TR" sz="1600">
              <a:solidFill>
                <a:srgbClr val="66FFFF"/>
              </a:solidFill>
              <a:latin typeface="Arial" panose="020B0604020202020204" pitchFamily="34" charset="0"/>
            </a:endParaRPr>
          </a:p>
        </p:txBody>
      </p:sp>
      <p:sp>
        <p:nvSpPr>
          <p:cNvPr id="282630" name="Text Box 6"/>
          <p:cNvSpPr txBox="1">
            <a:spLocks noChangeArrowheads="1"/>
          </p:cNvSpPr>
          <p:nvPr/>
        </p:nvSpPr>
        <p:spPr bwMode="auto">
          <a:xfrm>
            <a:off x="3779838" y="1125538"/>
            <a:ext cx="50403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tr-TR" altLang="tr-TR" sz="1800">
                <a:solidFill>
                  <a:srgbClr val="66FFFF"/>
                </a:solidFill>
                <a:latin typeface="Albertus" pitchFamily="34" charset="0"/>
              </a:rPr>
              <a:t>SHOEMAKER-LEVY 9 KUYRUKLU YILDIZI</a:t>
            </a:r>
          </a:p>
        </p:txBody>
      </p:sp>
      <p:pic>
        <p:nvPicPr>
          <p:cNvPr id="282631" name="Picture 7" descr="12_SL9Hca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3683000"/>
            <a:ext cx="3521075" cy="2973388"/>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nvGrpSpPr>
          <p:cNvPr id="428040" name="Group 8"/>
          <p:cNvGrpSpPr>
            <a:grpSpLocks/>
          </p:cNvGrpSpPr>
          <p:nvPr/>
        </p:nvGrpSpPr>
        <p:grpSpPr bwMode="auto">
          <a:xfrm>
            <a:off x="1214438" y="261938"/>
            <a:ext cx="6715125" cy="6334125"/>
            <a:chOff x="765" y="165"/>
            <a:chExt cx="4230" cy="3990"/>
          </a:xfrm>
        </p:grpSpPr>
        <p:pic>
          <p:nvPicPr>
            <p:cNvPr id="282633" name="Picture 9" descr="Jupiter_showing_SL9_impact_si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 y="165"/>
              <a:ext cx="4230" cy="3990"/>
            </a:xfrm>
            <a:prstGeom prst="rect">
              <a:avLst/>
            </a:prstGeom>
            <a:noFill/>
            <a:ln w="25400">
              <a:solidFill>
                <a:srgbClr val="00FF00"/>
              </a:solidFill>
              <a:miter lim="800000"/>
              <a:headEnd/>
              <a:tailEnd/>
            </a:ln>
            <a:extLst>
              <a:ext uri="{909E8E84-426E-40DD-AFC4-6F175D3DCCD1}">
                <a14:hiddenFill xmlns:a14="http://schemas.microsoft.com/office/drawing/2010/main">
                  <a:solidFill>
                    <a:srgbClr val="FFFFFF"/>
                  </a:solidFill>
                </a14:hiddenFill>
              </a:ext>
            </a:extLst>
          </p:spPr>
        </p:pic>
        <p:sp>
          <p:nvSpPr>
            <p:cNvPr id="282634" name="Text Box 10"/>
            <p:cNvSpPr txBox="1">
              <a:spLocks noChangeArrowheads="1"/>
            </p:cNvSpPr>
            <p:nvPr/>
          </p:nvSpPr>
          <p:spPr bwMode="auto">
            <a:xfrm>
              <a:off x="839" y="3436"/>
              <a:ext cx="4128" cy="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600">
                  <a:solidFill>
                    <a:srgbClr val="66FF66"/>
                  </a:solidFill>
                  <a:latin typeface="Arial" panose="020B0604020202020204" pitchFamily="34" charset="0"/>
                </a:rPr>
                <a:t>Düşen parçaların bıraktığı izler haftalarca izlendi.</a:t>
              </a:r>
            </a:p>
            <a:p>
              <a:pPr algn="ctr" eaLnBrk="1" hangingPunct="1">
                <a:spcBef>
                  <a:spcPct val="0"/>
                </a:spcBef>
                <a:buFontTx/>
                <a:buNone/>
              </a:pPr>
              <a:endParaRPr lang="tr-TR" altLang="tr-TR" sz="1600">
                <a:solidFill>
                  <a:srgbClr val="66FF66"/>
                </a:solidFill>
                <a:latin typeface="Arial" panose="020B0604020202020204" pitchFamily="34" charset="0"/>
              </a:endParaRPr>
            </a:p>
            <a:p>
              <a:pPr algn="ctr" eaLnBrk="1" hangingPunct="1">
                <a:spcBef>
                  <a:spcPct val="0"/>
                </a:spcBef>
                <a:buFontTx/>
                <a:buNone/>
              </a:pPr>
              <a:r>
                <a:rPr lang="tr-TR" altLang="tr-TR" sz="1600">
                  <a:solidFill>
                    <a:srgbClr val="66FF66"/>
                  </a:solidFill>
                  <a:latin typeface="Arial" panose="020B0604020202020204" pitchFamily="34" charset="0"/>
                </a:rPr>
                <a:t>Çarpma anında oluşan ateş toplarının bilimsel gözlemlerinden Jüpiter atmosferinin özellikleri hakkında önemli bilgiler elde edildi.</a:t>
              </a:r>
            </a:p>
          </p:txBody>
        </p:sp>
      </p:grpSp>
    </p:spTree>
    <p:extLst>
      <p:ext uri="{BB962C8B-B14F-4D97-AF65-F5344CB8AC3E}">
        <p14:creationId xmlns:p14="http://schemas.microsoft.com/office/powerpoint/2010/main" val="29094036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28040"/>
                                        </p:tgtEl>
                                        <p:attrNameLst>
                                          <p:attrName>style.visibility</p:attrName>
                                        </p:attrNameLst>
                                      </p:cBhvr>
                                      <p:to>
                                        <p:strVal val="visible"/>
                                      </p:to>
                                    </p:set>
                                    <p:anim calcmode="lin" valueType="num">
                                      <p:cBhvr>
                                        <p:cTn id="7" dur="500" fill="hold"/>
                                        <p:tgtEl>
                                          <p:spTgt spid="428040"/>
                                        </p:tgtEl>
                                        <p:attrNameLst>
                                          <p:attrName>ppt_w</p:attrName>
                                        </p:attrNameLst>
                                      </p:cBhvr>
                                      <p:tavLst>
                                        <p:tav tm="0">
                                          <p:val>
                                            <p:fltVal val="0"/>
                                          </p:val>
                                        </p:tav>
                                        <p:tav tm="100000">
                                          <p:val>
                                            <p:strVal val="#ppt_w"/>
                                          </p:val>
                                        </p:tav>
                                      </p:tavLst>
                                    </p:anim>
                                    <p:anim calcmode="lin" valueType="num">
                                      <p:cBhvr>
                                        <p:cTn id="8" dur="500" fill="hold"/>
                                        <p:tgtEl>
                                          <p:spTgt spid="428040"/>
                                        </p:tgtEl>
                                        <p:attrNameLst>
                                          <p:attrName>ppt_h</p:attrName>
                                        </p:attrNameLst>
                                      </p:cBhvr>
                                      <p:tavLst>
                                        <p:tav tm="0">
                                          <p:val>
                                            <p:fltVal val="0"/>
                                          </p:val>
                                        </p:tav>
                                        <p:tav tm="100000">
                                          <p:val>
                                            <p:strVal val="#ppt_h"/>
                                          </p:val>
                                        </p:tav>
                                      </p:tavLst>
                                    </p:anim>
                                    <p:animEffect transition="in" filter="fade">
                                      <p:cBhvr>
                                        <p:cTn id="9" dur="500"/>
                                        <p:tgtEl>
                                          <p:spTgt spid="428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390</TotalTime>
  <Words>1057</Words>
  <Application>Microsoft Office PowerPoint</Application>
  <PresentationFormat>On-screen Show (4:3)</PresentationFormat>
  <Paragraphs>249</Paragraphs>
  <Slides>16</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6" baseType="lpstr">
      <vt:lpstr>Albertus</vt:lpstr>
      <vt:lpstr>Albertus Medium</vt:lpstr>
      <vt:lpstr>Arial</vt:lpstr>
      <vt:lpstr>Calibri</vt:lpstr>
      <vt:lpstr>Calibri Light</vt:lpstr>
      <vt:lpstr>Garamond</vt:lpstr>
      <vt:lpstr>Symbol</vt:lpstr>
      <vt:lpstr>Times New Roman</vt:lpstr>
      <vt:lpstr>Office Teması</vt:lpstr>
      <vt:lpstr>Microsoft Equation 3.0</vt:lpstr>
      <vt:lpstr>Güneş Sistemi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user2</dc:creator>
  <cp:lastModifiedBy>HVS</cp:lastModifiedBy>
  <cp:revision>85</cp:revision>
  <dcterms:created xsi:type="dcterms:W3CDTF">2018-01-23T13:28:06Z</dcterms:created>
  <dcterms:modified xsi:type="dcterms:W3CDTF">2019-07-09T15:14:11Z</dcterms:modified>
</cp:coreProperties>
</file>