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7" r:id="rId3"/>
    <p:sldId id="258" r:id="rId4"/>
    <p:sldId id="259" r:id="rId5"/>
    <p:sldId id="260" r:id="rId6"/>
    <p:sldId id="256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AA3DE-6E61-4584-9CF7-0453F0C4BC34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C3BC3-6113-43CB-BC9A-E267116114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9726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AA3DE-6E61-4584-9CF7-0453F0C4BC34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C3BC3-6113-43CB-BC9A-E267116114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354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AA3DE-6E61-4584-9CF7-0453F0C4BC34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C3BC3-6113-43CB-BC9A-E267116114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2517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AA3DE-6E61-4584-9CF7-0453F0C4BC34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C3BC3-6113-43CB-BC9A-E267116114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3060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AA3DE-6E61-4584-9CF7-0453F0C4BC34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C3BC3-6113-43CB-BC9A-E267116114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5607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AA3DE-6E61-4584-9CF7-0453F0C4BC34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C3BC3-6113-43CB-BC9A-E267116114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4751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AA3DE-6E61-4584-9CF7-0453F0C4BC34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C3BC3-6113-43CB-BC9A-E267116114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0144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AA3DE-6E61-4584-9CF7-0453F0C4BC34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C3BC3-6113-43CB-BC9A-E267116114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0299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AA3DE-6E61-4584-9CF7-0453F0C4BC34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C3BC3-6113-43CB-BC9A-E267116114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6991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AA3DE-6E61-4584-9CF7-0453F0C4BC34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C3BC3-6113-43CB-BC9A-E267116114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4550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AA3DE-6E61-4584-9CF7-0453F0C4BC34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C3BC3-6113-43CB-BC9A-E267116114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7061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4AA3DE-6E61-4584-9CF7-0453F0C4BC34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0C3BC3-6113-43CB-BC9A-E267116114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843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898497" y="1470992"/>
            <a:ext cx="104241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dirty="0" smtClean="0"/>
              <a:t>Tampon çözeltilerin </a:t>
            </a:r>
            <a:r>
              <a:rPr lang="tr-TR" sz="2000" dirty="0" err="1" smtClean="0"/>
              <a:t>pH</a:t>
            </a:r>
            <a:r>
              <a:rPr lang="tr-TR" sz="2000" dirty="0" smtClean="0"/>
              <a:t> </a:t>
            </a:r>
            <a:r>
              <a:rPr lang="tr-TR" sz="2000" dirty="0" err="1" smtClean="0"/>
              <a:t>larının</a:t>
            </a:r>
            <a:r>
              <a:rPr lang="tr-TR" sz="2000" dirty="0" smtClean="0"/>
              <a:t> hesaplanmasında ;</a:t>
            </a:r>
          </a:p>
          <a:p>
            <a:pPr>
              <a:lnSpc>
                <a:spcPct val="150000"/>
              </a:lnSpc>
            </a:pPr>
            <a:endParaRPr lang="tr-TR" sz="2000" dirty="0"/>
          </a:p>
          <a:p>
            <a:pPr>
              <a:lnSpc>
                <a:spcPct val="150000"/>
              </a:lnSpc>
            </a:pPr>
            <a:r>
              <a:rPr lang="tr-TR" sz="2000" dirty="0" smtClean="0"/>
              <a:t>Çözeltilerin seyreltik olması, </a:t>
            </a:r>
            <a:r>
              <a:rPr lang="tr-TR" sz="2000" dirty="0" err="1" smtClean="0"/>
              <a:t>pH</a:t>
            </a:r>
            <a:r>
              <a:rPr lang="tr-TR" sz="2000" dirty="0" smtClean="0"/>
              <a:t> değerinin 4-10 aralığında bulunması ve suyun iyonlaşmasından kaynakların ihmal edilmesi gerekmektedir. 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018848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29085" y="699715"/>
            <a:ext cx="10241280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 smtClean="0"/>
          </a:p>
          <a:p>
            <a:endParaRPr lang="tr-TR" dirty="0"/>
          </a:p>
          <a:p>
            <a:pPr>
              <a:lnSpc>
                <a:spcPct val="150000"/>
              </a:lnSpc>
            </a:pPr>
            <a:r>
              <a:rPr lang="tr-TR" sz="2000" b="1" u="sng" dirty="0" smtClean="0">
                <a:solidFill>
                  <a:srgbClr val="FF0000"/>
                </a:solidFill>
              </a:rPr>
              <a:t>Tampon Kapasitesi:</a:t>
            </a:r>
          </a:p>
          <a:p>
            <a:pPr>
              <a:lnSpc>
                <a:spcPct val="150000"/>
              </a:lnSpc>
            </a:pPr>
            <a:endParaRPr lang="tr-TR" sz="2000" dirty="0"/>
          </a:p>
          <a:p>
            <a:pPr>
              <a:lnSpc>
                <a:spcPct val="150000"/>
              </a:lnSpc>
            </a:pPr>
            <a:r>
              <a:rPr lang="tr-TR" sz="2000" dirty="0" smtClean="0"/>
              <a:t>Tampon çözeltinin </a:t>
            </a:r>
            <a:r>
              <a:rPr lang="tr-TR" sz="2000" dirty="0" err="1" smtClean="0"/>
              <a:t>pH’sını</a:t>
            </a:r>
            <a:r>
              <a:rPr lang="tr-TR" sz="2000" dirty="0" smtClean="0"/>
              <a:t> bir birim değiştirmek için ilave edilmesi gereken asit veya baz miktarına tampon kapasitesi adı verilir ve t  ile gösterilmektedir.</a:t>
            </a:r>
          </a:p>
          <a:p>
            <a:pPr>
              <a:lnSpc>
                <a:spcPct val="150000"/>
              </a:lnSpc>
            </a:pPr>
            <a:endParaRPr lang="tr-TR" sz="2000" dirty="0"/>
          </a:p>
          <a:p>
            <a:pPr>
              <a:lnSpc>
                <a:spcPct val="150000"/>
              </a:lnSpc>
            </a:pPr>
            <a:r>
              <a:rPr lang="tr-TR" sz="2000" dirty="0" smtClean="0"/>
              <a:t>Matematiksel olarak   ; t=  </a:t>
            </a:r>
            <a:r>
              <a:rPr lang="tr-TR" sz="2000" dirty="0" smtClean="0">
                <a:sym typeface="Symbol" panose="05050102010706020507" pitchFamily="18" charset="2"/>
              </a:rPr>
              <a:t></a:t>
            </a:r>
            <a:r>
              <a:rPr lang="tr-TR" sz="2000" dirty="0" smtClean="0"/>
              <a:t> x/  </a:t>
            </a:r>
            <a:r>
              <a:rPr lang="tr-TR" sz="2000" dirty="0">
                <a:sym typeface="Symbol" panose="05050102010706020507" pitchFamily="18" charset="2"/>
              </a:rPr>
              <a:t></a:t>
            </a:r>
            <a:r>
              <a:rPr lang="tr-TR" sz="2000" dirty="0" err="1" smtClean="0"/>
              <a:t>pH</a:t>
            </a:r>
            <a:r>
              <a:rPr lang="tr-TR" sz="2000" dirty="0" smtClean="0"/>
              <a:t>  şeklinde ifade edilir.</a:t>
            </a:r>
          </a:p>
          <a:p>
            <a:pPr>
              <a:lnSpc>
                <a:spcPct val="150000"/>
              </a:lnSpc>
            </a:pPr>
            <a:endParaRPr lang="tr-TR" sz="2000" dirty="0"/>
          </a:p>
          <a:p>
            <a:pPr>
              <a:lnSpc>
                <a:spcPct val="150000"/>
              </a:lnSpc>
            </a:pPr>
            <a:r>
              <a:rPr lang="tr-TR" sz="2000" dirty="0" smtClean="0"/>
              <a:t> </a:t>
            </a:r>
            <a:r>
              <a:rPr lang="tr-TR" sz="2000" dirty="0">
                <a:sym typeface="Symbol" panose="05050102010706020507" pitchFamily="18" charset="2"/>
              </a:rPr>
              <a:t> </a:t>
            </a:r>
            <a:r>
              <a:rPr lang="tr-TR" sz="2000" dirty="0" smtClean="0"/>
              <a:t>x: ilave edilen asit veya baz miktarı</a:t>
            </a:r>
          </a:p>
          <a:p>
            <a:pPr>
              <a:lnSpc>
                <a:spcPct val="150000"/>
              </a:lnSpc>
            </a:pPr>
            <a:r>
              <a:rPr lang="tr-TR" sz="2000" dirty="0"/>
              <a:t> </a:t>
            </a:r>
            <a:r>
              <a:rPr lang="tr-TR" sz="2000" dirty="0">
                <a:sym typeface="Symbol" panose="05050102010706020507" pitchFamily="18" charset="2"/>
              </a:rPr>
              <a:t> </a:t>
            </a:r>
            <a:r>
              <a:rPr lang="tr-TR" sz="2000" dirty="0" err="1" smtClean="0"/>
              <a:t>pH</a:t>
            </a:r>
            <a:r>
              <a:rPr lang="tr-TR" sz="2000" dirty="0" smtClean="0"/>
              <a:t> :  </a:t>
            </a:r>
            <a:r>
              <a:rPr lang="tr-TR" sz="2000" dirty="0" err="1" smtClean="0"/>
              <a:t>pH</a:t>
            </a:r>
            <a:r>
              <a:rPr lang="tr-TR" sz="2000" dirty="0" smtClean="0"/>
              <a:t> değerindeki değişim.</a:t>
            </a:r>
            <a:endParaRPr lang="tr-TR" sz="2000" dirty="0" smtClean="0"/>
          </a:p>
          <a:p>
            <a:pPr>
              <a:lnSpc>
                <a:spcPct val="150000"/>
              </a:lnSpc>
            </a:pPr>
            <a:endParaRPr lang="tr-TR" sz="2000" dirty="0" smtClean="0"/>
          </a:p>
          <a:p>
            <a:pPr>
              <a:lnSpc>
                <a:spcPct val="150000"/>
              </a:lnSpc>
            </a:pPr>
            <a:endParaRPr lang="tr-TR" sz="2000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9842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993913" y="779228"/>
            <a:ext cx="9970936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>
                <a:solidFill>
                  <a:srgbClr val="FF0000"/>
                </a:solidFill>
              </a:rPr>
              <a:t>Örnek : </a:t>
            </a:r>
          </a:p>
          <a:p>
            <a:endParaRPr lang="tr-TR" dirty="0"/>
          </a:p>
          <a:p>
            <a:pPr>
              <a:lnSpc>
                <a:spcPct val="150000"/>
              </a:lnSpc>
            </a:pPr>
            <a:r>
              <a:rPr lang="tr-TR" sz="2000" dirty="0" smtClean="0"/>
              <a:t>Tampon kapasitesi t = 0.05 olan bir asidik tampon çözeltinin  başlangıç </a:t>
            </a:r>
            <a:r>
              <a:rPr lang="tr-TR" sz="2000" dirty="0" err="1" smtClean="0"/>
              <a:t>pH</a:t>
            </a:r>
            <a:r>
              <a:rPr lang="tr-TR" sz="2000" dirty="0" smtClean="0"/>
              <a:t> değeri 4.5 olarak ölçülmüştür. </a:t>
            </a:r>
            <a:r>
              <a:rPr lang="tr-TR" sz="2000" dirty="0" err="1" smtClean="0"/>
              <a:t>pH</a:t>
            </a:r>
            <a:r>
              <a:rPr lang="tr-TR" sz="2000" dirty="0" smtClean="0"/>
              <a:t> değerini 5 yapabilmek için ne kadar baz ilave edilmelidir?</a:t>
            </a:r>
          </a:p>
          <a:p>
            <a:pPr>
              <a:lnSpc>
                <a:spcPct val="150000"/>
              </a:lnSpc>
            </a:pPr>
            <a:endParaRPr lang="tr-TR" sz="2000" dirty="0"/>
          </a:p>
          <a:p>
            <a:pPr>
              <a:lnSpc>
                <a:spcPct val="150000"/>
              </a:lnSpc>
            </a:pPr>
            <a:r>
              <a:rPr lang="tr-TR" sz="2000" dirty="0" smtClean="0">
                <a:solidFill>
                  <a:srgbClr val="FF0000"/>
                </a:solidFill>
              </a:rPr>
              <a:t>Çözüm:</a:t>
            </a:r>
          </a:p>
          <a:p>
            <a:pPr>
              <a:lnSpc>
                <a:spcPct val="150000"/>
              </a:lnSpc>
            </a:pPr>
            <a:endParaRPr lang="tr-TR" sz="2000" dirty="0"/>
          </a:p>
          <a:p>
            <a:pPr>
              <a:lnSpc>
                <a:spcPct val="150000"/>
              </a:lnSpc>
            </a:pPr>
            <a:r>
              <a:rPr lang="tr-TR" sz="2000" dirty="0" smtClean="0"/>
              <a:t>  t</a:t>
            </a:r>
            <a:r>
              <a:rPr lang="tr-TR" sz="2000" dirty="0"/>
              <a:t>=  </a:t>
            </a:r>
            <a:r>
              <a:rPr lang="tr-TR" sz="2000" dirty="0">
                <a:sym typeface="Symbol" panose="05050102010706020507" pitchFamily="18" charset="2"/>
              </a:rPr>
              <a:t></a:t>
            </a:r>
            <a:r>
              <a:rPr lang="tr-TR" sz="2000" dirty="0"/>
              <a:t> x/  </a:t>
            </a:r>
            <a:r>
              <a:rPr lang="tr-TR" sz="2000" dirty="0">
                <a:sym typeface="Symbol" panose="05050102010706020507" pitchFamily="18" charset="2"/>
              </a:rPr>
              <a:t></a:t>
            </a:r>
            <a:r>
              <a:rPr lang="tr-TR" sz="2000" dirty="0" err="1"/>
              <a:t>pH</a:t>
            </a:r>
            <a:r>
              <a:rPr lang="tr-TR" sz="2000" dirty="0"/>
              <a:t> </a:t>
            </a:r>
            <a:r>
              <a:rPr lang="tr-TR" sz="2000" dirty="0" smtClean="0"/>
              <a:t>= 0.05 = </a:t>
            </a:r>
            <a:r>
              <a:rPr lang="tr-TR" sz="2000" dirty="0">
                <a:sym typeface="Symbol" panose="05050102010706020507" pitchFamily="18" charset="2"/>
              </a:rPr>
              <a:t></a:t>
            </a:r>
            <a:r>
              <a:rPr lang="tr-TR" sz="2000" dirty="0"/>
              <a:t> </a:t>
            </a:r>
            <a:r>
              <a:rPr lang="tr-TR" sz="2000" dirty="0" smtClean="0"/>
              <a:t>x/ 0.5,      </a:t>
            </a:r>
            <a:r>
              <a:rPr lang="tr-TR" sz="2000" dirty="0">
                <a:sym typeface="Symbol" panose="05050102010706020507" pitchFamily="18" charset="2"/>
              </a:rPr>
              <a:t></a:t>
            </a:r>
            <a:r>
              <a:rPr lang="tr-TR" sz="2000" dirty="0"/>
              <a:t> </a:t>
            </a:r>
            <a:r>
              <a:rPr lang="tr-TR" sz="2000" dirty="0" smtClean="0"/>
              <a:t>x =0.025  olmalıdır.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3974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057523" y="771277"/>
            <a:ext cx="10233329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u="sng" dirty="0" smtClean="0">
                <a:solidFill>
                  <a:srgbClr val="FF0000"/>
                </a:solidFill>
              </a:rPr>
              <a:t>Maximum Tampon Kapasitesi :</a:t>
            </a:r>
          </a:p>
          <a:p>
            <a:endParaRPr lang="tr-TR" sz="2000" dirty="0"/>
          </a:p>
          <a:p>
            <a:endParaRPr lang="tr-TR" sz="2000" dirty="0" smtClean="0"/>
          </a:p>
          <a:p>
            <a:pPr algn="just">
              <a:lnSpc>
                <a:spcPct val="150000"/>
              </a:lnSpc>
            </a:pPr>
            <a:r>
              <a:rPr lang="tr-TR" sz="2000" dirty="0" smtClean="0"/>
              <a:t>Tampon çözeltinin </a:t>
            </a:r>
            <a:r>
              <a:rPr lang="tr-TR" sz="2000" dirty="0" err="1" smtClean="0"/>
              <a:t>pH</a:t>
            </a:r>
            <a:r>
              <a:rPr lang="tr-TR" sz="2000" dirty="0" smtClean="0"/>
              <a:t> değerinin </a:t>
            </a:r>
            <a:r>
              <a:rPr lang="tr-TR" sz="2000" dirty="0" err="1" smtClean="0"/>
              <a:t>pK</a:t>
            </a:r>
            <a:r>
              <a:rPr lang="tr-TR" sz="2000" baseline="-25000" dirty="0" err="1" smtClean="0"/>
              <a:t>a</a:t>
            </a:r>
            <a:r>
              <a:rPr lang="tr-TR" sz="2000" dirty="0" smtClean="0"/>
              <a:t> değerine eşit olduğu durumlar maksimum tampon kapasitesine ulaşılmış demektir o durumda  maksimum tampon kapasitesi </a:t>
            </a:r>
            <a:r>
              <a:rPr lang="tr-TR" sz="2000" dirty="0" err="1" smtClean="0"/>
              <a:t>t</a:t>
            </a:r>
            <a:r>
              <a:rPr lang="tr-TR" sz="2000" baseline="-25000" dirty="0" err="1" smtClean="0"/>
              <a:t>max</a:t>
            </a:r>
            <a:r>
              <a:rPr lang="tr-TR" sz="2000" baseline="-25000" dirty="0" smtClean="0"/>
              <a:t> </a:t>
            </a:r>
            <a:r>
              <a:rPr lang="tr-TR" sz="2000" dirty="0" smtClean="0"/>
              <a:t>ile gösterilmektedir.</a:t>
            </a:r>
          </a:p>
          <a:p>
            <a:endParaRPr lang="tr-TR" sz="2000" dirty="0"/>
          </a:p>
          <a:p>
            <a:r>
              <a:rPr lang="tr-TR" sz="2000" dirty="0" smtClean="0"/>
              <a:t> </a:t>
            </a:r>
            <a:r>
              <a:rPr lang="tr-TR" sz="2000" dirty="0" err="1"/>
              <a:t>t</a:t>
            </a:r>
            <a:r>
              <a:rPr lang="tr-TR" sz="2000" baseline="-25000" dirty="0" err="1"/>
              <a:t>max</a:t>
            </a:r>
            <a:r>
              <a:rPr lang="tr-TR" sz="2000" baseline="-25000" dirty="0"/>
              <a:t> </a:t>
            </a:r>
            <a:r>
              <a:rPr lang="tr-TR" sz="2000" dirty="0" smtClean="0"/>
              <a:t>= 0.58 </a:t>
            </a:r>
            <a:r>
              <a:rPr lang="tr-TR" sz="2000" dirty="0" err="1" smtClean="0"/>
              <a:t>xC</a:t>
            </a:r>
            <a:r>
              <a:rPr lang="tr-TR" sz="2000" dirty="0" smtClean="0"/>
              <a:t>  formülüyle hesaplanmaktadır.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6613742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898497" y="1208598"/>
            <a:ext cx="969264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dirty="0" smtClean="0">
                <a:solidFill>
                  <a:srgbClr val="FF0000"/>
                </a:solidFill>
              </a:rPr>
              <a:t>Örnek :</a:t>
            </a:r>
          </a:p>
          <a:p>
            <a:pPr>
              <a:lnSpc>
                <a:spcPct val="150000"/>
              </a:lnSpc>
            </a:pPr>
            <a:endParaRPr lang="tr-TR" sz="2000" dirty="0"/>
          </a:p>
          <a:p>
            <a:pPr>
              <a:lnSpc>
                <a:spcPct val="150000"/>
              </a:lnSpc>
            </a:pPr>
            <a:r>
              <a:rPr lang="tr-TR" sz="2000" dirty="0" smtClean="0"/>
              <a:t>0.1 </a:t>
            </a:r>
            <a:r>
              <a:rPr lang="tr-TR" sz="2000" dirty="0" err="1" smtClean="0"/>
              <a:t>mol</a:t>
            </a:r>
            <a:r>
              <a:rPr lang="tr-TR" sz="2000" dirty="0" smtClean="0"/>
              <a:t> baz ve 0.08 </a:t>
            </a:r>
            <a:r>
              <a:rPr lang="tr-TR" sz="2000" dirty="0" err="1" smtClean="0"/>
              <a:t>mol</a:t>
            </a:r>
            <a:r>
              <a:rPr lang="tr-TR" sz="2000" dirty="0" smtClean="0"/>
              <a:t> bazın tuzundan oluşan bir bazik tampon çözeltinin </a:t>
            </a:r>
            <a:r>
              <a:rPr lang="tr-TR" sz="2000" dirty="0" err="1" smtClean="0"/>
              <a:t>max</a:t>
            </a:r>
            <a:r>
              <a:rPr lang="tr-TR" sz="2000" dirty="0" smtClean="0"/>
              <a:t> tampon kapasitesini hesaplayınız?</a:t>
            </a:r>
          </a:p>
          <a:p>
            <a:pPr>
              <a:lnSpc>
                <a:spcPct val="150000"/>
              </a:lnSpc>
            </a:pPr>
            <a:endParaRPr lang="tr-TR" sz="2000" dirty="0" smtClean="0"/>
          </a:p>
          <a:p>
            <a:pPr>
              <a:lnSpc>
                <a:spcPct val="150000"/>
              </a:lnSpc>
            </a:pPr>
            <a:r>
              <a:rPr lang="tr-TR" sz="2000" dirty="0" smtClean="0">
                <a:solidFill>
                  <a:srgbClr val="FF0000"/>
                </a:solidFill>
              </a:rPr>
              <a:t>Çözüm :</a:t>
            </a:r>
          </a:p>
          <a:p>
            <a:pPr>
              <a:lnSpc>
                <a:spcPct val="150000"/>
              </a:lnSpc>
            </a:pPr>
            <a:r>
              <a:rPr lang="tr-TR" sz="2000" dirty="0" err="1" smtClean="0"/>
              <a:t>Tmax</a:t>
            </a:r>
            <a:r>
              <a:rPr lang="tr-TR" sz="2000" dirty="0" smtClean="0"/>
              <a:t>    = 0.58x0.18  = 0.1044 olarak bulunur.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619225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44299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200</Words>
  <Application>Microsoft Office PowerPoint</Application>
  <PresentationFormat>Geniş ekran</PresentationFormat>
  <Paragraphs>34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Symbol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Erkan ERK</dc:creator>
  <cp:lastModifiedBy>Erkan ERK</cp:lastModifiedBy>
  <cp:revision>10</cp:revision>
  <dcterms:created xsi:type="dcterms:W3CDTF">2018-04-04T21:25:54Z</dcterms:created>
  <dcterms:modified xsi:type="dcterms:W3CDTF">2018-04-05T09:18:47Z</dcterms:modified>
</cp:coreProperties>
</file>