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56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72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5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517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06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60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75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014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29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99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55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06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A3DE-6E61-4584-9CF7-0453F0C4BC34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C3BC3-6113-43CB-BC9A-E26711611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4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898497" y="1470992"/>
            <a:ext cx="10424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Tampon çözeltilerin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err="1" smtClean="0"/>
              <a:t>larının</a:t>
            </a:r>
            <a:r>
              <a:rPr lang="tr-TR" sz="2000" dirty="0" smtClean="0"/>
              <a:t> hesaplanmasında ;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Çözeltilerin seyreltik olması,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değerinin 4-10 aralığında bulunması ve suyun iyonlaşmasından kaynakların ihmal edilmesi gerekmektedir.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1884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29085" y="699715"/>
            <a:ext cx="1024128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 smtClean="0"/>
          </a:p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sz="2000" b="1" u="sng" dirty="0" smtClean="0">
                <a:solidFill>
                  <a:srgbClr val="FF0000"/>
                </a:solidFill>
              </a:rPr>
              <a:t>Tampon Kapasitesi: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Tampon çözeltinin </a:t>
            </a:r>
            <a:r>
              <a:rPr lang="tr-TR" sz="2000" dirty="0" err="1" smtClean="0"/>
              <a:t>pH’sını</a:t>
            </a:r>
            <a:r>
              <a:rPr lang="tr-TR" sz="2000" dirty="0" smtClean="0"/>
              <a:t> bir birim değiştirmek için ilave edilmesi gereken asit veya baz miktarına tampon kapasitesi adı verilir ve t  ile gösterilmektedir.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Matematiksel olarak   ; t=  </a:t>
            </a:r>
            <a:r>
              <a:rPr lang="tr-TR" sz="2000" dirty="0" smtClean="0">
                <a:sym typeface="Symbol" panose="05050102010706020507" pitchFamily="18" charset="2"/>
              </a:rPr>
              <a:t></a:t>
            </a:r>
            <a:r>
              <a:rPr lang="tr-TR" sz="2000" dirty="0" smtClean="0"/>
              <a:t> x/  </a:t>
            </a:r>
            <a:r>
              <a:rPr lang="tr-TR" sz="2000" dirty="0">
                <a:sym typeface="Symbol" panose="05050102010706020507" pitchFamily="18" charset="2"/>
              </a:rPr>
              <a:t></a:t>
            </a:r>
            <a:r>
              <a:rPr lang="tr-TR" sz="2000" dirty="0" err="1" smtClean="0"/>
              <a:t>pH</a:t>
            </a:r>
            <a:r>
              <a:rPr lang="tr-TR" sz="2000" dirty="0" smtClean="0"/>
              <a:t>  şeklinde ifade edilir.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 </a:t>
            </a:r>
            <a:r>
              <a:rPr lang="tr-TR" sz="2000" dirty="0">
                <a:sym typeface="Symbol" panose="05050102010706020507" pitchFamily="18" charset="2"/>
              </a:rPr>
              <a:t> </a:t>
            </a:r>
            <a:r>
              <a:rPr lang="tr-TR" sz="2000" dirty="0" smtClean="0"/>
              <a:t>x: ilave edilen asit veya baz miktarı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 </a:t>
            </a:r>
            <a:r>
              <a:rPr lang="tr-TR" sz="2000" dirty="0">
                <a:sym typeface="Symbol" panose="05050102010706020507" pitchFamily="18" charset="2"/>
              </a:rPr>
              <a:t> </a:t>
            </a:r>
            <a:r>
              <a:rPr lang="tr-TR" sz="2000" dirty="0" err="1" smtClean="0"/>
              <a:t>pH</a:t>
            </a:r>
            <a:r>
              <a:rPr lang="tr-TR" sz="2000" dirty="0" smtClean="0"/>
              <a:t> : 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değerindeki değişim.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84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93913" y="779228"/>
            <a:ext cx="997093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Örnek : </a:t>
            </a:r>
          </a:p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Tampon kapasitesi t = 0.05 olan bir asidik tampon çözeltinin  başlangıç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 4.5 olarak ölçülmüştür.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 5 yapabilmek için ne kadar baz ilave edilmelidir?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  t</a:t>
            </a:r>
            <a:r>
              <a:rPr lang="tr-TR" sz="2000" dirty="0"/>
              <a:t>=  </a:t>
            </a:r>
            <a:r>
              <a:rPr lang="tr-TR" sz="2000" dirty="0">
                <a:sym typeface="Symbol" panose="05050102010706020507" pitchFamily="18" charset="2"/>
              </a:rPr>
              <a:t></a:t>
            </a:r>
            <a:r>
              <a:rPr lang="tr-TR" sz="2000" dirty="0"/>
              <a:t> x/  </a:t>
            </a:r>
            <a:r>
              <a:rPr lang="tr-TR" sz="2000" dirty="0">
                <a:sym typeface="Symbol" panose="05050102010706020507" pitchFamily="18" charset="2"/>
              </a:rPr>
              <a:t></a:t>
            </a:r>
            <a:r>
              <a:rPr lang="tr-TR" sz="2000" dirty="0" err="1"/>
              <a:t>pH</a:t>
            </a:r>
            <a:r>
              <a:rPr lang="tr-TR" sz="2000" dirty="0"/>
              <a:t> </a:t>
            </a:r>
            <a:r>
              <a:rPr lang="tr-TR" sz="2000" dirty="0" smtClean="0"/>
              <a:t>= 0.05 = </a:t>
            </a:r>
            <a:r>
              <a:rPr lang="tr-TR" sz="2000" dirty="0">
                <a:sym typeface="Symbol" panose="05050102010706020507" pitchFamily="18" charset="2"/>
              </a:rPr>
              <a:t></a:t>
            </a:r>
            <a:r>
              <a:rPr lang="tr-TR" sz="2000" dirty="0"/>
              <a:t> </a:t>
            </a:r>
            <a:r>
              <a:rPr lang="tr-TR" sz="2000" dirty="0" smtClean="0"/>
              <a:t>x/ 0.5,      </a:t>
            </a:r>
            <a:r>
              <a:rPr lang="tr-TR" sz="2000" dirty="0">
                <a:sym typeface="Symbol" panose="05050102010706020507" pitchFamily="18" charset="2"/>
              </a:rPr>
              <a:t></a:t>
            </a:r>
            <a:r>
              <a:rPr lang="tr-TR" sz="2000" dirty="0"/>
              <a:t> </a:t>
            </a:r>
            <a:r>
              <a:rPr lang="tr-TR" sz="2000" dirty="0" smtClean="0"/>
              <a:t>x =0.025  olmalıdır.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397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057523" y="771277"/>
            <a:ext cx="10233329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 smtClean="0">
                <a:solidFill>
                  <a:srgbClr val="FF0000"/>
                </a:solidFill>
              </a:rPr>
              <a:t>Maximum Tampon Kapasitesi :</a:t>
            </a:r>
          </a:p>
          <a:p>
            <a:endParaRPr lang="tr-TR" sz="2000" dirty="0"/>
          </a:p>
          <a:p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Tampon çözeltinin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değerinin </a:t>
            </a:r>
            <a:r>
              <a:rPr lang="tr-TR" sz="2000" dirty="0" err="1" smtClean="0"/>
              <a:t>pK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 değerine eşit olduğu durumlar maksimum tampon kapasitesine ulaşılmış demektir o durumda  maksimum tampon kapasitesi </a:t>
            </a:r>
            <a:r>
              <a:rPr lang="tr-TR" sz="2000" dirty="0" err="1" smtClean="0"/>
              <a:t>t</a:t>
            </a:r>
            <a:r>
              <a:rPr lang="tr-TR" sz="2000" baseline="-25000" dirty="0" err="1" smtClean="0"/>
              <a:t>max</a:t>
            </a:r>
            <a:r>
              <a:rPr lang="tr-TR" sz="2000" baseline="-25000" dirty="0" smtClean="0"/>
              <a:t> </a:t>
            </a:r>
            <a:r>
              <a:rPr lang="tr-TR" sz="2000" dirty="0" smtClean="0"/>
              <a:t>ile gösterilmektedir.</a:t>
            </a:r>
          </a:p>
          <a:p>
            <a:endParaRPr lang="tr-TR" sz="2000" dirty="0"/>
          </a:p>
          <a:p>
            <a:r>
              <a:rPr lang="tr-TR" sz="2000" dirty="0" smtClean="0"/>
              <a:t> </a:t>
            </a:r>
            <a:r>
              <a:rPr lang="tr-TR" sz="2000" dirty="0" err="1"/>
              <a:t>t</a:t>
            </a:r>
            <a:r>
              <a:rPr lang="tr-TR" sz="2000" baseline="-25000" dirty="0" err="1"/>
              <a:t>max</a:t>
            </a:r>
            <a:r>
              <a:rPr lang="tr-TR" sz="2000" baseline="-25000" dirty="0"/>
              <a:t> </a:t>
            </a:r>
            <a:r>
              <a:rPr lang="tr-TR" sz="2000" dirty="0" smtClean="0"/>
              <a:t>= 0.58 </a:t>
            </a:r>
            <a:r>
              <a:rPr lang="tr-TR" sz="2000" dirty="0" err="1" smtClean="0"/>
              <a:t>xC</a:t>
            </a:r>
            <a:r>
              <a:rPr lang="tr-TR" sz="2000" dirty="0" smtClean="0"/>
              <a:t>  formülüyle hesaplanmaktadır.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61374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98497" y="1208598"/>
            <a:ext cx="96926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0.1 </a:t>
            </a:r>
            <a:r>
              <a:rPr lang="tr-TR" sz="2000" dirty="0" err="1" smtClean="0"/>
              <a:t>mol</a:t>
            </a:r>
            <a:r>
              <a:rPr lang="tr-TR" sz="2000" dirty="0" smtClean="0"/>
              <a:t> baz ve 0.08 </a:t>
            </a:r>
            <a:r>
              <a:rPr lang="tr-TR" sz="2000" dirty="0" err="1" smtClean="0"/>
              <a:t>mol</a:t>
            </a:r>
            <a:r>
              <a:rPr lang="tr-TR" sz="2000" dirty="0" smtClean="0"/>
              <a:t> bazın tuzundan oluşan bir bazik tampon çözeltinin </a:t>
            </a:r>
            <a:r>
              <a:rPr lang="tr-TR" sz="2000" dirty="0" err="1" smtClean="0"/>
              <a:t>max</a:t>
            </a:r>
            <a:r>
              <a:rPr lang="tr-TR" sz="2000" dirty="0" smtClean="0"/>
              <a:t> tampon kapasitesini hesaplayınız?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Çözüm :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Tmax</a:t>
            </a:r>
            <a:r>
              <a:rPr lang="tr-TR" sz="2000" dirty="0" smtClean="0"/>
              <a:t>    = 0.58x0.18  = 0.1044 olarak bulunur.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1922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429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200</Words>
  <Application>Microsoft Office PowerPoint</Application>
  <PresentationFormat>Geniş ekran</PresentationFormat>
  <Paragraphs>34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10</cp:revision>
  <dcterms:created xsi:type="dcterms:W3CDTF">2018-04-04T21:25:54Z</dcterms:created>
  <dcterms:modified xsi:type="dcterms:W3CDTF">2018-04-05T09:18:47Z</dcterms:modified>
</cp:coreProperties>
</file>