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300" y="-1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00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28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16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78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280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6908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49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009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80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98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53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7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351584" y="332656"/>
            <a:ext cx="7543800" cy="5654392"/>
          </a:xfrm>
        </p:spPr>
        <p:txBody>
          <a:bodyPr>
            <a:normAutofit/>
          </a:bodyPr>
          <a:lstStyle/>
          <a:p>
            <a:r>
              <a:rPr lang="tr-TR" dirty="0" smtClean="0"/>
              <a:t>TARİKAT GELENEKÇİLİĞİ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5300" dirty="0"/>
              <a:t>NAKŞİ-MÜCEDDİDİ-HALİDİ GELENEK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27448" y="332656"/>
            <a:ext cx="9021688" cy="1143000"/>
          </a:xfrm>
        </p:spPr>
        <p:txBody>
          <a:bodyPr/>
          <a:lstStyle/>
          <a:p>
            <a:r>
              <a:rPr lang="tr-TR" dirty="0" smtClean="0"/>
              <a:t>NAKŞBENDİLİK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83432" y="1883872"/>
            <a:ext cx="9505056" cy="4281432"/>
          </a:xfrm>
        </p:spPr>
        <p:txBody>
          <a:bodyPr>
            <a:normAutofit/>
          </a:bodyPr>
          <a:lstStyle/>
          <a:p>
            <a:r>
              <a:rPr lang="tr-TR" dirty="0" err="1" smtClean="0"/>
              <a:t>Nakşbendilik</a:t>
            </a:r>
            <a:r>
              <a:rPr lang="tr-TR" dirty="0" smtClean="0"/>
              <a:t>, üç dönemde ele alınır:</a:t>
            </a:r>
          </a:p>
          <a:p>
            <a:pPr lvl="1"/>
            <a:r>
              <a:rPr lang="tr-TR" dirty="0" err="1" smtClean="0"/>
              <a:t>Bahaüddin</a:t>
            </a:r>
            <a:r>
              <a:rPr lang="tr-TR" dirty="0" smtClean="0"/>
              <a:t> </a:t>
            </a:r>
            <a:r>
              <a:rPr lang="tr-TR" dirty="0" err="1" smtClean="0"/>
              <a:t>Nakşbend</a:t>
            </a:r>
            <a:r>
              <a:rPr lang="tr-TR" dirty="0" smtClean="0"/>
              <a:t> ve sonrası (</a:t>
            </a:r>
            <a:r>
              <a:rPr lang="tr-TR" dirty="0" err="1" smtClean="0"/>
              <a:t>Ahrariyye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İmam Rabbani ve sonrası (</a:t>
            </a:r>
            <a:r>
              <a:rPr lang="tr-TR" dirty="0" err="1" smtClean="0"/>
              <a:t>Müceddidiyye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Halid</a:t>
            </a:r>
            <a:r>
              <a:rPr lang="tr-TR" dirty="0" smtClean="0"/>
              <a:t>-i Bağdadi ve sonrası (</a:t>
            </a:r>
            <a:r>
              <a:rPr lang="tr-TR" dirty="0" err="1" smtClean="0"/>
              <a:t>Halidiyye</a:t>
            </a:r>
            <a:r>
              <a:rPr lang="tr-TR" dirty="0" smtClean="0"/>
              <a:t>)</a:t>
            </a:r>
          </a:p>
          <a:p>
            <a:r>
              <a:rPr lang="tr-TR" dirty="0" smtClean="0"/>
              <a:t>Birinci aşama </a:t>
            </a:r>
            <a:r>
              <a:rPr lang="tr-TR" dirty="0" err="1" smtClean="0"/>
              <a:t>Bahaüddin</a:t>
            </a:r>
            <a:r>
              <a:rPr lang="tr-TR" dirty="0" smtClean="0"/>
              <a:t> </a:t>
            </a:r>
            <a:r>
              <a:rPr lang="tr-TR" dirty="0" err="1" smtClean="0"/>
              <a:t>Nakşbend’le</a:t>
            </a:r>
            <a:r>
              <a:rPr lang="tr-TR" dirty="0" smtClean="0"/>
              <a:t> başlar; köken olarak Abdullah </a:t>
            </a:r>
            <a:r>
              <a:rPr lang="tr-TR" dirty="0" err="1" smtClean="0"/>
              <a:t>Gücduvani</a:t>
            </a:r>
            <a:r>
              <a:rPr lang="tr-TR" dirty="0" smtClean="0"/>
              <a:t> ile ilişkilendirilir. Bu aslında daha sonra ortaya çıkmış bir tarikatın Hz. Peygamber dönemine ulaştırılacak bir silsile arayışıdır. Daha çok kurgusaldır. </a:t>
            </a:r>
          </a:p>
          <a:p>
            <a:r>
              <a:rPr lang="tr-TR" dirty="0" smtClean="0"/>
              <a:t>Tarikatın üzerine oturduğu miras tasavvufi miras Bektaşilik, </a:t>
            </a:r>
            <a:r>
              <a:rPr lang="tr-TR" dirty="0" err="1" smtClean="0"/>
              <a:t>Yesevilik</a:t>
            </a:r>
            <a:r>
              <a:rPr lang="tr-TR" dirty="0" smtClean="0"/>
              <a:t> ve </a:t>
            </a:r>
            <a:r>
              <a:rPr lang="tr-TR" dirty="0" err="1" smtClean="0"/>
              <a:t>Kübrevilik’tir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Şehirli ve eğitimli çevrelerde yaygınlık kazanmış bir tarikat özelliği taşımaktadır. </a:t>
            </a:r>
          </a:p>
          <a:p>
            <a:pPr lvl="1"/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79576" y="548680"/>
            <a:ext cx="8280920" cy="854968"/>
          </a:xfrm>
        </p:spPr>
        <p:txBody>
          <a:bodyPr>
            <a:normAutofit/>
          </a:bodyPr>
          <a:lstStyle/>
          <a:p>
            <a:r>
              <a:rPr lang="tr-TR" dirty="0" smtClean="0"/>
              <a:t>AHRARİYYE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55440" y="1988840"/>
            <a:ext cx="9577064" cy="4997152"/>
          </a:xfrm>
        </p:spPr>
        <p:txBody>
          <a:bodyPr>
            <a:normAutofit/>
          </a:bodyPr>
          <a:lstStyle/>
          <a:p>
            <a:r>
              <a:rPr lang="tr-TR" dirty="0" smtClean="0"/>
              <a:t>Her ne kadar </a:t>
            </a:r>
            <a:r>
              <a:rPr lang="tr-TR" dirty="0" err="1" smtClean="0"/>
              <a:t>Bahaüddin</a:t>
            </a:r>
            <a:r>
              <a:rPr lang="tr-TR" dirty="0" smtClean="0"/>
              <a:t> </a:t>
            </a:r>
            <a:r>
              <a:rPr lang="tr-TR" dirty="0" err="1" smtClean="0"/>
              <a:t>Nakşbend</a:t>
            </a:r>
            <a:r>
              <a:rPr lang="tr-TR" dirty="0" smtClean="0"/>
              <a:t> ismi etrafında şekillense de kurumsal bir kimlik kazanması Ubeydullah el-</a:t>
            </a:r>
            <a:r>
              <a:rPr lang="tr-TR" dirty="0" err="1" smtClean="0"/>
              <a:t>Ahrar</a:t>
            </a:r>
            <a:r>
              <a:rPr lang="tr-TR" dirty="0" smtClean="0"/>
              <a:t> ile gerçekleşmiştir. Bu süreçte geniş kitlelerce benimsenmiştir. </a:t>
            </a:r>
          </a:p>
          <a:p>
            <a:r>
              <a:rPr lang="tr-TR" dirty="0" smtClean="0"/>
              <a:t>Bu dönemde belki de en dikkat çeken husus tarikatın, Timurlularla gerçekleştirdiği işbirliğidir. </a:t>
            </a:r>
          </a:p>
          <a:p>
            <a:r>
              <a:rPr lang="tr-TR" dirty="0" smtClean="0"/>
              <a:t>Timurlular, </a:t>
            </a:r>
            <a:r>
              <a:rPr lang="tr-TR" dirty="0" err="1" smtClean="0"/>
              <a:t>Nakşbendiyye</a:t>
            </a:r>
            <a:r>
              <a:rPr lang="tr-TR" dirty="0" smtClean="0"/>
              <a:t> sayesinde dini meşruiyet kazanmış, tarikat da onlar sayesinde toplumsal konumunu genişletmiştir. Bu işbirliği Babürlüler zamanında akrabalık ilişkisine dönüşmüştür. Tarikat </a:t>
            </a:r>
            <a:r>
              <a:rPr lang="tr-TR" dirty="0" err="1"/>
              <a:t>B</a:t>
            </a:r>
            <a:r>
              <a:rPr lang="tr-TR" dirty="0" err="1" smtClean="0"/>
              <a:t>abürlülerin</a:t>
            </a:r>
            <a:r>
              <a:rPr lang="tr-TR" dirty="0" smtClean="0"/>
              <a:t> himayesi sayesinde </a:t>
            </a:r>
            <a:r>
              <a:rPr lang="tr-TR" dirty="0"/>
              <a:t>H</a:t>
            </a:r>
            <a:r>
              <a:rPr lang="tr-TR" dirty="0" smtClean="0"/>
              <a:t>indistan’daki etki alanını genişletti. </a:t>
            </a:r>
          </a:p>
          <a:p>
            <a:r>
              <a:rPr lang="tr-TR" dirty="0" smtClean="0"/>
              <a:t>Timurlu/</a:t>
            </a:r>
            <a:r>
              <a:rPr lang="tr-TR" dirty="0" err="1" smtClean="0"/>
              <a:t>babürlü</a:t>
            </a:r>
            <a:r>
              <a:rPr lang="tr-TR" dirty="0" smtClean="0"/>
              <a:t>-</a:t>
            </a:r>
            <a:r>
              <a:rPr lang="tr-TR" dirty="0" err="1" smtClean="0"/>
              <a:t>Nakşbendi</a:t>
            </a:r>
            <a:r>
              <a:rPr lang="tr-TR" dirty="0" smtClean="0"/>
              <a:t> ittifakı, tarikatın siyasallaşmasına veya siyasetin meşrulaştırıcı enstrümanı haline gelmesinde önemli rol oynadı.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71464" y="548680"/>
            <a:ext cx="8877672" cy="866360"/>
          </a:xfrm>
        </p:spPr>
        <p:txBody>
          <a:bodyPr>
            <a:normAutofit/>
          </a:bodyPr>
          <a:lstStyle/>
          <a:p>
            <a:r>
              <a:rPr lang="tr-TR" dirty="0" smtClean="0"/>
              <a:t>MÜCEDDİDİYYE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99456" y="1772816"/>
            <a:ext cx="9577064" cy="4536504"/>
          </a:xfrm>
        </p:spPr>
        <p:txBody>
          <a:bodyPr>
            <a:normAutofit/>
          </a:bodyPr>
          <a:lstStyle/>
          <a:p>
            <a:r>
              <a:rPr lang="tr-TR" dirty="0" smtClean="0"/>
              <a:t>İmam Rabbani olarak bilinen </a:t>
            </a:r>
            <a:r>
              <a:rPr lang="tr-TR" dirty="0" err="1" smtClean="0"/>
              <a:t>Ahmed</a:t>
            </a:r>
            <a:r>
              <a:rPr lang="tr-TR" dirty="0" smtClean="0"/>
              <a:t> </a:t>
            </a:r>
            <a:r>
              <a:rPr lang="tr-TR" dirty="0" err="1" smtClean="0"/>
              <a:t>Sirhindi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Nakşbendiliğin</a:t>
            </a:r>
            <a:r>
              <a:rPr lang="tr-TR" dirty="0" smtClean="0"/>
              <a:t> ikinci kurucusu kabul edilir. </a:t>
            </a:r>
          </a:p>
          <a:p>
            <a:r>
              <a:rPr lang="tr-TR" dirty="0" smtClean="0"/>
              <a:t>O</a:t>
            </a:r>
            <a:r>
              <a:rPr lang="tr-TR" dirty="0"/>
              <a:t>, </a:t>
            </a:r>
            <a:r>
              <a:rPr lang="tr-TR" dirty="0" err="1"/>
              <a:t>babürlü</a:t>
            </a:r>
            <a:r>
              <a:rPr lang="tr-TR" dirty="0"/>
              <a:t> yöneticilerin tarikatı bir meşrulaştırma aracı olarak kullanma çabalarına tepki göstermiş ve resmi otoriteye cephe almıştır. </a:t>
            </a:r>
          </a:p>
          <a:p>
            <a:r>
              <a:rPr lang="tr-TR" dirty="0" smtClean="0"/>
              <a:t>Dini söylemi tavizsiz bir </a:t>
            </a:r>
            <a:r>
              <a:rPr lang="tr-TR" dirty="0" err="1" smtClean="0"/>
              <a:t>sünnilik</a:t>
            </a:r>
            <a:r>
              <a:rPr lang="tr-TR" dirty="0" smtClean="0"/>
              <a:t>, sünnete ve </a:t>
            </a:r>
            <a:r>
              <a:rPr lang="tr-TR" dirty="0" err="1" smtClean="0"/>
              <a:t>şeriate</a:t>
            </a:r>
            <a:r>
              <a:rPr lang="tr-TR" dirty="0" smtClean="0"/>
              <a:t> bağlılıktır.  Her türlü bidate savaş açmıştır. Şia karşıtlığı oldukça belirgindir. Mektuplarında, dinin yalnızca bireysel boyutuyla değil, toplumsal ve metafizik boyutuyla da ilgilenmiş, </a:t>
            </a:r>
            <a:r>
              <a:rPr lang="tr-TR" dirty="0" err="1" smtClean="0"/>
              <a:t>İtikadi</a:t>
            </a:r>
            <a:r>
              <a:rPr lang="tr-TR" dirty="0" smtClean="0"/>
              <a:t> görüşlerinde, </a:t>
            </a:r>
            <a:r>
              <a:rPr lang="tr-TR" dirty="0" err="1" smtClean="0"/>
              <a:t>Maturidi</a:t>
            </a:r>
            <a:r>
              <a:rPr lang="tr-TR" dirty="0" smtClean="0"/>
              <a:t> çizgiyi takip etmiştir.</a:t>
            </a:r>
          </a:p>
          <a:p>
            <a:r>
              <a:rPr lang="tr-TR" dirty="0" smtClean="0"/>
              <a:t>Onun söylemi kısa sürede tüm Hindistan’da geniş kabul gördü. Rabbani sonrası süreçte </a:t>
            </a:r>
            <a:r>
              <a:rPr lang="tr-TR" dirty="0"/>
              <a:t>tarikat oğlu Muhammed Masum kanalıyla sürdürüldü.</a:t>
            </a:r>
          </a:p>
          <a:p>
            <a:r>
              <a:rPr lang="tr-TR" dirty="0" smtClean="0"/>
              <a:t>Bu </a:t>
            </a:r>
            <a:r>
              <a:rPr lang="tr-TR" dirty="0"/>
              <a:t>süreçte en önemli figür Şah </a:t>
            </a:r>
            <a:r>
              <a:rPr lang="tr-TR" dirty="0" err="1"/>
              <a:t>Veliyyullah</a:t>
            </a:r>
            <a:r>
              <a:rPr lang="tr-TR" dirty="0"/>
              <a:t> </a:t>
            </a:r>
            <a:r>
              <a:rPr lang="tr-TR" dirty="0" err="1"/>
              <a:t>Dihlevi’dir</a:t>
            </a:r>
            <a:r>
              <a:rPr lang="tr-TR" dirty="0"/>
              <a:t>. Islahçı kimliğini ilimle temellendirmiş, uzlaştırıcı ve sentezleyici bir alimdir. </a:t>
            </a:r>
            <a:r>
              <a:rPr lang="tr-TR" dirty="0" err="1"/>
              <a:t>Sufilerin</a:t>
            </a:r>
            <a:r>
              <a:rPr lang="tr-TR" dirty="0"/>
              <a:t> </a:t>
            </a:r>
            <a:r>
              <a:rPr lang="tr-TR" dirty="0" err="1"/>
              <a:t>şeriate</a:t>
            </a:r>
            <a:r>
              <a:rPr lang="tr-TR" dirty="0"/>
              <a:t> uymayan eylemlerini ayıklamaya çalışmıştır. </a:t>
            </a:r>
            <a:r>
              <a:rPr lang="tr-TR" dirty="0" err="1"/>
              <a:t>Sünnet’e</a:t>
            </a:r>
            <a:r>
              <a:rPr lang="tr-TR" dirty="0"/>
              <a:t> uyma konusundaki titizlik, hadise yönelik ilginin artmasına yol açmıştır. Fıkıh ve sünnet vurgusu, Hanefi fıkhını hadis zeminine çekmiştir.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95600" y="286605"/>
            <a:ext cx="7395160" cy="1450757"/>
          </a:xfrm>
        </p:spPr>
        <p:txBody>
          <a:bodyPr/>
          <a:lstStyle/>
          <a:p>
            <a:r>
              <a:rPr lang="tr-TR" dirty="0" smtClean="0"/>
              <a:t>HALİDİYYE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99456" y="2132856"/>
            <a:ext cx="9865096" cy="4023360"/>
          </a:xfrm>
        </p:spPr>
        <p:txBody>
          <a:bodyPr>
            <a:normAutofit/>
          </a:bodyPr>
          <a:lstStyle/>
          <a:p>
            <a:r>
              <a:rPr lang="tr-TR" dirty="0" err="1" smtClean="0"/>
              <a:t>Halid</a:t>
            </a:r>
            <a:r>
              <a:rPr lang="tr-TR" dirty="0" smtClean="0"/>
              <a:t>-i Bağdadi’ye nispet edilir. Irak’ın </a:t>
            </a:r>
            <a:r>
              <a:rPr lang="tr-TR" dirty="0"/>
              <a:t>S</a:t>
            </a:r>
            <a:r>
              <a:rPr lang="tr-TR" dirty="0" smtClean="0"/>
              <a:t>üleymaniye şehrindendir. Şafii ve </a:t>
            </a:r>
            <a:r>
              <a:rPr lang="tr-TR" dirty="0" err="1" smtClean="0"/>
              <a:t>Eşari</a:t>
            </a:r>
            <a:r>
              <a:rPr lang="tr-TR" dirty="0" smtClean="0"/>
              <a:t> bir eğitim almıştır. </a:t>
            </a:r>
          </a:p>
          <a:p>
            <a:r>
              <a:rPr lang="tr-TR" dirty="0" smtClean="0"/>
              <a:t>Hindistan’a gidip orada 5 ay kadar kalmış, </a:t>
            </a:r>
            <a:r>
              <a:rPr lang="tr-TR" dirty="0" err="1" smtClean="0"/>
              <a:t>müceddidi-nakşi</a:t>
            </a:r>
            <a:r>
              <a:rPr lang="tr-TR" dirty="0" smtClean="0"/>
              <a:t> şeyhi Abdullah </a:t>
            </a:r>
            <a:r>
              <a:rPr lang="tr-TR" dirty="0" err="1" smtClean="0"/>
              <a:t>Dihlevi’den</a:t>
            </a:r>
            <a:r>
              <a:rPr lang="tr-TR" dirty="0" smtClean="0"/>
              <a:t> icazet almış ve </a:t>
            </a:r>
            <a:r>
              <a:rPr lang="tr-TR" dirty="0"/>
              <a:t>ş</a:t>
            </a:r>
            <a:r>
              <a:rPr lang="tr-TR" dirty="0" smtClean="0"/>
              <a:t>eyhi tarafından Süleymaniye’ye halife tayin edilmiştir. Kadirilerle yaşadığı gerilim nedeniyle Süleymaniye’den önce Bağdat’a, ardından da vefatına kadar kalacağı Şam’a gitmiştir. </a:t>
            </a:r>
          </a:p>
          <a:p>
            <a:r>
              <a:rPr lang="tr-TR" dirty="0" smtClean="0"/>
              <a:t>Şam’da kısa sürede şehrin ileri gelenlerini ve alimlerini tarikata kazandırmış, başta Anadolu olmak üzere pek çok bölgeye çok sayıda halife görevlendirmiştir.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43472" y="548680"/>
            <a:ext cx="8877672" cy="794352"/>
          </a:xfrm>
        </p:spPr>
        <p:txBody>
          <a:bodyPr>
            <a:normAutofit/>
          </a:bodyPr>
          <a:lstStyle/>
          <a:p>
            <a:r>
              <a:rPr lang="tr-TR" dirty="0" smtClean="0"/>
              <a:t>HALİDİYYE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43472" y="2204864"/>
            <a:ext cx="8877672" cy="5040560"/>
          </a:xfrm>
        </p:spPr>
        <p:txBody>
          <a:bodyPr>
            <a:normAutofit/>
          </a:bodyPr>
          <a:lstStyle/>
          <a:p>
            <a:r>
              <a:rPr lang="tr-TR" dirty="0" err="1" smtClean="0"/>
              <a:t>Halid</a:t>
            </a:r>
            <a:r>
              <a:rPr lang="tr-TR" dirty="0" smtClean="0"/>
              <a:t>-i Bağdadi’nin</a:t>
            </a:r>
            <a:r>
              <a:rPr lang="tr-TR" dirty="0" smtClean="0"/>
              <a:t> </a:t>
            </a:r>
            <a:r>
              <a:rPr lang="tr-TR" dirty="0" smtClean="0"/>
              <a:t>söylemi, sünneti ihya etmek ve bidatleri ortadan kaldırmak, İslam’ın ilk dönemlerine dönmek ve şeriata sımsıkı sarılmak üzerine kuruluydu.</a:t>
            </a:r>
          </a:p>
          <a:p>
            <a:r>
              <a:rPr lang="tr-TR" dirty="0" smtClean="0"/>
              <a:t>Şeriata sarılma söylemi, bireysel bir olgu değil, yanı sıra yönetimi de kapsayan bir söylemdi. Bundan dolayı içine kapalı bir </a:t>
            </a:r>
            <a:r>
              <a:rPr lang="tr-TR" dirty="0" err="1" smtClean="0"/>
              <a:t>sufilik</a:t>
            </a:r>
            <a:r>
              <a:rPr lang="tr-TR" dirty="0" smtClean="0"/>
              <a:t> anlayışından ziyade, içinde yaşanılan toplumu düzeltmeyi de amaçladı. Bu tarikatın söylemini yer yer siyasallaştırdı, zaman zaman da Batı karşıtlığına yöneltti. </a:t>
            </a:r>
          </a:p>
          <a:p>
            <a:r>
              <a:rPr lang="tr-TR" dirty="0" err="1" smtClean="0"/>
              <a:t>Halid</a:t>
            </a:r>
            <a:r>
              <a:rPr lang="tr-TR" dirty="0" smtClean="0"/>
              <a:t>-i Bağdadi’nin </a:t>
            </a:r>
            <a:r>
              <a:rPr lang="tr-TR" dirty="0" smtClean="0"/>
              <a:t>bu söylem doğrultusunda </a:t>
            </a:r>
            <a:r>
              <a:rPr lang="tr-TR" dirty="0" err="1" smtClean="0"/>
              <a:t>sünni</a:t>
            </a:r>
            <a:r>
              <a:rPr lang="tr-TR" dirty="0" smtClean="0"/>
              <a:t> olmayan kesimlere, hatta diğer dinlere karşı oldukça sert bir yaklaşım sergiledi. Osmanlı devletinin bekası, </a:t>
            </a:r>
            <a:r>
              <a:rPr lang="tr-TR" dirty="0" err="1" smtClean="0"/>
              <a:t>Rafizilerin</a:t>
            </a:r>
            <a:r>
              <a:rPr lang="tr-TR" dirty="0" smtClean="0"/>
              <a:t> kahrı için dualar etmiştir.</a:t>
            </a:r>
          </a:p>
          <a:p>
            <a:r>
              <a:rPr lang="tr-TR" dirty="0" smtClean="0"/>
              <a:t>Elli yıllık bir zaman diliminde tarikat oldukça geniş bir yayılım gösterdi.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99456" y="692696"/>
            <a:ext cx="9021688" cy="922114"/>
          </a:xfrm>
        </p:spPr>
        <p:txBody>
          <a:bodyPr>
            <a:normAutofit fontScale="90000"/>
          </a:bodyPr>
          <a:lstStyle/>
          <a:p>
            <a:r>
              <a:rPr lang="tr-TR" sz="3600" dirty="0"/>
              <a:t>OSMANLI’DAN CUMHURİYETE GEÇİŞ SÜRECİNDE NAKŞİ-MÜCEDDİ-HALİDİ ÇİZGİ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99456" y="1844824"/>
            <a:ext cx="9021688" cy="5013176"/>
          </a:xfrm>
        </p:spPr>
        <p:txBody>
          <a:bodyPr>
            <a:normAutofit/>
          </a:bodyPr>
          <a:lstStyle/>
          <a:p>
            <a:r>
              <a:rPr lang="tr-TR" dirty="0" smtClean="0"/>
              <a:t>Nakşi-</a:t>
            </a:r>
            <a:r>
              <a:rPr lang="tr-TR" dirty="0" err="1"/>
              <a:t>H</a:t>
            </a:r>
            <a:r>
              <a:rPr lang="tr-TR" dirty="0" err="1" smtClean="0"/>
              <a:t>alidi</a:t>
            </a:r>
            <a:r>
              <a:rPr lang="tr-TR" dirty="0" smtClean="0"/>
              <a:t> </a:t>
            </a:r>
            <a:r>
              <a:rPr lang="tr-TR" dirty="0" smtClean="0"/>
              <a:t>çizginin oldukça hızlı ve kontrolsüz yayılışı Osmanlı idaresini başta tedirgin etti. bununla birlikte II. </a:t>
            </a:r>
            <a:r>
              <a:rPr lang="tr-TR" dirty="0" err="1"/>
              <a:t>M</a:t>
            </a:r>
            <a:r>
              <a:rPr lang="tr-TR" dirty="0" err="1" smtClean="0"/>
              <a:t>ahmud</a:t>
            </a:r>
            <a:r>
              <a:rPr lang="tr-TR" dirty="0" smtClean="0"/>
              <a:t> </a:t>
            </a:r>
            <a:r>
              <a:rPr lang="tr-TR" dirty="0" smtClean="0"/>
              <a:t>döneminde yeniçeri ocağının kapatılması ve </a:t>
            </a:r>
            <a:r>
              <a:rPr lang="tr-TR" dirty="0"/>
              <a:t>B</a:t>
            </a:r>
            <a:r>
              <a:rPr lang="tr-TR" dirty="0" smtClean="0"/>
              <a:t>ektaşilere </a:t>
            </a:r>
            <a:r>
              <a:rPr lang="tr-TR" dirty="0" smtClean="0"/>
              <a:t>cephe alınması </a:t>
            </a:r>
            <a:r>
              <a:rPr lang="tr-TR" dirty="0" err="1" smtClean="0"/>
              <a:t>Halidilere</a:t>
            </a:r>
            <a:r>
              <a:rPr lang="tr-TR" dirty="0" smtClean="0"/>
              <a:t> </a:t>
            </a:r>
            <a:r>
              <a:rPr lang="tr-TR" dirty="0" smtClean="0"/>
              <a:t>alan açtı. Tarikat bu süreçte bürokrasideki etkisini artırdı. II. </a:t>
            </a:r>
            <a:r>
              <a:rPr lang="tr-TR" dirty="0" err="1" smtClean="0"/>
              <a:t>Mahmud</a:t>
            </a:r>
            <a:r>
              <a:rPr lang="tr-TR" dirty="0" smtClean="0"/>
              <a:t> başta ses çıkarmasa da, tarikatın etki alanının genişlemesinden rahatsız oldu ve tarikatın önde gelen pek çok temsilcisini sürgün etti. </a:t>
            </a:r>
          </a:p>
          <a:p>
            <a:r>
              <a:rPr lang="tr-TR" dirty="0" smtClean="0"/>
              <a:t>Sultan Abdülmecit ve Abdülaziz dönemlerinde ise tarikat daha rahat hareket imkanı buldu. </a:t>
            </a:r>
            <a:r>
              <a:rPr lang="tr-TR" dirty="0" smtClean="0"/>
              <a:t>Hem </a:t>
            </a:r>
            <a:r>
              <a:rPr lang="tr-TR" dirty="0" err="1" smtClean="0"/>
              <a:t>tanzimat</a:t>
            </a:r>
            <a:r>
              <a:rPr lang="tr-TR" dirty="0" smtClean="0"/>
              <a:t> hem de ıslahat fermanları sürecinde Osmanlı idaresiyle </a:t>
            </a:r>
            <a:r>
              <a:rPr lang="tr-TR" dirty="0" err="1" smtClean="0"/>
              <a:t>nakşiler</a:t>
            </a:r>
            <a:r>
              <a:rPr lang="tr-TR" dirty="0" smtClean="0"/>
              <a:t> arasındaki ilişki inişli çıkışlı bir seyir izledi. </a:t>
            </a:r>
          </a:p>
          <a:p>
            <a:r>
              <a:rPr lang="tr-TR" dirty="0" smtClean="0"/>
              <a:t>II. Abdülhamid’in </a:t>
            </a:r>
            <a:r>
              <a:rPr lang="tr-TR" dirty="0" err="1" smtClean="0"/>
              <a:t>panislamist</a:t>
            </a:r>
            <a:r>
              <a:rPr lang="tr-TR" dirty="0" smtClean="0"/>
              <a:t>/ümmetçi politikalarına yönelik destek </a:t>
            </a:r>
            <a:r>
              <a:rPr lang="tr-TR" dirty="0" err="1"/>
              <a:t>H</a:t>
            </a:r>
            <a:r>
              <a:rPr lang="tr-TR" dirty="0" err="1" smtClean="0"/>
              <a:t>alidilerden</a:t>
            </a:r>
            <a:r>
              <a:rPr lang="tr-TR" dirty="0" smtClean="0"/>
              <a:t> </a:t>
            </a:r>
            <a:r>
              <a:rPr lang="tr-TR" dirty="0" smtClean="0"/>
              <a:t>gelmiştir. </a:t>
            </a:r>
            <a:r>
              <a:rPr lang="tr-TR" dirty="0" err="1" smtClean="0"/>
              <a:t>Ahmed</a:t>
            </a:r>
            <a:r>
              <a:rPr lang="tr-TR" dirty="0" smtClean="0"/>
              <a:t> </a:t>
            </a:r>
            <a:r>
              <a:rPr lang="tr-TR" dirty="0" err="1" smtClean="0"/>
              <a:t>ziyaeddin</a:t>
            </a:r>
            <a:r>
              <a:rPr lang="tr-TR" dirty="0" smtClean="0"/>
              <a:t> </a:t>
            </a:r>
            <a:r>
              <a:rPr lang="tr-TR" dirty="0" err="1"/>
              <a:t>G</a:t>
            </a:r>
            <a:r>
              <a:rPr lang="tr-TR" dirty="0" err="1" smtClean="0"/>
              <a:t>ümüşhanevi</a:t>
            </a:r>
            <a:r>
              <a:rPr lang="tr-TR" dirty="0" smtClean="0"/>
              <a:t>, onun fikirlerine değer verdiği bir kimsedir. Ancak yine de toplumsal açıdan bir tehlike olarak algılandığı için pek çok </a:t>
            </a:r>
            <a:r>
              <a:rPr lang="tr-TR" dirty="0" err="1"/>
              <a:t>H</a:t>
            </a:r>
            <a:r>
              <a:rPr lang="tr-TR" dirty="0" err="1" smtClean="0"/>
              <a:t>alidi</a:t>
            </a:r>
            <a:r>
              <a:rPr lang="tr-TR" dirty="0" smtClean="0"/>
              <a:t> </a:t>
            </a:r>
            <a:r>
              <a:rPr lang="tr-TR" dirty="0" smtClean="0"/>
              <a:t>şeyh sürgüne gönderilmekten kurtulamadı. 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71464" y="836712"/>
            <a:ext cx="8939336" cy="648072"/>
          </a:xfrm>
        </p:spPr>
        <p:txBody>
          <a:bodyPr>
            <a:noAutofit/>
          </a:bodyPr>
          <a:lstStyle/>
          <a:p>
            <a:r>
              <a:rPr lang="tr-TR" sz="3600" dirty="0"/>
              <a:t>İSTANBUL’DAKİ ÖNEMLİ NAKŞİ-HALİDİ TEKKELER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15480" y="2060848"/>
            <a:ext cx="9227264" cy="5256584"/>
          </a:xfrm>
        </p:spPr>
        <p:txBody>
          <a:bodyPr>
            <a:normAutofit/>
          </a:bodyPr>
          <a:lstStyle/>
          <a:p>
            <a:r>
              <a:rPr lang="tr-TR" dirty="0" err="1" smtClean="0"/>
              <a:t>Gümüşhanevi</a:t>
            </a:r>
            <a:r>
              <a:rPr lang="tr-TR" dirty="0" smtClean="0"/>
              <a:t> Dergahı- </a:t>
            </a:r>
            <a:r>
              <a:rPr lang="tr-TR" dirty="0" err="1" smtClean="0"/>
              <a:t>Ahmed</a:t>
            </a:r>
            <a:r>
              <a:rPr lang="tr-TR" dirty="0" smtClean="0"/>
              <a:t> </a:t>
            </a:r>
            <a:r>
              <a:rPr lang="tr-TR" dirty="0" err="1" smtClean="0"/>
              <a:t>Ziyaeddin</a:t>
            </a:r>
            <a:r>
              <a:rPr lang="tr-TR" dirty="0" smtClean="0"/>
              <a:t> </a:t>
            </a:r>
            <a:r>
              <a:rPr lang="tr-TR" dirty="0" err="1" smtClean="0"/>
              <a:t>Gümüşhanevi</a:t>
            </a:r>
            <a:endParaRPr lang="tr-TR" dirty="0" smtClean="0"/>
          </a:p>
          <a:p>
            <a:pPr lvl="1"/>
            <a:r>
              <a:rPr lang="tr-TR" dirty="0" smtClean="0"/>
              <a:t>Şeyh Hasan Hilmi Efendi, Dağıstanlı Şeyh Ömer </a:t>
            </a:r>
            <a:r>
              <a:rPr lang="tr-TR" dirty="0" err="1" smtClean="0"/>
              <a:t>Ziyâeddin</a:t>
            </a:r>
            <a:r>
              <a:rPr lang="tr-TR" dirty="0" smtClean="0"/>
              <a:t> Efendi ve Tekirdağlı Şeyh Mustafa Feyzi Efendi, Abdülaziz </a:t>
            </a:r>
            <a:r>
              <a:rPr lang="tr-TR" dirty="0" err="1" smtClean="0"/>
              <a:t>Bekkine</a:t>
            </a:r>
            <a:r>
              <a:rPr lang="tr-TR" dirty="0" smtClean="0"/>
              <a:t>, </a:t>
            </a:r>
            <a:r>
              <a:rPr lang="tr-TR" dirty="0" err="1" smtClean="0"/>
              <a:t>Mehmed</a:t>
            </a:r>
            <a:r>
              <a:rPr lang="tr-TR" dirty="0" smtClean="0"/>
              <a:t> Zahit </a:t>
            </a:r>
            <a:r>
              <a:rPr lang="tr-TR" dirty="0" err="1" smtClean="0"/>
              <a:t>Kotku</a:t>
            </a:r>
            <a:r>
              <a:rPr lang="tr-TR" dirty="0" smtClean="0"/>
              <a:t>, M. Esat Coşan / </a:t>
            </a:r>
            <a:r>
              <a:rPr lang="tr-TR" dirty="0" err="1" smtClean="0"/>
              <a:t>İskenderpaşa</a:t>
            </a:r>
            <a:r>
              <a:rPr lang="tr-TR" dirty="0" smtClean="0"/>
              <a:t> Cemaati</a:t>
            </a:r>
          </a:p>
          <a:p>
            <a:r>
              <a:rPr lang="tr-TR" dirty="0" err="1" smtClean="0"/>
              <a:t>Kelami</a:t>
            </a:r>
            <a:r>
              <a:rPr lang="tr-TR" dirty="0" smtClean="0"/>
              <a:t> Dergahı-Muhammed </a:t>
            </a:r>
            <a:r>
              <a:rPr lang="tr-TR" dirty="0" err="1" smtClean="0"/>
              <a:t>Esad</a:t>
            </a:r>
            <a:r>
              <a:rPr lang="tr-TR" dirty="0" smtClean="0"/>
              <a:t> </a:t>
            </a:r>
            <a:r>
              <a:rPr lang="tr-TR" dirty="0" err="1" smtClean="0"/>
              <a:t>Erbili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Mahmud</a:t>
            </a:r>
            <a:r>
              <a:rPr lang="tr-TR" dirty="0" smtClean="0"/>
              <a:t> Sami </a:t>
            </a:r>
            <a:r>
              <a:rPr lang="tr-TR" dirty="0" err="1" smtClean="0"/>
              <a:t>Ramazanoğlu</a:t>
            </a:r>
            <a:r>
              <a:rPr lang="tr-TR" dirty="0" smtClean="0"/>
              <a:t>, Musa Topbaş, Erenköy Cemaati</a:t>
            </a:r>
          </a:p>
          <a:p>
            <a:r>
              <a:rPr lang="tr-TR" dirty="0" err="1" smtClean="0"/>
              <a:t>Kaşgari</a:t>
            </a:r>
            <a:r>
              <a:rPr lang="tr-TR" dirty="0" smtClean="0"/>
              <a:t> Tekkesi-</a:t>
            </a:r>
            <a:r>
              <a:rPr lang="tr-TR" dirty="0" err="1" smtClean="0"/>
              <a:t>Abdülhakim</a:t>
            </a:r>
            <a:r>
              <a:rPr lang="tr-TR" dirty="0" smtClean="0"/>
              <a:t> </a:t>
            </a:r>
            <a:r>
              <a:rPr lang="tr-TR" dirty="0" err="1" smtClean="0"/>
              <a:t>Arvasi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Hüseyin Hilmi Işık, Necip Fazıl Kısakürek</a:t>
            </a:r>
          </a:p>
          <a:p>
            <a:r>
              <a:rPr lang="tr-TR" dirty="0" smtClean="0"/>
              <a:t>İsmet Efendi Tekkesi-</a:t>
            </a:r>
            <a:r>
              <a:rPr lang="tr-TR" dirty="0" err="1" smtClean="0"/>
              <a:t>Ahıskalı</a:t>
            </a:r>
            <a:r>
              <a:rPr lang="tr-TR" dirty="0" smtClean="0"/>
              <a:t> Ali Haydar Efendi </a:t>
            </a:r>
          </a:p>
          <a:p>
            <a:pPr lvl="1"/>
            <a:r>
              <a:rPr lang="tr-TR" dirty="0" err="1" smtClean="0"/>
              <a:t>Mahmud</a:t>
            </a:r>
            <a:r>
              <a:rPr lang="tr-TR" dirty="0" smtClean="0"/>
              <a:t> </a:t>
            </a:r>
            <a:r>
              <a:rPr lang="tr-TR" dirty="0" err="1" smtClean="0"/>
              <a:t>Ustaosmanoğlu</a:t>
            </a:r>
            <a:r>
              <a:rPr lang="tr-TR" dirty="0" smtClean="0"/>
              <a:t> / </a:t>
            </a:r>
            <a:r>
              <a:rPr lang="tr-TR" dirty="0" err="1" smtClean="0"/>
              <a:t>İsmailağa</a:t>
            </a:r>
            <a:r>
              <a:rPr lang="tr-TR" dirty="0" smtClean="0"/>
              <a:t> Cemaati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DİĞER NAKŞİ-HALİDİ TARİKATLAR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99456" y="2132856"/>
            <a:ext cx="8691305" cy="4023360"/>
          </a:xfrm>
        </p:spPr>
        <p:txBody>
          <a:bodyPr/>
          <a:lstStyle/>
          <a:p>
            <a:r>
              <a:rPr lang="tr-TR" dirty="0" smtClean="0"/>
              <a:t>Menzil Cemaati : Muhammed </a:t>
            </a:r>
            <a:r>
              <a:rPr lang="tr-TR" dirty="0" err="1" smtClean="0"/>
              <a:t>Raşid</a:t>
            </a:r>
            <a:r>
              <a:rPr lang="tr-TR" dirty="0" smtClean="0"/>
              <a:t> Erol – </a:t>
            </a:r>
            <a:r>
              <a:rPr lang="tr-TR" dirty="0" err="1" smtClean="0"/>
              <a:t>Abdülbaki</a:t>
            </a:r>
            <a:r>
              <a:rPr lang="tr-TR" dirty="0" smtClean="0"/>
              <a:t> Erol</a:t>
            </a:r>
          </a:p>
          <a:p>
            <a:r>
              <a:rPr lang="tr-TR" dirty="0" smtClean="0"/>
              <a:t>Süleymancılar : Süleyman Hilmi </a:t>
            </a:r>
            <a:r>
              <a:rPr lang="tr-TR" dirty="0" err="1" smtClean="0"/>
              <a:t>Tunahan</a:t>
            </a:r>
            <a:r>
              <a:rPr lang="tr-TR" dirty="0" smtClean="0"/>
              <a:t> – Kemal Kaçar – Ahmet Arif </a:t>
            </a:r>
            <a:r>
              <a:rPr lang="tr-TR" dirty="0" err="1" smtClean="0"/>
              <a:t>Denizolgun</a:t>
            </a:r>
            <a:endParaRPr lang="tr-TR" dirty="0" smtClean="0"/>
          </a:p>
          <a:p>
            <a:r>
              <a:rPr lang="tr-TR" dirty="0" smtClean="0"/>
              <a:t>Darendeliler : İsmail Hakkı Toprak - Osman Hulusi Ateş</a:t>
            </a:r>
          </a:p>
          <a:p>
            <a:r>
              <a:rPr lang="tr-TR" dirty="0" err="1" smtClean="0"/>
              <a:t>Yahyalılılar</a:t>
            </a:r>
            <a:r>
              <a:rPr lang="tr-TR" dirty="0" smtClean="0"/>
              <a:t> :  Mustafa Efendi - Ramazan Dinç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291</TotalTime>
  <Words>764</Words>
  <Application>Microsoft Office PowerPoint</Application>
  <PresentationFormat>Geniş ekran</PresentationFormat>
  <Paragraphs>47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Geçmişe bakış</vt:lpstr>
      <vt:lpstr>TARİKAT GELENEKÇİLİĞİ  NAKŞİ-MÜCEDDİDİ-HALİDİ GELENEK</vt:lpstr>
      <vt:lpstr>NAKŞBENDİLİK</vt:lpstr>
      <vt:lpstr>AHRARİYYE</vt:lpstr>
      <vt:lpstr>MÜCEDDİDİYYE</vt:lpstr>
      <vt:lpstr>HALİDİYYE</vt:lpstr>
      <vt:lpstr>HALİDİYYE</vt:lpstr>
      <vt:lpstr>OSMANLI’DAN CUMHURİYETE GEÇİŞ SÜRECİNDE NAKŞİ-MÜCEDDİ-HALİDİ ÇİZGİ</vt:lpstr>
      <vt:lpstr>İSTANBUL’DAKİ ÖNEMLİ NAKŞİ-HALİDİ TEKKELER</vt:lpstr>
      <vt:lpstr>DİĞER NAKŞİ-HALİDİ TARİKATLAR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NAKŞİBENDİYYE TARİKATI</dc:title>
  <dc:creator>Mehmet</dc:creator>
  <cp:lastModifiedBy>user</cp:lastModifiedBy>
  <cp:revision>22</cp:revision>
  <dcterms:created xsi:type="dcterms:W3CDTF">2014-11-01T17:12:07Z</dcterms:created>
  <dcterms:modified xsi:type="dcterms:W3CDTF">2019-04-10T13:05:53Z</dcterms:modified>
</cp:coreProperties>
</file>