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5" r:id="rId2"/>
    <p:sldId id="324" r:id="rId3"/>
    <p:sldId id="300" r:id="rId4"/>
    <p:sldId id="303" r:id="rId5"/>
    <p:sldId id="304" r:id="rId6"/>
    <p:sldId id="305" r:id="rId7"/>
    <p:sldId id="306" r:id="rId8"/>
    <p:sldId id="308" r:id="rId9"/>
    <p:sldId id="309" r:id="rId10"/>
    <p:sldId id="310" r:id="rId11"/>
    <p:sldId id="31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06ABA-27AB-4F62-96D5-59B6AF5227D3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A74F4-B42A-483C-B5CD-B81823462D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2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66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0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118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986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092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5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3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20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50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46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2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36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79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7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44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69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6887C-0140-4202-A15B-CA15D954CBB2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861D88-4A2E-4DC2-9BB2-6162B651D9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4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66912" y="2417099"/>
            <a:ext cx="8689976" cy="119287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Anket Hazırlama Teknikleri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895445" y="5188874"/>
            <a:ext cx="8689976" cy="1371599"/>
          </a:xfrm>
        </p:spPr>
        <p:txBody>
          <a:bodyPr>
            <a:normAutofit lnSpcReduction="10000"/>
          </a:bodyPr>
          <a:lstStyle/>
          <a:p>
            <a:r>
              <a:rPr lang="tr-TR" sz="3200" b="1" dirty="0">
                <a:solidFill>
                  <a:schemeClr val="tx1"/>
                </a:solidFill>
              </a:rPr>
              <a:t>Prof. Dr. Aytaç Akçay</a:t>
            </a:r>
          </a:p>
          <a:p>
            <a:r>
              <a:rPr lang="tr-TR" b="1" dirty="0"/>
              <a:t>ANKARA ÜNİVERİSTESİ VETERİNER FAKÜLTESİ</a:t>
            </a:r>
          </a:p>
          <a:p>
            <a:r>
              <a:rPr lang="tr-TR" b="1" dirty="0"/>
              <a:t> BİYOİSTATİSTİK ANABİLİM DALI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376" y="152400"/>
            <a:ext cx="2529032" cy="2529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297508"/>
            <a:ext cx="3876675" cy="2503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6008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224183D1-A802-4D51-B71C-6E9A1C6E2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7645" y="624110"/>
            <a:ext cx="10377578" cy="128089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i="1" dirty="0">
                <a:solidFill>
                  <a:schemeClr val="accent1"/>
                </a:solidFill>
              </a:rPr>
              <a:t>C) ÖN UYGULAMADA ÖRNEKLEM BÜYÜKLÜGÜNÜN SEÇİMİ</a:t>
            </a:r>
            <a:endParaRPr lang="tr-TR" sz="2800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A5124E5C-76DC-4D61-9C9E-CD593943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98D1946-DA3C-48AE-9D8B-C872B199B10A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10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B69900F-1E2E-41C5-A8F2-8363EB0EA65F}"/>
              </a:ext>
            </a:extLst>
          </p:cNvPr>
          <p:cNvSpPr txBox="1">
            <a:spLocks noChangeArrowheads="1"/>
          </p:cNvSpPr>
          <p:nvPr/>
        </p:nvSpPr>
        <p:spPr>
          <a:xfrm>
            <a:off x="1250831" y="1981200"/>
            <a:ext cx="1077439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tr-TR" altLang="tr-TR" sz="2800" dirty="0"/>
              <a:t>Sorular birbirinden farklı özellikleri ölçüyorsa veya demografik özellikleri belirlemeyi amaçlıyorsa bunlar bağımsız sorulardır ve testin; </a:t>
            </a:r>
            <a:r>
              <a:rPr lang="tr-TR" altLang="tr-TR" sz="2800" dirty="0" err="1"/>
              <a:t>anlaşılabilirliği</a:t>
            </a:r>
            <a:r>
              <a:rPr lang="tr-TR" altLang="tr-TR" sz="2800" dirty="0"/>
              <a:t> ve  </a:t>
            </a:r>
            <a:r>
              <a:rPr lang="tr-TR" altLang="tr-TR" sz="2800" dirty="0" err="1"/>
              <a:t>cevaplanabilirliği</a:t>
            </a:r>
            <a:r>
              <a:rPr lang="tr-TR" altLang="tr-TR" sz="2800" dirty="0"/>
              <a:t> amaca uygunluğu ve güvenilirliği incelenir.</a:t>
            </a:r>
          </a:p>
          <a:p>
            <a:pPr algn="just">
              <a:lnSpc>
                <a:spcPct val="80000"/>
              </a:lnSpc>
            </a:pPr>
            <a:r>
              <a:rPr lang="tr-TR" altLang="tr-TR" sz="2800" dirty="0"/>
              <a:t>Bu tür anketlerin ön uygulaması belirlenen örneklem büyüklüğünün %5’i kadar bir grupta yapılabilir.</a:t>
            </a:r>
          </a:p>
          <a:p>
            <a:pPr algn="just">
              <a:lnSpc>
                <a:spcPct val="80000"/>
              </a:lnSpc>
            </a:pPr>
            <a:r>
              <a:rPr lang="tr-TR" altLang="tr-TR" sz="2800" dirty="0"/>
              <a:t>Sorulara verilen cevapların güvenilirliği (tutarlılığı) ankette aynı amaca yönelik hazırlanan değişik ifade edilmiş sorulara verilen cevaplarla kontrol edilebilir.</a:t>
            </a:r>
          </a:p>
          <a:p>
            <a:pPr algn="just">
              <a:lnSpc>
                <a:spcPct val="80000"/>
              </a:lnSpc>
            </a:pPr>
            <a:endParaRPr lang="tr-TR" altLang="tr-TR" sz="2800" dirty="0"/>
          </a:p>
        </p:txBody>
      </p:sp>
      <p:sp>
        <p:nvSpPr>
          <p:cNvPr id="3" name="Dikdörtgen 2"/>
          <p:cNvSpPr/>
          <p:nvPr/>
        </p:nvSpPr>
        <p:spPr>
          <a:xfrm>
            <a:off x="1518249" y="1382388"/>
            <a:ext cx="50824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b="1" dirty="0">
                <a:solidFill>
                  <a:srgbClr val="FF9900"/>
                </a:solidFill>
              </a:rPr>
              <a:t>SORULAR FARKLI ÖZELLİKLERİ ÖLÇÜYORSA</a:t>
            </a:r>
            <a:endParaRPr lang="tr-T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00AA593-6DD2-442F-9011-2B8DB3611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94925"/>
            <a:ext cx="7772399" cy="71596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b="1" dirty="0">
                <a:solidFill>
                  <a:srgbClr val="FF9900"/>
                </a:solidFill>
              </a:rPr>
              <a:t>SORULARIN AYNI ÖZELLİĞİ ÖLÇMESİ</a:t>
            </a:r>
            <a:endParaRPr lang="tr-TR" altLang="tr-TR" sz="2800" b="1" dirty="0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BFAA9AA-14C5-400E-BEA2-954D505CB15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921695" y="1510888"/>
            <a:ext cx="10774392" cy="4343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800" dirty="0"/>
              <a:t>Anketteki soruların tamamı veya bir kısmı belli bir alana ilişkin özellikleri ölçmek amacına yönelik olabilir.</a:t>
            </a:r>
          </a:p>
          <a:p>
            <a:pPr algn="just" eaLnBrk="1" hangingPunct="1"/>
            <a:r>
              <a:rPr lang="tr-TR" altLang="tr-TR" sz="2800" dirty="0"/>
              <a:t> Bu durumda anketin (madde ve faktör analizleri de dikkate alınarak) geniş bir gruba uygulanması gerekir. Grup büyüklüğü madde sayısının en az 2 katı hatta tercihen 10 katı olması önerilir.</a:t>
            </a:r>
          </a:p>
          <a:p>
            <a:pPr algn="just" eaLnBrk="1" hangingPunct="1"/>
            <a:r>
              <a:rPr lang="tr-TR" altLang="tr-TR" sz="2800" dirty="0"/>
              <a:t> Büyük gruplarla yapılacak ön uygulama öncesinde daha küçük bir grupla uygulama yapılarak ön uygulama öncesi ankete son sekli verilebilir.</a:t>
            </a:r>
          </a:p>
          <a:p>
            <a:pPr algn="just" eaLnBrk="1" hangingPunct="1"/>
            <a:endParaRPr lang="tr-TR" altLang="tr-TR" sz="2800" dirty="0"/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1E2E523E-895F-40CE-A577-1E7D110D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6156486-522C-47B9-8F1F-3B19DF011EF5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11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12D30969-6BF4-4C62-A84F-A30175BFC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889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200" b="1" dirty="0">
                <a:solidFill>
                  <a:srgbClr val="FF9900"/>
                </a:solidFill>
              </a:rPr>
              <a:t>ETKİLİ ANKET GELİSTİRME</a:t>
            </a:r>
            <a:br>
              <a:rPr lang="tr-TR" sz="3200" b="1" dirty="0">
                <a:solidFill>
                  <a:srgbClr val="FF9900"/>
                </a:solidFill>
              </a:rPr>
            </a:br>
            <a:endParaRPr lang="tr-TR" sz="3200" b="1" dirty="0">
              <a:solidFill>
                <a:srgbClr val="FF9900"/>
              </a:solidFill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2CA95536-79E1-401A-A804-78A06A860DE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311579" y="1152907"/>
            <a:ext cx="9941440" cy="5427279"/>
          </a:xfrm>
        </p:spPr>
        <p:txBody>
          <a:bodyPr>
            <a:normAutofit lnSpcReduction="10000"/>
          </a:bodyPr>
          <a:lstStyle/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1.Anketi olabildiğince kısa ve öz tutunuz.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2.Sorular tek bir amaca yönelik olmalıdır.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3.Kafa karıştırıcı,yoruma açık sorulardan kaçınınız.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4.Sorularda basit ve tek anlama sahip sözcükler kullanınız,katılımcıya tanıdık olmayan teknik terimler kullanmaktan kaçınınız.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5.Hazırladığınız soru listesi üzerinde geri bildirim alınız.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6.Kişisel ve gizlilik gerektiren hassas soruları anketin sonuna yerleştiriniz.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7.Cevap kategorilerini mantıksal olarak düzenleyiniz.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8.Ankette belli bir konuda karşılaşılan güçlükleri veya tutum, kaygı gibi psikolojik özellikleri ölçüyorsanız olumlu ve olumsuz sorulara yer veriniz.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9.Uygun bir kategori dili ve mantığı seçiniz.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10.Açık uçlu sorulardan ve sorularda “diğer” seçeneğini kullanmaktan kaçınınız.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11.Kategorileri gereksiz bir şekilde çoğaltmaktan kaçınınız.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12.Ölçek noktalarını gereksiz şekilde çoğaltmaktan kaçınınız.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13.Ortak noktası(nötr/tarafsız) olan ölçekleri dikkatli kullanınız.</a:t>
            </a:r>
          </a:p>
          <a:p>
            <a:pPr marL="274320" indent="-274320">
              <a:lnSpc>
                <a:spcPct val="80000"/>
              </a:lnSpc>
              <a:spcBef>
                <a:spcPts val="580"/>
              </a:spcBef>
              <a:buNone/>
              <a:defRPr/>
            </a:pPr>
            <a:r>
              <a:rPr lang="tr-TR" sz="2000" b="1" dirty="0"/>
              <a:t> 14.Gerekmedikçe,cevaplayıcılardan cevap kategorileri arasında sıralama yapmasını istemeyiniz.</a:t>
            </a:r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10E21F14-4AB5-493A-B2BD-9A3F3896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3D718F-880E-49C8-B3CB-736DAD25438A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2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FFD722DD-AABF-4798-A6CB-415F9AFD2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990600"/>
            <a:ext cx="8229600" cy="1981200"/>
          </a:xfrm>
        </p:spPr>
        <p:txBody>
          <a:bodyPr/>
          <a:lstStyle/>
          <a:p>
            <a:pPr eaLnBrk="1" hangingPunct="1"/>
            <a:r>
              <a:rPr lang="tr-TR" altLang="tr-TR" sz="5400" dirty="0">
                <a:solidFill>
                  <a:schemeClr val="accent1"/>
                </a:solidFill>
                <a:latin typeface="Comic Sans MS" panose="030F0702030302020204" pitchFamily="66" charset="0"/>
              </a:rPr>
              <a:t>ANKET UYGULAMADAN ÖNCE</a:t>
            </a:r>
          </a:p>
        </p:txBody>
      </p:sp>
      <p:sp>
        <p:nvSpPr>
          <p:cNvPr id="5" name="4 Slayt Numarası Yer Tutucusu">
            <a:extLst>
              <a:ext uri="{FF2B5EF4-FFF2-40B4-BE49-F238E27FC236}">
                <a16:creationId xmlns:a16="http://schemas.microsoft.com/office/drawing/2014/main" id="{2100377E-2890-4232-9B12-3EABC8B57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D8A4F7C-E9C1-477F-8B4C-9C42AE5DA056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3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B8C0AA9-A85A-4277-B775-424D5EA8EDFA}"/>
              </a:ext>
            </a:extLst>
          </p:cNvPr>
          <p:cNvSpPr txBox="1">
            <a:spLocks noChangeArrowheads="1"/>
          </p:cNvSpPr>
          <p:nvPr/>
        </p:nvSpPr>
        <p:spPr>
          <a:xfrm>
            <a:off x="1958561" y="3080378"/>
            <a:ext cx="9865230" cy="377762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ts val="580"/>
              </a:spcBef>
              <a:buFont typeface="+mj-lt"/>
              <a:buAutoNum type="alphaUcPeriod"/>
              <a:defRPr/>
            </a:pPr>
            <a:r>
              <a:rPr lang="tr-TR" sz="2800" b="1" dirty="0"/>
              <a:t> UZMAN GÖRÜSÜ ALMA</a:t>
            </a:r>
          </a:p>
          <a:p>
            <a:pPr marL="514350" indent="-514350">
              <a:spcBef>
                <a:spcPts val="580"/>
              </a:spcBef>
              <a:buFont typeface="+mj-lt"/>
              <a:buAutoNum type="alphaUcPeriod"/>
              <a:defRPr/>
            </a:pPr>
            <a:r>
              <a:rPr lang="tr-TR" sz="2800" b="1" dirty="0"/>
              <a:t> ÖN UYGULAMA ANKETI</a:t>
            </a:r>
          </a:p>
          <a:p>
            <a:pPr marL="514350" indent="-514350">
              <a:spcBef>
                <a:spcPts val="580"/>
              </a:spcBef>
              <a:buFont typeface="+mj-lt"/>
              <a:buAutoNum type="alphaUcPeriod"/>
              <a:defRPr/>
            </a:pPr>
            <a:r>
              <a:rPr lang="tr-TR" sz="2800" b="1" dirty="0"/>
              <a:t> ÖN UYGULAMADA ÖRNEKLEM BÜYÜKLÜGÜ SEÇIMI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tr-TR" sz="28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054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651E479C-CEF8-492B-ADFA-1192E01BE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A) UZMAN GÖRÜSÜ ALMA:</a:t>
            </a:r>
            <a:br>
              <a:rPr lang="tr-TR" b="1" i="1" u="sng" dirty="0">
                <a:solidFill>
                  <a:schemeClr val="accent1"/>
                </a:solidFill>
              </a:rPr>
            </a:br>
            <a:endParaRPr lang="tr-TR" b="1" i="1" u="sng" dirty="0">
              <a:solidFill>
                <a:schemeClr val="accent1"/>
              </a:solidFill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E56E416-5EA5-4A98-99DB-C40E3AC34B81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544128" y="1802921"/>
            <a:ext cx="9960484" cy="4108301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z="2800" dirty="0"/>
              <a:t>Anketin KAPSAM geçerliliğini ölçmek için bir uzmana danışın!</a:t>
            </a:r>
          </a:p>
          <a:p>
            <a:pPr eaLnBrk="1" hangingPunct="1"/>
            <a:r>
              <a:rPr lang="tr-TR" altLang="tr-TR" sz="2800" dirty="0"/>
              <a:t>Uzman görüsü alınırken açık veya kapalı uçlu sorulardan hazırlanmış bir uzman değerlendirme formundan (UDF) faydalanılır! </a:t>
            </a:r>
            <a:r>
              <a:rPr lang="tr-TR" altLang="tr-TR" sz="2800" dirty="0" err="1"/>
              <a:t>UDF’nin</a:t>
            </a:r>
            <a:r>
              <a:rPr lang="tr-TR" altLang="tr-TR" sz="2800" dirty="0"/>
              <a:t> başında uzmandan beklentiler yazılmalı</a:t>
            </a:r>
          </a:p>
          <a:p>
            <a:pPr eaLnBrk="1" hangingPunct="1"/>
            <a:r>
              <a:rPr lang="tr-TR" altLang="tr-TR" sz="2800" dirty="0"/>
              <a:t>Uzman Değerlendirme Formu;</a:t>
            </a:r>
          </a:p>
          <a:p>
            <a:pPr eaLnBrk="1" hangingPunct="1"/>
            <a:r>
              <a:rPr lang="tr-TR" altLang="tr-TR" sz="2800" dirty="0"/>
              <a:t> 2 seçenekli olabilir (geçerli\geçerli değil)</a:t>
            </a:r>
          </a:p>
          <a:p>
            <a:pPr eaLnBrk="1" hangingPunct="1"/>
            <a:r>
              <a:rPr lang="tr-TR" altLang="tr-TR" sz="2800" dirty="0"/>
              <a:t> 2’den fazla olabilir(</a:t>
            </a:r>
            <a:r>
              <a:rPr lang="tr-TR" altLang="tr-TR" sz="2800" dirty="0" err="1"/>
              <a:t>likert</a:t>
            </a:r>
            <a:r>
              <a:rPr lang="tr-TR" altLang="tr-TR" sz="2800" dirty="0"/>
              <a:t> tipi 3-4-5)</a:t>
            </a:r>
          </a:p>
          <a:p>
            <a:pPr eaLnBrk="1" hangingPunct="1"/>
            <a:endParaRPr lang="tr-TR" altLang="tr-TR" sz="2800" dirty="0"/>
          </a:p>
          <a:p>
            <a:pPr eaLnBrk="1" hangingPunct="1"/>
            <a:endParaRPr lang="tr-TR" altLang="tr-TR" sz="2800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34A8CFFE-0052-4DF0-894A-767F5286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F64E0C-C447-4C16-A6EF-1D6BC3A8F963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4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6C853347-FC19-437E-8AFD-A811A5A5036B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621766" y="1716657"/>
            <a:ext cx="9882846" cy="419456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2 seçenekli ölçekte,</a:t>
            </a:r>
            <a:r>
              <a:rPr lang="tr-TR" altLang="tr-TR" sz="2800" dirty="0"/>
              <a:t> cevaplama oranı %90-100 ise bu soru direk alınır. Oran %70-80 ise yapılan yorumlara göre düzeltme yapılır.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Eleştirilen maddeler üzerinde öneriler doğrultusunda düzeltmeler yapılır, uygun olmayan maddeler formdan çıkartılır.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/>
              <a:t>Anketin kullanışlılığını arttırmak için uzmanlardan sayfa yapısı, soruların ve cevap seçeneklerinin sıralanışı, yazı formatı, baskı kalitesi </a:t>
            </a:r>
            <a:r>
              <a:rPr lang="tr-TR" altLang="tr-TR" sz="2800" dirty="0" err="1"/>
              <a:t>v.b</a:t>
            </a:r>
            <a:r>
              <a:rPr lang="tr-TR" altLang="tr-TR" sz="2800" dirty="0"/>
              <a:t>. hakkında görüş istenebilir.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800" dirty="0"/>
          </a:p>
          <a:p>
            <a:pPr eaLnBrk="1" hangingPunct="1">
              <a:lnSpc>
                <a:spcPct val="90000"/>
              </a:lnSpc>
            </a:pPr>
            <a:endParaRPr lang="tr-TR" altLang="tr-TR" sz="28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16A8AAE-743A-463D-BF13-FCC718E34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A) UZMAN GÖRÜSÜ ALMA:</a:t>
            </a:r>
            <a:br>
              <a:rPr lang="tr-TR" b="1" i="1" u="sng" dirty="0">
                <a:solidFill>
                  <a:schemeClr val="accent1"/>
                </a:solidFill>
              </a:rPr>
            </a:br>
            <a:endParaRPr lang="tr-TR" b="1" i="1" u="sng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722B2F89-F71F-4F30-B239-477AED07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F3C133B-D301-44BD-BF1B-07286F554E18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5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">
            <a:extLst>
              <a:ext uri="{FF2B5EF4-FFF2-40B4-BE49-F238E27FC236}">
                <a16:creationId xmlns:a16="http://schemas.microsoft.com/office/drawing/2014/main" id="{8BC415A8-9517-4B8D-9021-9E444A6E695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500997" y="1371600"/>
            <a:ext cx="10532852" cy="4648200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tr-TR" altLang="tr-TR" sz="2800" dirty="0"/>
              <a:t>Anketin görünüşü ile ilgili şunlara dikkat edilmelidir: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a. Renkli kağıt ve değişik yazı türleri kullanılmalı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b. Sıralamaya dikkat edilmelidir.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c. Madde ve sayfa numarası verilmelidir.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d. Talimatlar, açık ve kısa olmalıdır.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e. Karıştırılabilecek soruların önüne örnekler konmalıdır.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f. Aynı içerikli sorular bir arada olmalıdır.</a:t>
            </a:r>
          </a:p>
          <a:p>
            <a:pPr marL="0" indent="449263" eaLnBrk="1" hangingPunct="1">
              <a:buNone/>
            </a:pPr>
            <a:r>
              <a:rPr lang="tr-TR" altLang="tr-TR" sz="2800" dirty="0"/>
              <a:t>g. En önemli sorular anketin sonuna bırakılmamalıdır.</a:t>
            </a:r>
          </a:p>
          <a:p>
            <a:pPr eaLnBrk="1" hangingPunct="1"/>
            <a:endParaRPr lang="tr-TR" altLang="tr-TR" sz="28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9F99D00-CA26-451A-B0FA-40A3657C6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A) UZMAN GÖRÜSÜ ALMA:</a:t>
            </a:r>
            <a:br>
              <a:rPr lang="tr-TR" b="1" i="1" u="sng" dirty="0">
                <a:solidFill>
                  <a:schemeClr val="accent1"/>
                </a:solidFill>
              </a:rPr>
            </a:br>
            <a:endParaRPr lang="tr-TR" b="1" i="1" u="sng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30F08F7F-CB37-46A2-990F-2CEF790C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2098384-A034-4065-A3A0-31C92012BC10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6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6D05AF8F-08F9-4864-BA79-98E92E5CE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4124" y="238506"/>
            <a:ext cx="7687574" cy="7318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B) ÖN UYGULAMA ANKETİ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8779374-4F87-4EE1-B7FF-D683576B3FAA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086210" y="1341438"/>
            <a:ext cx="10601863" cy="4572000"/>
          </a:xfrm>
        </p:spPr>
        <p:txBody>
          <a:bodyPr>
            <a:normAutofit/>
          </a:bodyPr>
          <a:lstStyle/>
          <a:p>
            <a:r>
              <a:rPr lang="tr-TR" altLang="tr-TR" sz="2000" dirty="0"/>
              <a:t>Anketin geçerliliğinin ve güvenilirliğinin sınanabilmesinde en önemli asamadır</a:t>
            </a:r>
          </a:p>
          <a:p>
            <a:r>
              <a:rPr lang="tr-TR" altLang="tr-TR" sz="2000" dirty="0"/>
              <a:t>Anketin diğer geçerlik ve güvenilirlik çalışmalarını yapmaya yönelik hedef kitleden seçilecek bir örnekleme uygulanmak üzere anketin ön uygulama formu oluşturulur.</a:t>
            </a:r>
          </a:p>
          <a:p>
            <a:r>
              <a:rPr lang="tr-TR" altLang="tr-TR" sz="2000" dirty="0"/>
              <a:t>Ön uygulamada gerekli örneklem büyüklüğü ve uygulama sonuçlarının nasıl değerlendirileceği anket sorularının özelliğine göre değişebilmektedir.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dirty="0"/>
              <a:t> Ön uygulama anketinde:</a:t>
            </a:r>
          </a:p>
          <a:p>
            <a:pPr marL="896938" indent="-266700">
              <a:buFont typeface="+mj-lt"/>
              <a:buAutoNum type="arabicPeriod"/>
            </a:pPr>
            <a:r>
              <a:rPr lang="tr-TR" altLang="tr-TR" sz="2000" dirty="0"/>
              <a:t>Kapak sayfası ve sunuş yazısı.</a:t>
            </a:r>
          </a:p>
          <a:p>
            <a:pPr marL="896938" indent="-266700">
              <a:buFont typeface="+mj-lt"/>
              <a:buAutoNum type="arabicPeriod"/>
            </a:pPr>
            <a:r>
              <a:rPr lang="tr-TR" altLang="tr-TR" sz="2000" dirty="0"/>
              <a:t> Yönerge</a:t>
            </a:r>
          </a:p>
          <a:p>
            <a:pPr marL="896938" indent="-266700">
              <a:buFont typeface="+mj-lt"/>
              <a:buAutoNum type="arabicPeriod"/>
            </a:pPr>
            <a:r>
              <a:rPr lang="tr-TR" altLang="tr-TR" sz="2000" dirty="0"/>
              <a:t> Sorular yer alır.</a:t>
            </a:r>
          </a:p>
          <a:p>
            <a:pPr eaLnBrk="1" hangingPunct="1"/>
            <a:endParaRPr lang="tr-TR" altLang="tr-TR" sz="2000" dirty="0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59B6A056-7C9D-4BD8-8334-06799428B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C39BFB-9880-44D4-89B4-8C87734F3406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7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C2DB8A5A-A9CD-4764-B080-B8A462353AB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699404" y="955676"/>
            <a:ext cx="9652958" cy="55975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sz="2800" b="1" i="1" dirty="0">
                <a:solidFill>
                  <a:srgbClr val="FF0000"/>
                </a:solidFill>
              </a:rPr>
              <a:t>1.Kapak sayfası ve sunuş yazısı:</a:t>
            </a:r>
          </a:p>
          <a:p>
            <a:r>
              <a:rPr lang="tr-TR" altLang="tr-TR" sz="2800" dirty="0"/>
              <a:t>Anketin adı</a:t>
            </a:r>
          </a:p>
          <a:p>
            <a:r>
              <a:rPr lang="tr-TR" altLang="tr-TR" sz="2800" dirty="0"/>
              <a:t>Uygulayanın kimlik bilgileri İletişim adresi</a:t>
            </a:r>
          </a:p>
          <a:p>
            <a:r>
              <a:rPr lang="tr-TR" altLang="tr-TR" sz="2800" dirty="0"/>
              <a:t>Eğer kapak sayfası gerekli görülmez ise bu bilgiler sunuşta verilebilir.</a:t>
            </a:r>
          </a:p>
          <a:p>
            <a:pPr marL="0" indent="0" eaLnBrk="1" hangingPunct="1">
              <a:buNone/>
            </a:pPr>
            <a:r>
              <a:rPr lang="tr-TR" altLang="tr-TR" sz="2800" b="1" i="1" dirty="0">
                <a:solidFill>
                  <a:srgbClr val="FF0000"/>
                </a:solidFill>
              </a:rPr>
              <a:t>2.Yönerge (anket cevaplama yönergesi):</a:t>
            </a:r>
          </a:p>
          <a:p>
            <a:pPr eaLnBrk="1" hangingPunct="1"/>
            <a:r>
              <a:rPr lang="tr-TR" altLang="tr-TR" sz="2800" dirty="0"/>
              <a:t>Anket sorularının cevaplandırılmasına ilişkin ilke ve kuralları içeren açıklayıcı bilgilere yer verilir.</a:t>
            </a:r>
          </a:p>
          <a:p>
            <a:pPr eaLnBrk="1" hangingPunct="1"/>
            <a:r>
              <a:rPr lang="tr-TR" altLang="tr-TR" sz="2800" dirty="0"/>
              <a:t>Anket farklı bölümlerden oluşuyorsa her bölümün altında yönerge bulunabilir.</a:t>
            </a:r>
          </a:p>
          <a:p>
            <a:pPr eaLnBrk="1" hangingPunct="1"/>
            <a:endParaRPr lang="tr-TR" altLang="tr-TR" sz="28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80FFF05-23C1-44A7-B1BC-1806195706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9404" y="223838"/>
            <a:ext cx="6172200" cy="7318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B) ÖN UYGULAMA ANKETI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6C387A6A-D06C-4A6F-BD0A-A6547F76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240E08-47A1-4AD5-A216-81249B2EDAE5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8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5E8863C1-3599-4CE0-8C90-317C1BCDD719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708030" y="1295400"/>
            <a:ext cx="10343071" cy="4876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tr-TR" altLang="tr-TR" sz="2400" b="1" i="1" dirty="0">
                <a:solidFill>
                  <a:srgbClr val="FF0000"/>
                </a:solidFill>
              </a:rPr>
              <a:t>3.Anket soruları: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Ankette aynı konuyla ilgili sorular aynı başlık altında toplanabilir.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Demografik sorular (kişisel bilgiler) ayrı bir bölüm başlığı altında olabileceği gibi sunuştan hemen sonra da olabilir.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Basit kolay cevaplanabilen ve problemle daha ilgili sorulardan başlanır.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Tutum, is doyumu </a:t>
            </a:r>
            <a:r>
              <a:rPr lang="tr-TR" altLang="tr-TR" sz="2400" dirty="0" err="1"/>
              <a:t>v.b</a:t>
            </a:r>
            <a:r>
              <a:rPr lang="tr-TR" altLang="tr-TR" sz="2400" dirty="0"/>
              <a:t>. Kavramlar hakkında hazırlanan anketlerde soruların yansız olması eğer olumlu ve olumsuz sorular olması durumunda da bunların karışık sıralanması önerilir.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400" dirty="0"/>
              <a:t>Soruların sıralama düzeni oluşturulurken bir uzman görüşüne başvurulabilir.</a:t>
            </a:r>
          </a:p>
          <a:p>
            <a:pPr eaLnBrk="1" hangingPunct="1">
              <a:lnSpc>
                <a:spcPct val="90000"/>
              </a:lnSpc>
            </a:pPr>
            <a:endParaRPr lang="tr-TR" altLang="tr-TR" sz="2400" b="1" i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BF23460-10EE-4B63-A28D-C009185B0B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858000" cy="7318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i="1" u="sng" dirty="0">
                <a:solidFill>
                  <a:schemeClr val="accent1"/>
                </a:solidFill>
              </a:rPr>
              <a:t>B) ÖN UYGULAMA ANKETI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>
            <a:extLst>
              <a:ext uri="{FF2B5EF4-FFF2-40B4-BE49-F238E27FC236}">
                <a16:creationId xmlns:a16="http://schemas.microsoft.com/office/drawing/2014/main" id="{C39AC623-E662-4524-AD87-1C8D9534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CF06CA8-25A7-43E4-9DA6-75B780D3AFD5}" type="slidenum">
              <a:rPr lang="tr-TR" altLang="tr-TR">
                <a:solidFill>
                  <a:srgbClr val="FFFFFF"/>
                </a:solidFill>
                <a:latin typeface="Calibri" panose="020F0502020204030204" pitchFamily="34" charset="0"/>
              </a:rPr>
              <a:pPr/>
              <a:t>9</a:t>
            </a:fld>
            <a:endParaRPr lang="tr-TR" altLang="tr-T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</TotalTime>
  <Words>802</Words>
  <Application>Microsoft Macintosh PowerPoint</Application>
  <PresentationFormat>Geniş ekran</PresentationFormat>
  <Paragraphs>85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Comic Sans MS</vt:lpstr>
      <vt:lpstr>Wingdings 2</vt:lpstr>
      <vt:lpstr>Wingdings 3</vt:lpstr>
      <vt:lpstr>Duman</vt:lpstr>
      <vt:lpstr>  Anket Hazırlama Teknikleri</vt:lpstr>
      <vt:lpstr>ETKİLİ ANKET GELİSTİRME </vt:lpstr>
      <vt:lpstr>ANKET UYGULAMADAN ÖNCE</vt:lpstr>
      <vt:lpstr>A) UZMAN GÖRÜSÜ ALMA: </vt:lpstr>
      <vt:lpstr>A) UZMAN GÖRÜSÜ ALMA: </vt:lpstr>
      <vt:lpstr>A) UZMAN GÖRÜSÜ ALMA: </vt:lpstr>
      <vt:lpstr>B) ÖN UYGULAMA ANKETİ</vt:lpstr>
      <vt:lpstr>B) ÖN UYGULAMA ANKETI</vt:lpstr>
      <vt:lpstr>B) ÖN UYGULAMA ANKETI</vt:lpstr>
      <vt:lpstr>C) ÖN UYGULAMADA ÖRNEKLEM BÜYÜKLÜGÜNÜN SEÇİMİ</vt:lpstr>
      <vt:lpstr>SORULARIN AYNI ÖZELLİĞİ ÖLÇMESİ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BİYOİSTATİSTİK</dc:creator>
  <cp:lastModifiedBy>Ali Alparslan Sayım</cp:lastModifiedBy>
  <cp:revision>23</cp:revision>
  <dcterms:created xsi:type="dcterms:W3CDTF">2020-11-02T21:20:02Z</dcterms:created>
  <dcterms:modified xsi:type="dcterms:W3CDTF">2025-09-02T20:06:28Z</dcterms:modified>
</cp:coreProperties>
</file>