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559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361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685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tr-TR" dirty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3590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6769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40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2159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556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9126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94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86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395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49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55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20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615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tr-TR" dirty="0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dirty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71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2072480-10DA-4FB4-BEAE-2A1DEA90F248}" type="datetimeFigureOut">
              <a:rPr lang="tr-TR" smtClean="0"/>
              <a:t>24.4.2018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A84BC-3F9E-4B08-9743-FC4E27FA51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612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28442" y="1060801"/>
            <a:ext cx="9104968" cy="2087581"/>
          </a:xfrm>
        </p:spPr>
        <p:txBody>
          <a:bodyPr/>
          <a:lstStyle/>
          <a:p>
            <a:r>
              <a:rPr lang="tr-TR" sz="5400" b="1" u="sng" dirty="0">
                <a:latin typeface="Constantia"/>
                <a:cs typeface="Calibri"/>
              </a:rPr>
              <a:t>A.Ü. GAMA MYO.  Elektrik ve Enerji Bölümü</a:t>
            </a:r>
            <a:r>
              <a:rPr lang="tr-TR" sz="5400" b="1" dirty="0">
                <a:latin typeface="Constantia"/>
                <a:cs typeface="Calibri"/>
              </a:rPr>
              <a:t> </a:t>
            </a:r>
            <a:endParaRPr lang="tr-TR" sz="5400">
              <a:latin typeface="Constantia"/>
              <a:cs typeface="Calibri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51442" y="3517379"/>
            <a:ext cx="662096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z="4000" b="1" dirty="0"/>
              <a:t>Temel elektronik </a:t>
            </a:r>
          </a:p>
          <a:p>
            <a:r>
              <a:rPr lang="tr-TR" sz="4000" b="1" dirty="0"/>
              <a:t>10. hafta </a:t>
            </a:r>
          </a:p>
        </p:txBody>
      </p:sp>
      <p:pic>
        <p:nvPicPr>
          <p:cNvPr id="4" name="Resim 4">
            <a:extLst>
              <a:ext uri="{FF2B5EF4-FFF2-40B4-BE49-F238E27FC236}">
                <a16:creationId xmlns:a16="http://schemas.microsoft.com/office/drawing/2014/main" id="{EC12C194-2704-4948-8A3C-041E817A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" y="4012"/>
            <a:ext cx="1323975" cy="1323975"/>
          </a:xfrm>
          <a:prstGeom prst="rect">
            <a:avLst/>
          </a:prstGeom>
        </p:spPr>
      </p:pic>
      <p:pic>
        <p:nvPicPr>
          <p:cNvPr id="6" name="Resim 6">
            <a:extLst>
              <a:ext uri="{FF2B5EF4-FFF2-40B4-BE49-F238E27FC236}">
                <a16:creationId xmlns:a16="http://schemas.microsoft.com/office/drawing/2014/main" id="{92C851BB-007E-4DAC-8FE5-F51CA7D41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012" y="4012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731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B8C892-28FE-4584-8A79-F61363F30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86" y="321427"/>
            <a:ext cx="8211987" cy="1400530"/>
          </a:xfrm>
        </p:spPr>
        <p:txBody>
          <a:bodyPr/>
          <a:lstStyle/>
          <a:p>
            <a:r>
              <a:rPr lang="tr-TR" b="1" dirty="0"/>
              <a:t>TRANSİSTÖR UYGULAMALARI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22F9BCB-DF3C-457F-9726-D828378A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15" y="1203393"/>
            <a:ext cx="8725601" cy="506045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tr-TR" dirty="0" err="1"/>
              <a:t>Transistörün</a:t>
            </a:r>
            <a:r>
              <a:rPr lang="tr-TR" dirty="0"/>
              <a:t> diğer kullanım alanlarının bazıları  sırasıyla ;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/>
              <a:t>1) Transistörlü </a:t>
            </a:r>
            <a:r>
              <a:rPr lang="tr-TR" dirty="0" err="1"/>
              <a:t>lajik</a:t>
            </a:r>
            <a:r>
              <a:rPr lang="tr-TR" dirty="0"/>
              <a:t> kapılar </a:t>
            </a:r>
          </a:p>
          <a:p>
            <a:pPr marL="0" indent="0">
              <a:buNone/>
            </a:pPr>
            <a:r>
              <a:rPr lang="tr-TR" dirty="0"/>
              <a:t>a) Değil Kapısı </a:t>
            </a:r>
          </a:p>
          <a:p>
            <a:pPr marL="0" indent="0">
              <a:buNone/>
            </a:pPr>
            <a:r>
              <a:rPr lang="tr-TR" dirty="0"/>
              <a:t>b)VE/ VEYA Kapıları </a:t>
            </a:r>
          </a:p>
          <a:p>
            <a:pPr marL="0" indent="0">
              <a:buNone/>
            </a:pPr>
            <a:r>
              <a:rPr lang="tr-TR" dirty="0"/>
              <a:t>2) Röle Sürücüsü </a:t>
            </a:r>
          </a:p>
          <a:p>
            <a:pPr marL="0" indent="0">
              <a:buNone/>
            </a:pPr>
            <a:r>
              <a:rPr lang="tr-TR" dirty="0"/>
              <a:t>3)Transistörlü Sıcaklık Kontrol Sistemi </a:t>
            </a:r>
          </a:p>
          <a:p>
            <a:pPr marL="0" indent="0">
              <a:buNone/>
            </a:pPr>
            <a:r>
              <a:rPr lang="tr-TR" dirty="0"/>
              <a:t>4) Sabit Akım Kaynağı </a:t>
            </a:r>
          </a:p>
          <a:p>
            <a:pPr marL="0" indent="0">
              <a:buNone/>
            </a:pPr>
            <a:r>
              <a:rPr lang="tr-TR" dirty="0"/>
              <a:t>5) Sabit Akım Kaynaklı Alarm Sistemi </a:t>
            </a:r>
          </a:p>
          <a:p>
            <a:pPr marL="0" indent="0">
              <a:buNone/>
            </a:pPr>
            <a:r>
              <a:rPr lang="tr-TR" dirty="0"/>
              <a:t>6)Kararsız </a:t>
            </a:r>
            <a:r>
              <a:rPr lang="tr-TR" dirty="0" err="1"/>
              <a:t>Multivibratör</a:t>
            </a:r>
            <a:r>
              <a:rPr lang="tr-TR" dirty="0"/>
              <a:t> </a:t>
            </a:r>
          </a:p>
          <a:p>
            <a:pPr marL="0" indent="0">
              <a:buNone/>
            </a:pPr>
            <a:r>
              <a:rPr lang="tr-TR" dirty="0"/>
              <a:t>7) Gerilim Seviye Göstergesi </a:t>
            </a:r>
          </a:p>
          <a:p>
            <a:pPr marL="0" indent="0">
              <a:buNone/>
            </a:pPr>
            <a:r>
              <a:rPr lang="tr-TR" dirty="0"/>
              <a:t>8) Transistörlü Gerilim Regülatörü </a:t>
            </a:r>
          </a:p>
          <a:p>
            <a:pPr marL="0" indent="0">
              <a:buNone/>
            </a:pPr>
            <a:r>
              <a:rPr lang="tr-TR" dirty="0"/>
              <a:t>a)Seri Gerilim Regülatörü </a:t>
            </a:r>
          </a:p>
          <a:p>
            <a:pPr marL="0" indent="0">
              <a:buNone/>
            </a:pPr>
            <a:r>
              <a:rPr lang="tr-TR" dirty="0"/>
              <a:t>b)Paralel Gerilim Regülatörü     ve benzeridir.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7B4F3E4-2113-4780-996D-32EBF006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8E15B83-2B4E-46E9-B9DA-8C171492C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40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9250941-39CF-42E0-9157-13ECE81E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01" y="2715549"/>
            <a:ext cx="8894754" cy="1400530"/>
          </a:xfrm>
        </p:spPr>
        <p:txBody>
          <a:bodyPr/>
          <a:lstStyle/>
          <a:p>
            <a:pPr algn="ctr"/>
            <a:r>
              <a:rPr lang="tr-TR" sz="5400" b="1" dirty="0"/>
              <a:t>KAYNAKÇA </a:t>
            </a:r>
            <a:br>
              <a:rPr lang="tr-TR" sz="5400" b="1" dirty="0"/>
            </a:br>
            <a:r>
              <a:rPr lang="tr-TR" sz="2000" b="1" dirty="0" err="1"/>
              <a:t>Demirel,Hüseyin</a:t>
            </a:r>
            <a:r>
              <a:rPr lang="tr-TR" sz="2000" b="1" dirty="0"/>
              <a:t>. Temel Elektronik-1/ İSTANBUL : BİRSEN YAYIMEVİ 2015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5D264DE-0164-452C-8425-CEB30A0EF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DCF22B0-0935-493A-8634-8B9E47BBD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7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3186243-DF50-42FE-93D5-2CF7EE35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23" y="1423102"/>
            <a:ext cx="7053542" cy="1400530"/>
          </a:xfrm>
        </p:spPr>
        <p:txBody>
          <a:bodyPr/>
          <a:lstStyle/>
          <a:p>
            <a:r>
              <a:rPr lang="tr-TR" sz="5400" b="1" u="sng" dirty="0"/>
              <a:t>İÇİNDEKİLER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2CEBCA7-83EA-4F42-AE69-E3754733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508" y="2762045"/>
            <a:ext cx="8230504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4000" b="1" dirty="0"/>
              <a:t>TRANSİSTÖR UYGULAMALARI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849A369-03F5-41F2-B6BD-78026BB23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E9EA26D-307D-4A71-92D7-1302B5A3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8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5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F88922F-6FAE-4266-81C0-48981019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02" y="506778"/>
            <a:ext cx="7988021" cy="1400530"/>
          </a:xfrm>
        </p:spPr>
        <p:txBody>
          <a:bodyPr/>
          <a:lstStyle/>
          <a:p>
            <a:r>
              <a:rPr lang="tr-TR" b="1" dirty="0"/>
              <a:t>TRANSİSTÖR UYGULAMALARI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89CB020-29CE-4CB9-AB34-095F494F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15" y="1581817"/>
            <a:ext cx="8733324" cy="51376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TRANSİSTÖR UYGULAMALARI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 err="1"/>
              <a:t>Transistörler</a:t>
            </a:r>
            <a:r>
              <a:rPr lang="tr-TR" dirty="0"/>
              <a:t> ilk üretildiği 1947 yılından bu yana günümüze kadar ve günümüzde de </a:t>
            </a:r>
            <a:r>
              <a:rPr lang="tr-TR" dirty="0" err="1"/>
              <a:t>gemen</a:t>
            </a:r>
            <a:r>
              <a:rPr lang="tr-TR" dirty="0"/>
              <a:t> hemen tüm elektronik devrelerin içinde vazgeçilmez aktif devre elemanı olarak kullanılmaktadır. Bu uygulamalardan </a:t>
            </a:r>
            <a:r>
              <a:rPr lang="tr-TR" dirty="0" err="1"/>
              <a:t>başlıcaları</a:t>
            </a:r>
            <a:r>
              <a:rPr lang="tr-TR" dirty="0"/>
              <a:t> bu bölümde anlatılacaktır. Bu bölümde daha çok </a:t>
            </a:r>
            <a:r>
              <a:rPr lang="tr-TR" dirty="0" err="1"/>
              <a:t>transistörün</a:t>
            </a:r>
            <a:r>
              <a:rPr lang="tr-TR" dirty="0"/>
              <a:t> DC uygulamaları üzerinde durulacaktır.</a:t>
            </a:r>
          </a:p>
          <a:p>
            <a:pPr marL="0" indent="0">
              <a:buNone/>
            </a:pPr>
            <a:r>
              <a:rPr lang="tr-TR" dirty="0" err="1"/>
              <a:t>Transistörün</a:t>
            </a:r>
            <a:r>
              <a:rPr lang="tr-TR" dirty="0"/>
              <a:t> Anahtar Olarak Kullanılması </a:t>
            </a:r>
          </a:p>
          <a:p>
            <a:pPr marL="0" indent="0">
              <a:buNone/>
            </a:pPr>
            <a:r>
              <a:rPr lang="tr-TR" dirty="0" err="1"/>
              <a:t>Transistörler</a:t>
            </a:r>
            <a:r>
              <a:rPr lang="tr-TR" dirty="0"/>
              <a:t> analog ve dijital elektronik devrelerde anahtar olarak çok yaygın bir şekilde kullanılmaktadır. Anahtar olarak kullanılan </a:t>
            </a:r>
            <a:r>
              <a:rPr lang="tr-TR" dirty="0" err="1"/>
              <a:t>transistörler</a:t>
            </a:r>
            <a:r>
              <a:rPr lang="tr-TR" dirty="0"/>
              <a:t>  genellikle doyumda veya kesimde çalıştırılır. Üç bacağı olan </a:t>
            </a:r>
            <a:r>
              <a:rPr lang="tr-TR" dirty="0" err="1"/>
              <a:t>transistörün</a:t>
            </a:r>
            <a:r>
              <a:rPr lang="tr-TR" dirty="0"/>
              <a:t> giriş bacağına uygulanan sinyalin durumuna göre diğer iki bacağı (çıkış uçları ) kısa devre veya açık devre olur. Bir elektronik devrede giriş sinyali (1 veya 0) genellikle </a:t>
            </a:r>
            <a:r>
              <a:rPr lang="tr-TR" dirty="0" err="1"/>
              <a:t>transistörün</a:t>
            </a:r>
            <a:r>
              <a:rPr lang="tr-TR" dirty="0"/>
              <a:t> beyzine uygulanırken , uygulanan giriş sinyaline karşılık kolektör -</a:t>
            </a:r>
            <a:r>
              <a:rPr lang="tr-TR" dirty="0" err="1"/>
              <a:t>emiter</a:t>
            </a:r>
            <a:r>
              <a:rPr lang="tr-TR" dirty="0"/>
              <a:t> arası kısa devre veya açık devre olur.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E15EB01-9604-4F85-937E-21DB4796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74ED05B-E060-4A7A-904A-0D75638C9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AD3C5C-0350-412C-B16D-DD98CE7D9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16" y="545394"/>
            <a:ext cx="7949406" cy="1400530"/>
          </a:xfrm>
        </p:spPr>
        <p:txBody>
          <a:bodyPr/>
          <a:lstStyle/>
          <a:p>
            <a:r>
              <a:rPr lang="tr-TR" b="1" dirty="0"/>
              <a:t>TRANSİSTÖR UYGULAMALARI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6AC83F-ADDB-4198-BBB8-501E017C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77" y="1589541"/>
            <a:ext cx="8895507" cy="50758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NPN </a:t>
            </a:r>
            <a:r>
              <a:rPr lang="tr-TR" dirty="0" err="1"/>
              <a:t>transistörlerde</a:t>
            </a:r>
            <a:r>
              <a:rPr lang="tr-TR" dirty="0"/>
              <a:t> , </a:t>
            </a:r>
            <a:r>
              <a:rPr lang="tr-TR" dirty="0" err="1"/>
              <a:t>beyz</a:t>
            </a:r>
            <a:r>
              <a:rPr lang="tr-TR" dirty="0"/>
              <a:t> – </a:t>
            </a:r>
            <a:r>
              <a:rPr lang="tr-TR" dirty="0" err="1"/>
              <a:t>emiter</a:t>
            </a:r>
            <a:r>
              <a:rPr lang="tr-TR" dirty="0"/>
              <a:t> arasına pozitif gerilim uygulandığında </a:t>
            </a:r>
            <a:r>
              <a:rPr lang="tr-TR" dirty="0" err="1"/>
              <a:t>transistör</a:t>
            </a:r>
            <a:r>
              <a:rPr lang="tr-TR" dirty="0"/>
              <a:t> doyuma gider ve kolektör </a:t>
            </a:r>
            <a:r>
              <a:rPr lang="tr-TR" dirty="0" err="1"/>
              <a:t>emiter</a:t>
            </a:r>
            <a:r>
              <a:rPr lang="tr-TR" dirty="0"/>
              <a:t> arası kısa devre olur. </a:t>
            </a:r>
            <a:r>
              <a:rPr lang="tr-TR" dirty="0" err="1"/>
              <a:t>Beyz</a:t>
            </a:r>
            <a:r>
              <a:rPr lang="tr-TR" dirty="0"/>
              <a:t> –</a:t>
            </a:r>
            <a:r>
              <a:rPr lang="tr-TR" dirty="0" err="1"/>
              <a:t>emiter</a:t>
            </a:r>
            <a:r>
              <a:rPr lang="tr-TR" dirty="0"/>
              <a:t> arasına negatif gerilim veya VBE =+ 0,7 </a:t>
            </a:r>
            <a:r>
              <a:rPr lang="tr-TR" dirty="0" err="1"/>
              <a:t>V'tan</a:t>
            </a:r>
            <a:r>
              <a:rPr lang="tr-TR" dirty="0"/>
              <a:t> daha küçük bir gerilim uygulandığında </a:t>
            </a:r>
            <a:r>
              <a:rPr lang="tr-TR" dirty="0" err="1"/>
              <a:t>transistör</a:t>
            </a:r>
            <a:r>
              <a:rPr lang="tr-TR" dirty="0"/>
              <a:t> kesime girer ve kolektör -</a:t>
            </a:r>
            <a:r>
              <a:rPr lang="tr-TR" dirty="0" err="1"/>
              <a:t>emiter</a:t>
            </a:r>
            <a:r>
              <a:rPr lang="tr-TR" dirty="0"/>
              <a:t> arası açık devre olur. </a:t>
            </a:r>
          </a:p>
          <a:p>
            <a:pPr>
              <a:buClr>
                <a:srgbClr val="8AD0D6"/>
              </a:buClr>
            </a:pPr>
            <a:r>
              <a:rPr lang="tr-TR" dirty="0"/>
              <a:t>PNP </a:t>
            </a:r>
            <a:r>
              <a:rPr lang="tr-TR" dirty="0" err="1"/>
              <a:t>transistörlerde</a:t>
            </a:r>
            <a:r>
              <a:rPr lang="tr-TR" dirty="0"/>
              <a:t> , </a:t>
            </a:r>
            <a:r>
              <a:rPr lang="tr-TR" dirty="0" err="1"/>
              <a:t>beyz</a:t>
            </a:r>
            <a:r>
              <a:rPr lang="tr-TR" dirty="0"/>
              <a:t> –</a:t>
            </a:r>
            <a:r>
              <a:rPr lang="tr-TR" dirty="0" err="1"/>
              <a:t>emiter</a:t>
            </a:r>
            <a:r>
              <a:rPr lang="tr-TR" dirty="0"/>
              <a:t> arasına negatif gerilim uygulandığında </a:t>
            </a:r>
            <a:r>
              <a:rPr lang="tr-TR" dirty="0" err="1"/>
              <a:t>transistör</a:t>
            </a:r>
            <a:r>
              <a:rPr lang="tr-TR" dirty="0"/>
              <a:t> doyuma gider ve kolektör -</a:t>
            </a:r>
            <a:r>
              <a:rPr lang="tr-TR" dirty="0" err="1"/>
              <a:t>emiter</a:t>
            </a:r>
            <a:r>
              <a:rPr lang="tr-TR" dirty="0"/>
              <a:t> arası kısa devre olur . </a:t>
            </a:r>
            <a:r>
              <a:rPr lang="tr-TR" dirty="0" err="1"/>
              <a:t>Beyz-emiter</a:t>
            </a:r>
            <a:r>
              <a:rPr lang="tr-TR" dirty="0"/>
              <a:t> arasına pozitif gerilim veya VBE = +0,7 V ' tan daha büyük bir gerilim uygulandığında </a:t>
            </a:r>
            <a:r>
              <a:rPr lang="tr-TR" dirty="0" err="1"/>
              <a:t>transistör</a:t>
            </a:r>
            <a:r>
              <a:rPr lang="tr-TR" dirty="0"/>
              <a:t> kesime girer ve kolektör -</a:t>
            </a:r>
            <a:r>
              <a:rPr lang="tr-TR" dirty="0" err="1"/>
              <a:t>emiter</a:t>
            </a:r>
            <a:r>
              <a:rPr lang="tr-TR" dirty="0"/>
              <a:t> arası açık devre olur . </a:t>
            </a:r>
          </a:p>
          <a:p>
            <a:pPr marL="0" indent="0">
              <a:buClr>
                <a:srgbClr val="8AD0D6"/>
              </a:buClr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FABD052-717D-4301-ADEC-86818F4AC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DAACFC6-5A16-4E2B-8D75-DE4E32A40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6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5519E0-43AD-4B36-8AF7-872C2187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16" y="529948"/>
            <a:ext cx="8397339" cy="1400530"/>
          </a:xfrm>
        </p:spPr>
        <p:txBody>
          <a:bodyPr/>
          <a:lstStyle/>
          <a:p>
            <a:r>
              <a:rPr lang="tr-TR" b="1" dirty="0"/>
              <a:t>TRANSİSTÖR UYGULAMALARI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8B65E5-CB7C-48A5-BE80-BFEA4747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55" y="1520034"/>
            <a:ext cx="8887784" cy="474381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tr-TR" dirty="0"/>
              <a:t>Aşağıdaki şekilde </a:t>
            </a:r>
            <a:r>
              <a:rPr lang="tr-TR" dirty="0" err="1"/>
              <a:t>transistör</a:t>
            </a:r>
            <a:r>
              <a:rPr lang="tr-TR" dirty="0"/>
              <a:t> kullanılan bir anahtar devresi gösterilmiştir. Bu devrede </a:t>
            </a:r>
            <a:r>
              <a:rPr lang="tr-TR" dirty="0" err="1"/>
              <a:t>transistör</a:t>
            </a:r>
            <a:r>
              <a:rPr lang="tr-TR" dirty="0"/>
              <a:t> kullanılarak bir lambanın ON /OFF kontrolü sağlanmaktadır. </a:t>
            </a:r>
            <a:r>
              <a:rPr lang="tr-TR" dirty="0" err="1"/>
              <a:t>Trasnsistör</a:t>
            </a:r>
            <a:r>
              <a:rPr lang="tr-TR" dirty="0"/>
              <a:t> sabit polarmaya sahiptir ve </a:t>
            </a:r>
            <a:r>
              <a:rPr lang="tr-TR" dirty="0" err="1"/>
              <a:t>beyz-emiter</a:t>
            </a:r>
            <a:r>
              <a:rPr lang="tr-TR" dirty="0"/>
              <a:t> arasındaki gerilim yaklaşık 0.7V' a eşittir. Devrede </a:t>
            </a:r>
            <a:r>
              <a:rPr lang="tr-TR" dirty="0" err="1"/>
              <a:t>beyz</a:t>
            </a:r>
            <a:r>
              <a:rPr lang="tr-TR" dirty="0"/>
              <a:t> akımı , RB direnci ve giriş empedansı tarafından kontrol edilir. Devrede lambanın içinden geçen akım ise </a:t>
            </a:r>
            <a:r>
              <a:rPr lang="tr-TR" dirty="0" err="1"/>
              <a:t>kollektör</a:t>
            </a:r>
            <a:r>
              <a:rPr lang="tr-TR" dirty="0"/>
              <a:t> akımıdır. </a:t>
            </a:r>
            <a:r>
              <a:rPr lang="tr-TR" dirty="0" err="1"/>
              <a:t>Kollektör</a:t>
            </a:r>
            <a:r>
              <a:rPr lang="tr-TR" dirty="0"/>
              <a:t> akımı , IC =</a:t>
            </a:r>
            <a:r>
              <a:rPr lang="tr-TR" b="1" dirty="0"/>
              <a:t>β . IB </a:t>
            </a:r>
            <a:r>
              <a:rPr lang="tr-TR" dirty="0"/>
              <a:t>değerine eşit olduğu için </a:t>
            </a:r>
            <a:r>
              <a:rPr lang="tr-TR" dirty="0" err="1"/>
              <a:t>beyz</a:t>
            </a:r>
            <a:r>
              <a:rPr lang="tr-TR" dirty="0"/>
              <a:t> akımı akmaya başladığı anda beta kadı kadar kolektör akımı da akacaktır ve lamba uzun süreli yanarsa lambanın direnci artacaktır. Bu anlık yüksek seviyedeki </a:t>
            </a:r>
            <a:r>
              <a:rPr lang="tr-TR" dirty="0" err="1"/>
              <a:t>kollektör</a:t>
            </a:r>
            <a:r>
              <a:rPr lang="tr-TR" dirty="0"/>
              <a:t>  akımı lambaya ve </a:t>
            </a:r>
            <a:r>
              <a:rPr lang="tr-TR" dirty="0" err="1"/>
              <a:t>transistöre</a:t>
            </a:r>
            <a:r>
              <a:rPr lang="tr-TR" dirty="0"/>
              <a:t> zarar verebilir. </a:t>
            </a:r>
          </a:p>
          <a:p>
            <a:pPr marL="0" indent="0">
              <a:buClr>
                <a:srgbClr val="8AD0D6"/>
              </a:buClr>
              <a:buNone/>
            </a:pPr>
            <a:r>
              <a:rPr lang="tr-TR" dirty="0"/>
              <a:t>     Şekilde gösterilen çıkış karakteristiğinde aynı devre için hem soğuk lamba direnci ve sıcak lamba direnci için yük doğrusu çizilmiştir. Normalde </a:t>
            </a:r>
            <a:r>
              <a:rPr lang="tr-TR" dirty="0" err="1"/>
              <a:t>beyz</a:t>
            </a:r>
            <a:r>
              <a:rPr lang="tr-TR" dirty="0"/>
              <a:t> akımı giriş devresi tarafından belirlenmesine rağmen soğuk lamba direnci için yük doğrusunun yüksek seviyede kesilmesi neticesinde </a:t>
            </a:r>
            <a:r>
              <a:rPr lang="tr-TR" dirty="0" err="1"/>
              <a:t>beyz</a:t>
            </a:r>
            <a:r>
              <a:rPr lang="tr-TR" dirty="0"/>
              <a:t> akımı ve kolektör akımı yüksek seviyede belirlenmiş olacaktır. 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EFC74E6-3C27-47B5-AC75-3FF85A2D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46E1BBF-61B4-4776-98A4-CBE4758B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C58DFB9-CBBA-44F0-8BD4-02702AFD8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16" y="468164"/>
            <a:ext cx="8559521" cy="1400530"/>
          </a:xfrm>
        </p:spPr>
        <p:txBody>
          <a:bodyPr/>
          <a:lstStyle/>
          <a:p>
            <a:r>
              <a:rPr lang="tr-TR" b="1" dirty="0"/>
              <a:t>TRANSİSTÖR UYGULAMALARI </a:t>
            </a:r>
          </a:p>
        </p:txBody>
      </p:sp>
      <p:pic>
        <p:nvPicPr>
          <p:cNvPr id="4" name="Resim 4" descr="harita, metin içeren bir resim&#10;&#10;Çok yüksek güvenilirlikle oluşturulmuş açıklama">
            <a:extLst>
              <a:ext uri="{FF2B5EF4-FFF2-40B4-BE49-F238E27FC236}">
                <a16:creationId xmlns:a16="http://schemas.microsoft.com/office/drawing/2014/main" id="{41C79C0F-0B09-4AAF-BEF3-7CB0C27FD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1" y="1331171"/>
            <a:ext cx="8910951" cy="348427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DAA46C4-7589-4CDD-802A-5DA77BA630FA}"/>
              </a:ext>
            </a:extLst>
          </p:cNvPr>
          <p:cNvSpPr txBox="1"/>
          <p:nvPr/>
        </p:nvSpPr>
        <p:spPr>
          <a:xfrm>
            <a:off x="3200400" y="3200399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/>
              <a:t>Metin eklemek için tıklayın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66A02B7-8BEB-4822-BB1E-8905109FF281}"/>
              </a:ext>
            </a:extLst>
          </p:cNvPr>
          <p:cNvSpPr txBox="1"/>
          <p:nvPr/>
        </p:nvSpPr>
        <p:spPr>
          <a:xfrm>
            <a:off x="196164" y="5216096"/>
            <a:ext cx="8751672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dirty="0"/>
              <a:t>Yukarıda belirtilen yüksek yük akımı sorunu aşağıdaki gösterildiği gibi kolektöre düşük değerli bir direnç bağlamakla çözülebilir. Böylece başlangıçta meydana gelen yüksek akım ve bu akımın sebep olabileceği zararlar engellenmiş olur. 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B777A9F-83A1-4896-95E0-7ADD6F2EA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" y="4011"/>
            <a:ext cx="932090" cy="93209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6E6DB394-126A-4A3F-B4F8-171643DE5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2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3452946-4113-491F-AC6F-DC531A253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16" y="560840"/>
            <a:ext cx="8536352" cy="1400530"/>
          </a:xfrm>
        </p:spPr>
        <p:txBody>
          <a:bodyPr/>
          <a:lstStyle/>
          <a:p>
            <a:r>
              <a:rPr lang="tr-TR" b="1" dirty="0"/>
              <a:t>TRANSİSTÖR UYGULAMALARI</a:t>
            </a:r>
          </a:p>
        </p:txBody>
      </p:sp>
      <p:pic>
        <p:nvPicPr>
          <p:cNvPr id="4" name="Resim 4" descr="metin içeren bir resim&#10;&#10;Yüksek güvenilirlikle oluşturulmuş açıklama">
            <a:extLst>
              <a:ext uri="{FF2B5EF4-FFF2-40B4-BE49-F238E27FC236}">
                <a16:creationId xmlns:a16="http://schemas.microsoft.com/office/drawing/2014/main" id="{F5636E72-263C-46CC-BD0C-F854B2061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995" y="1762458"/>
            <a:ext cx="6661579" cy="431302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C8EEAB8-1BFA-4C14-BFC0-CD7B0FBE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" y="4011"/>
            <a:ext cx="932090" cy="93209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EFB2C31-E0A7-421E-915F-697D9413B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B2425B7-432A-4518-BE08-487A0497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516" y="491333"/>
            <a:ext cx="8659920" cy="1400530"/>
          </a:xfrm>
        </p:spPr>
        <p:txBody>
          <a:bodyPr/>
          <a:lstStyle/>
          <a:p>
            <a:r>
              <a:rPr lang="tr-TR" b="1" dirty="0"/>
              <a:t>TRANSİSTÖR UYGULAMALARI 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0765D6-935D-4A23-95F0-914C34C4E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538" y="1697662"/>
            <a:ext cx="8725601" cy="49986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tr-TR" b="1" dirty="0"/>
              <a:t>Transistörlü </a:t>
            </a:r>
            <a:r>
              <a:rPr lang="tr-TR" b="1" dirty="0" err="1"/>
              <a:t>Led</a:t>
            </a:r>
            <a:r>
              <a:rPr lang="tr-TR" b="1" dirty="0"/>
              <a:t> Kontrol Devresi </a:t>
            </a:r>
          </a:p>
          <a:p>
            <a:pPr marL="0" indent="0">
              <a:buNone/>
            </a:pPr>
            <a:r>
              <a:rPr lang="tr-TR" dirty="0"/>
              <a:t>Aşağıdaki şekilde başka bir anahtar devresi gösterilmiştir. Bu devrede </a:t>
            </a:r>
            <a:r>
              <a:rPr lang="tr-TR" dirty="0" err="1"/>
              <a:t>transistör</a:t>
            </a:r>
            <a:r>
              <a:rPr lang="tr-TR" dirty="0"/>
              <a:t> kullanılarak bir LED'in ON / OFF kontrolü sağlanmaktadır. Anahtar devresinin girişine 4 </a:t>
            </a:r>
            <a:r>
              <a:rPr lang="tr-TR" dirty="0" err="1"/>
              <a:t>sn'lik</a:t>
            </a:r>
            <a:r>
              <a:rPr lang="tr-TR" dirty="0"/>
              <a:t> bir periyoda sahip olan kare dalga sinyali uygulanmıştır . Kare dalga 0 V ' a eşit iken (OFF konumunda iken) </a:t>
            </a:r>
            <a:r>
              <a:rPr lang="tr-TR" dirty="0" err="1"/>
              <a:t>beyz</a:t>
            </a:r>
            <a:r>
              <a:rPr lang="tr-TR" dirty="0"/>
              <a:t> polarmasını alamayan </a:t>
            </a:r>
            <a:r>
              <a:rPr lang="tr-TR" dirty="0" err="1"/>
              <a:t>transistör</a:t>
            </a:r>
            <a:r>
              <a:rPr lang="tr-TR" dirty="0"/>
              <a:t> kedimdedir. Bu durumda kolektör </a:t>
            </a:r>
            <a:r>
              <a:rPr lang="tr-TR" dirty="0" err="1"/>
              <a:t>akımıda</a:t>
            </a:r>
            <a:r>
              <a:rPr lang="tr-TR" dirty="0"/>
              <a:t> kalmayacaktır. Dolayısıyla doğru polarma olmayan </a:t>
            </a:r>
            <a:r>
              <a:rPr lang="tr-TR" dirty="0" err="1"/>
              <a:t>led</a:t>
            </a:r>
            <a:r>
              <a:rPr lang="tr-TR" dirty="0"/>
              <a:t> ışık vermeyecektir. Girişe uygulanan kare dalga sinyal yüksek seviyede iken ( ON konumunda iken ) </a:t>
            </a:r>
            <a:r>
              <a:rPr lang="tr-TR" dirty="0" err="1"/>
              <a:t>transistör</a:t>
            </a:r>
            <a:r>
              <a:rPr lang="tr-TR" dirty="0"/>
              <a:t> iletime geçecektir ve doyuma girecektir. Bu durumda LED doğru polarma alacaktır ve ışık yayacaktır. Sonuç olarak 2 </a:t>
            </a:r>
            <a:r>
              <a:rPr lang="tr-TR" dirty="0" err="1"/>
              <a:t>sn</a:t>
            </a:r>
            <a:r>
              <a:rPr lang="tr-TR" dirty="0"/>
              <a:t> boyunca LED ışık verecektir ve 2 </a:t>
            </a:r>
            <a:r>
              <a:rPr lang="tr-TR" dirty="0" err="1"/>
              <a:t>sn</a:t>
            </a:r>
            <a:r>
              <a:rPr lang="tr-TR" dirty="0"/>
              <a:t> boyunca ışık vermeyecektir. </a:t>
            </a:r>
            <a:endParaRPr lang="tr-TR" b="1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0FB3F2F-3F2C-4289-9F92-4B4F42EA9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" y="4011"/>
            <a:ext cx="932090" cy="93209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186016D-5357-44F4-9427-36E184C7E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67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649F8B5-5D8E-42E5-B237-BE2475C53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962" y="614900"/>
            <a:ext cx="8389616" cy="1400530"/>
          </a:xfrm>
        </p:spPr>
        <p:txBody>
          <a:bodyPr/>
          <a:lstStyle/>
          <a:p>
            <a:r>
              <a:rPr lang="tr-TR" b="1" dirty="0"/>
              <a:t>TRANSİSTÖR UYGULAMALARI </a:t>
            </a:r>
          </a:p>
        </p:txBody>
      </p:sp>
      <p:pic>
        <p:nvPicPr>
          <p:cNvPr id="4" name="Resim 4" descr="gök içeren bir resim&#10;&#10;Yüksek güvenilirlikle oluşturulmuş açıklama">
            <a:extLst>
              <a:ext uri="{FF2B5EF4-FFF2-40B4-BE49-F238E27FC236}">
                <a16:creationId xmlns:a16="http://schemas.microsoft.com/office/drawing/2014/main" id="{41C3025A-DB5F-4E8D-91BE-19195C8CE5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0580" y="1654338"/>
            <a:ext cx="5057775" cy="37338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C7A6358-2E1A-4336-81B5-8DD2F92F9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" y="4011"/>
            <a:ext cx="932090" cy="93209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DEAA381-2AE2-478C-AE23-8C410660B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896" y="4011"/>
            <a:ext cx="932090" cy="93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7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0</Words>
  <Application>Microsoft Office PowerPoint</Application>
  <PresentationFormat>Ekran Gösterisi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2" baseType="lpstr">
      <vt:lpstr>İyon</vt:lpstr>
      <vt:lpstr>A.Ü. GAMA MYO.  Elektrik ve Enerji Bölümü </vt:lpstr>
      <vt:lpstr>İÇİNDEKİLER</vt:lpstr>
      <vt:lpstr>TRANSİSTÖR UYGULAMALARI </vt:lpstr>
      <vt:lpstr>TRANSİSTÖR UYGULAMALARI </vt:lpstr>
      <vt:lpstr>TRANSİSTÖR UYGULAMALARI </vt:lpstr>
      <vt:lpstr>TRANSİSTÖR UYGULAMALARI </vt:lpstr>
      <vt:lpstr>TRANSİSTÖR UYGULAMALARI</vt:lpstr>
      <vt:lpstr>TRANSİSTÖR UYGULAMALARI </vt:lpstr>
      <vt:lpstr>TRANSİSTÖR UYGULAMALARI </vt:lpstr>
      <vt:lpstr>TRANSİSTÖR UYGULAMALARI </vt:lpstr>
      <vt:lpstr>KAYNAKÇA  Demirel,Hüseyin. Temel Elektronik-1/ İSTANBUL : BİRSEN YAYIMEVİ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A.Ü. GAMA MYO.  Elektrik ve Enerji Bölümü </dc:title>
  <dc:creator/>
  <cp:lastModifiedBy/>
  <cp:revision>4</cp:revision>
  <dcterms:created xsi:type="dcterms:W3CDTF">2012-08-15T22:53:30Z</dcterms:created>
  <dcterms:modified xsi:type="dcterms:W3CDTF">2018-04-24T18:25:15Z</dcterms:modified>
</cp:coreProperties>
</file>