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3F76D-5AC0-44D8-A0DC-0C0E569D7A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5F2036A-17E0-405C-A6C2-27DC1665D5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5A12040-18C5-4A25-BF9C-7EBA4348A581}"/>
              </a:ext>
            </a:extLst>
          </p:cNvPr>
          <p:cNvSpPr>
            <a:spLocks noGrp="1"/>
          </p:cNvSpPr>
          <p:nvPr>
            <p:ph type="dt" sz="half" idx="10"/>
          </p:nvPr>
        </p:nvSpPr>
        <p:spPr/>
        <p:txBody>
          <a:bodyPr/>
          <a:lstStyle/>
          <a:p>
            <a:fld id="{21C38856-29BC-4319-84A3-A0992A066C0B}" type="datetimeFigureOut">
              <a:rPr lang="en-US" smtClean="0"/>
              <a:t>3/7/2021</a:t>
            </a:fld>
            <a:endParaRPr lang="en-US"/>
          </a:p>
        </p:txBody>
      </p:sp>
      <p:sp>
        <p:nvSpPr>
          <p:cNvPr id="5" name="Footer Placeholder 4">
            <a:extLst>
              <a:ext uri="{FF2B5EF4-FFF2-40B4-BE49-F238E27FC236}">
                <a16:creationId xmlns:a16="http://schemas.microsoft.com/office/drawing/2014/main" id="{C81F1F65-1B31-4BDA-99ED-2C73389A1C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845D50-9190-4AE9-852E-483CB3D64E79}"/>
              </a:ext>
            </a:extLst>
          </p:cNvPr>
          <p:cNvSpPr>
            <a:spLocks noGrp="1"/>
          </p:cNvSpPr>
          <p:nvPr>
            <p:ph type="sldNum" sz="quarter" idx="12"/>
          </p:nvPr>
        </p:nvSpPr>
        <p:spPr/>
        <p:txBody>
          <a:bodyPr/>
          <a:lstStyle/>
          <a:p>
            <a:fld id="{A61B90FC-8E0A-411B-81AE-A4CEBB9E1FAB}" type="slidenum">
              <a:rPr lang="en-US" smtClean="0"/>
              <a:t>‹#›</a:t>
            </a:fld>
            <a:endParaRPr lang="en-US"/>
          </a:p>
        </p:txBody>
      </p:sp>
    </p:spTree>
    <p:extLst>
      <p:ext uri="{BB962C8B-B14F-4D97-AF65-F5344CB8AC3E}">
        <p14:creationId xmlns:p14="http://schemas.microsoft.com/office/powerpoint/2010/main" val="1138583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1C226-BC70-4FFB-82E3-DE8650B71D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F74A22-65CF-4721-8B1E-697EDDD4BF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028AD5-6954-4A93-9A2A-030C151CAFE9}"/>
              </a:ext>
            </a:extLst>
          </p:cNvPr>
          <p:cNvSpPr>
            <a:spLocks noGrp="1"/>
          </p:cNvSpPr>
          <p:nvPr>
            <p:ph type="dt" sz="half" idx="10"/>
          </p:nvPr>
        </p:nvSpPr>
        <p:spPr/>
        <p:txBody>
          <a:bodyPr/>
          <a:lstStyle/>
          <a:p>
            <a:fld id="{21C38856-29BC-4319-84A3-A0992A066C0B}" type="datetimeFigureOut">
              <a:rPr lang="en-US" smtClean="0"/>
              <a:t>3/7/2021</a:t>
            </a:fld>
            <a:endParaRPr lang="en-US"/>
          </a:p>
        </p:txBody>
      </p:sp>
      <p:sp>
        <p:nvSpPr>
          <p:cNvPr id="5" name="Footer Placeholder 4">
            <a:extLst>
              <a:ext uri="{FF2B5EF4-FFF2-40B4-BE49-F238E27FC236}">
                <a16:creationId xmlns:a16="http://schemas.microsoft.com/office/drawing/2014/main" id="{FE7D0159-E6DD-428C-9CFF-0CC8BDAF24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3F0903-000E-44E4-A8B7-9946E3A4924B}"/>
              </a:ext>
            </a:extLst>
          </p:cNvPr>
          <p:cNvSpPr>
            <a:spLocks noGrp="1"/>
          </p:cNvSpPr>
          <p:nvPr>
            <p:ph type="sldNum" sz="quarter" idx="12"/>
          </p:nvPr>
        </p:nvSpPr>
        <p:spPr/>
        <p:txBody>
          <a:bodyPr/>
          <a:lstStyle/>
          <a:p>
            <a:fld id="{A61B90FC-8E0A-411B-81AE-A4CEBB9E1FAB}" type="slidenum">
              <a:rPr lang="en-US" smtClean="0"/>
              <a:t>‹#›</a:t>
            </a:fld>
            <a:endParaRPr lang="en-US"/>
          </a:p>
        </p:txBody>
      </p:sp>
    </p:spTree>
    <p:extLst>
      <p:ext uri="{BB962C8B-B14F-4D97-AF65-F5344CB8AC3E}">
        <p14:creationId xmlns:p14="http://schemas.microsoft.com/office/powerpoint/2010/main" val="4035837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406C7E8-CFE2-45CF-AB15-2E969EE70D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8F39AD3-38AF-43B8-8AE4-166A6CCD6F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72D6EC-AA74-4FA1-8169-1035828760B7}"/>
              </a:ext>
            </a:extLst>
          </p:cNvPr>
          <p:cNvSpPr>
            <a:spLocks noGrp="1"/>
          </p:cNvSpPr>
          <p:nvPr>
            <p:ph type="dt" sz="half" idx="10"/>
          </p:nvPr>
        </p:nvSpPr>
        <p:spPr/>
        <p:txBody>
          <a:bodyPr/>
          <a:lstStyle/>
          <a:p>
            <a:fld id="{21C38856-29BC-4319-84A3-A0992A066C0B}" type="datetimeFigureOut">
              <a:rPr lang="en-US" smtClean="0"/>
              <a:t>3/7/2021</a:t>
            </a:fld>
            <a:endParaRPr lang="en-US"/>
          </a:p>
        </p:txBody>
      </p:sp>
      <p:sp>
        <p:nvSpPr>
          <p:cNvPr id="5" name="Footer Placeholder 4">
            <a:extLst>
              <a:ext uri="{FF2B5EF4-FFF2-40B4-BE49-F238E27FC236}">
                <a16:creationId xmlns:a16="http://schemas.microsoft.com/office/drawing/2014/main" id="{16CE5C8E-0C9F-44AD-AE2E-8298C60E84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0664EB-5133-47C2-B3AB-E9CCFD05C9F9}"/>
              </a:ext>
            </a:extLst>
          </p:cNvPr>
          <p:cNvSpPr>
            <a:spLocks noGrp="1"/>
          </p:cNvSpPr>
          <p:nvPr>
            <p:ph type="sldNum" sz="quarter" idx="12"/>
          </p:nvPr>
        </p:nvSpPr>
        <p:spPr/>
        <p:txBody>
          <a:bodyPr/>
          <a:lstStyle/>
          <a:p>
            <a:fld id="{A61B90FC-8E0A-411B-81AE-A4CEBB9E1FAB}" type="slidenum">
              <a:rPr lang="en-US" smtClean="0"/>
              <a:t>‹#›</a:t>
            </a:fld>
            <a:endParaRPr lang="en-US"/>
          </a:p>
        </p:txBody>
      </p:sp>
    </p:spTree>
    <p:extLst>
      <p:ext uri="{BB962C8B-B14F-4D97-AF65-F5344CB8AC3E}">
        <p14:creationId xmlns:p14="http://schemas.microsoft.com/office/powerpoint/2010/main" val="2728991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1E7DE-0E1F-4241-B8F2-BE05CC51CB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B46BBE-3F49-4567-B1CD-D53D6B6442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AAE2D5-10EB-4E7A-86E6-81B5287B94F7}"/>
              </a:ext>
            </a:extLst>
          </p:cNvPr>
          <p:cNvSpPr>
            <a:spLocks noGrp="1"/>
          </p:cNvSpPr>
          <p:nvPr>
            <p:ph type="dt" sz="half" idx="10"/>
          </p:nvPr>
        </p:nvSpPr>
        <p:spPr/>
        <p:txBody>
          <a:bodyPr/>
          <a:lstStyle/>
          <a:p>
            <a:fld id="{21C38856-29BC-4319-84A3-A0992A066C0B}" type="datetimeFigureOut">
              <a:rPr lang="en-US" smtClean="0"/>
              <a:t>3/7/2021</a:t>
            </a:fld>
            <a:endParaRPr lang="en-US"/>
          </a:p>
        </p:txBody>
      </p:sp>
      <p:sp>
        <p:nvSpPr>
          <p:cNvPr id="5" name="Footer Placeholder 4">
            <a:extLst>
              <a:ext uri="{FF2B5EF4-FFF2-40B4-BE49-F238E27FC236}">
                <a16:creationId xmlns:a16="http://schemas.microsoft.com/office/drawing/2014/main" id="{D00AFE65-B4C9-48D9-89CC-DB3200F812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B8F68-1315-4158-B183-F5628CF8B6C1}"/>
              </a:ext>
            </a:extLst>
          </p:cNvPr>
          <p:cNvSpPr>
            <a:spLocks noGrp="1"/>
          </p:cNvSpPr>
          <p:nvPr>
            <p:ph type="sldNum" sz="quarter" idx="12"/>
          </p:nvPr>
        </p:nvSpPr>
        <p:spPr/>
        <p:txBody>
          <a:bodyPr/>
          <a:lstStyle/>
          <a:p>
            <a:fld id="{A61B90FC-8E0A-411B-81AE-A4CEBB9E1FAB}" type="slidenum">
              <a:rPr lang="en-US" smtClean="0"/>
              <a:t>‹#›</a:t>
            </a:fld>
            <a:endParaRPr lang="en-US"/>
          </a:p>
        </p:txBody>
      </p:sp>
    </p:spTree>
    <p:extLst>
      <p:ext uri="{BB962C8B-B14F-4D97-AF65-F5344CB8AC3E}">
        <p14:creationId xmlns:p14="http://schemas.microsoft.com/office/powerpoint/2010/main" val="1126038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2D501-D520-4B56-A574-F7F133D106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832F6B4-89C1-4928-BDC9-2AE508EE37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CE25FBE-057E-429B-8523-8E2CC5CAE8D9}"/>
              </a:ext>
            </a:extLst>
          </p:cNvPr>
          <p:cNvSpPr>
            <a:spLocks noGrp="1"/>
          </p:cNvSpPr>
          <p:nvPr>
            <p:ph type="dt" sz="half" idx="10"/>
          </p:nvPr>
        </p:nvSpPr>
        <p:spPr/>
        <p:txBody>
          <a:bodyPr/>
          <a:lstStyle/>
          <a:p>
            <a:fld id="{21C38856-29BC-4319-84A3-A0992A066C0B}" type="datetimeFigureOut">
              <a:rPr lang="en-US" smtClean="0"/>
              <a:t>3/7/2021</a:t>
            </a:fld>
            <a:endParaRPr lang="en-US"/>
          </a:p>
        </p:txBody>
      </p:sp>
      <p:sp>
        <p:nvSpPr>
          <p:cNvPr id="5" name="Footer Placeholder 4">
            <a:extLst>
              <a:ext uri="{FF2B5EF4-FFF2-40B4-BE49-F238E27FC236}">
                <a16:creationId xmlns:a16="http://schemas.microsoft.com/office/drawing/2014/main" id="{0A960E5E-CB8E-412A-9D38-B278A08B01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752CF6-1028-43C6-9FD4-D96977AE6677}"/>
              </a:ext>
            </a:extLst>
          </p:cNvPr>
          <p:cNvSpPr>
            <a:spLocks noGrp="1"/>
          </p:cNvSpPr>
          <p:nvPr>
            <p:ph type="sldNum" sz="quarter" idx="12"/>
          </p:nvPr>
        </p:nvSpPr>
        <p:spPr/>
        <p:txBody>
          <a:bodyPr/>
          <a:lstStyle/>
          <a:p>
            <a:fld id="{A61B90FC-8E0A-411B-81AE-A4CEBB9E1FAB}" type="slidenum">
              <a:rPr lang="en-US" smtClean="0"/>
              <a:t>‹#›</a:t>
            </a:fld>
            <a:endParaRPr lang="en-US"/>
          </a:p>
        </p:txBody>
      </p:sp>
    </p:spTree>
    <p:extLst>
      <p:ext uri="{BB962C8B-B14F-4D97-AF65-F5344CB8AC3E}">
        <p14:creationId xmlns:p14="http://schemas.microsoft.com/office/powerpoint/2010/main" val="4123959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78C58-AA53-4649-9C99-A5379D7DE9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E9F880-6BE6-4E37-B422-7A0461F05E3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74FF52-C38C-4D8F-86A7-C3CB7DE92E9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086472-A826-43B4-9989-1B2AC4B2F2FB}"/>
              </a:ext>
            </a:extLst>
          </p:cNvPr>
          <p:cNvSpPr>
            <a:spLocks noGrp="1"/>
          </p:cNvSpPr>
          <p:nvPr>
            <p:ph type="dt" sz="half" idx="10"/>
          </p:nvPr>
        </p:nvSpPr>
        <p:spPr/>
        <p:txBody>
          <a:bodyPr/>
          <a:lstStyle/>
          <a:p>
            <a:fld id="{21C38856-29BC-4319-84A3-A0992A066C0B}" type="datetimeFigureOut">
              <a:rPr lang="en-US" smtClean="0"/>
              <a:t>3/7/2021</a:t>
            </a:fld>
            <a:endParaRPr lang="en-US"/>
          </a:p>
        </p:txBody>
      </p:sp>
      <p:sp>
        <p:nvSpPr>
          <p:cNvPr id="6" name="Footer Placeholder 5">
            <a:extLst>
              <a:ext uri="{FF2B5EF4-FFF2-40B4-BE49-F238E27FC236}">
                <a16:creationId xmlns:a16="http://schemas.microsoft.com/office/drawing/2014/main" id="{1EAB5680-A352-4DD7-8291-FA5F0723D2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E45861-681C-41A8-93BE-4160B1D51B54}"/>
              </a:ext>
            </a:extLst>
          </p:cNvPr>
          <p:cNvSpPr>
            <a:spLocks noGrp="1"/>
          </p:cNvSpPr>
          <p:nvPr>
            <p:ph type="sldNum" sz="quarter" idx="12"/>
          </p:nvPr>
        </p:nvSpPr>
        <p:spPr/>
        <p:txBody>
          <a:bodyPr/>
          <a:lstStyle/>
          <a:p>
            <a:fld id="{A61B90FC-8E0A-411B-81AE-A4CEBB9E1FAB}" type="slidenum">
              <a:rPr lang="en-US" smtClean="0"/>
              <a:t>‹#›</a:t>
            </a:fld>
            <a:endParaRPr lang="en-US"/>
          </a:p>
        </p:txBody>
      </p:sp>
    </p:spTree>
    <p:extLst>
      <p:ext uri="{BB962C8B-B14F-4D97-AF65-F5344CB8AC3E}">
        <p14:creationId xmlns:p14="http://schemas.microsoft.com/office/powerpoint/2010/main" val="1527981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A2B18-9B15-494C-9BEE-A4FF8442B77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975DA43-1F6E-4BE2-873D-0CD210BA3B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7F7CBC-F37A-4C08-9349-0248E54949D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60F31FE-7B36-44FF-84F9-DBABA613F2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59E879-EFA5-4D56-A4CA-07EB05504B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868B97-C3AA-4436-BFCF-4043090CFC39}"/>
              </a:ext>
            </a:extLst>
          </p:cNvPr>
          <p:cNvSpPr>
            <a:spLocks noGrp="1"/>
          </p:cNvSpPr>
          <p:nvPr>
            <p:ph type="dt" sz="half" idx="10"/>
          </p:nvPr>
        </p:nvSpPr>
        <p:spPr/>
        <p:txBody>
          <a:bodyPr/>
          <a:lstStyle/>
          <a:p>
            <a:fld id="{21C38856-29BC-4319-84A3-A0992A066C0B}" type="datetimeFigureOut">
              <a:rPr lang="en-US" smtClean="0"/>
              <a:t>3/7/2021</a:t>
            </a:fld>
            <a:endParaRPr lang="en-US"/>
          </a:p>
        </p:txBody>
      </p:sp>
      <p:sp>
        <p:nvSpPr>
          <p:cNvPr id="8" name="Footer Placeholder 7">
            <a:extLst>
              <a:ext uri="{FF2B5EF4-FFF2-40B4-BE49-F238E27FC236}">
                <a16:creationId xmlns:a16="http://schemas.microsoft.com/office/drawing/2014/main" id="{C7E0ECBA-BF74-442F-8FB2-5457BB8261A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5114DFD-4B57-4B98-998E-8FDB6ADEC2D2}"/>
              </a:ext>
            </a:extLst>
          </p:cNvPr>
          <p:cNvSpPr>
            <a:spLocks noGrp="1"/>
          </p:cNvSpPr>
          <p:nvPr>
            <p:ph type="sldNum" sz="quarter" idx="12"/>
          </p:nvPr>
        </p:nvSpPr>
        <p:spPr/>
        <p:txBody>
          <a:bodyPr/>
          <a:lstStyle/>
          <a:p>
            <a:fld id="{A61B90FC-8E0A-411B-81AE-A4CEBB9E1FAB}" type="slidenum">
              <a:rPr lang="en-US" smtClean="0"/>
              <a:t>‹#›</a:t>
            </a:fld>
            <a:endParaRPr lang="en-US"/>
          </a:p>
        </p:txBody>
      </p:sp>
    </p:spTree>
    <p:extLst>
      <p:ext uri="{BB962C8B-B14F-4D97-AF65-F5344CB8AC3E}">
        <p14:creationId xmlns:p14="http://schemas.microsoft.com/office/powerpoint/2010/main" val="581258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FA5BD-D9BE-445F-8955-DA98DEE076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41CF315-A94B-44F4-BF4D-934FAEBEDCBE}"/>
              </a:ext>
            </a:extLst>
          </p:cNvPr>
          <p:cNvSpPr>
            <a:spLocks noGrp="1"/>
          </p:cNvSpPr>
          <p:nvPr>
            <p:ph type="dt" sz="half" idx="10"/>
          </p:nvPr>
        </p:nvSpPr>
        <p:spPr/>
        <p:txBody>
          <a:bodyPr/>
          <a:lstStyle/>
          <a:p>
            <a:fld id="{21C38856-29BC-4319-84A3-A0992A066C0B}" type="datetimeFigureOut">
              <a:rPr lang="en-US" smtClean="0"/>
              <a:t>3/7/2021</a:t>
            </a:fld>
            <a:endParaRPr lang="en-US"/>
          </a:p>
        </p:txBody>
      </p:sp>
      <p:sp>
        <p:nvSpPr>
          <p:cNvPr id="4" name="Footer Placeholder 3">
            <a:extLst>
              <a:ext uri="{FF2B5EF4-FFF2-40B4-BE49-F238E27FC236}">
                <a16:creationId xmlns:a16="http://schemas.microsoft.com/office/drawing/2014/main" id="{0A6923B7-F3B6-421D-8DEF-CFED4FF7EB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A161C76-EC92-4026-9255-5320D7736D74}"/>
              </a:ext>
            </a:extLst>
          </p:cNvPr>
          <p:cNvSpPr>
            <a:spLocks noGrp="1"/>
          </p:cNvSpPr>
          <p:nvPr>
            <p:ph type="sldNum" sz="quarter" idx="12"/>
          </p:nvPr>
        </p:nvSpPr>
        <p:spPr/>
        <p:txBody>
          <a:bodyPr/>
          <a:lstStyle/>
          <a:p>
            <a:fld id="{A61B90FC-8E0A-411B-81AE-A4CEBB9E1FAB}" type="slidenum">
              <a:rPr lang="en-US" smtClean="0"/>
              <a:t>‹#›</a:t>
            </a:fld>
            <a:endParaRPr lang="en-US"/>
          </a:p>
        </p:txBody>
      </p:sp>
    </p:spTree>
    <p:extLst>
      <p:ext uri="{BB962C8B-B14F-4D97-AF65-F5344CB8AC3E}">
        <p14:creationId xmlns:p14="http://schemas.microsoft.com/office/powerpoint/2010/main" val="2539102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93CA4E-5E2C-48EE-850E-4B102C314E3C}"/>
              </a:ext>
            </a:extLst>
          </p:cNvPr>
          <p:cNvSpPr>
            <a:spLocks noGrp="1"/>
          </p:cNvSpPr>
          <p:nvPr>
            <p:ph type="dt" sz="half" idx="10"/>
          </p:nvPr>
        </p:nvSpPr>
        <p:spPr/>
        <p:txBody>
          <a:bodyPr/>
          <a:lstStyle/>
          <a:p>
            <a:fld id="{21C38856-29BC-4319-84A3-A0992A066C0B}" type="datetimeFigureOut">
              <a:rPr lang="en-US" smtClean="0"/>
              <a:t>3/7/2021</a:t>
            </a:fld>
            <a:endParaRPr lang="en-US"/>
          </a:p>
        </p:txBody>
      </p:sp>
      <p:sp>
        <p:nvSpPr>
          <p:cNvPr id="3" name="Footer Placeholder 2">
            <a:extLst>
              <a:ext uri="{FF2B5EF4-FFF2-40B4-BE49-F238E27FC236}">
                <a16:creationId xmlns:a16="http://schemas.microsoft.com/office/drawing/2014/main" id="{3610D131-987F-47BA-BB03-7384BB7EF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15D0081-F71C-4B36-9129-502F38C19ECB}"/>
              </a:ext>
            </a:extLst>
          </p:cNvPr>
          <p:cNvSpPr>
            <a:spLocks noGrp="1"/>
          </p:cNvSpPr>
          <p:nvPr>
            <p:ph type="sldNum" sz="quarter" idx="12"/>
          </p:nvPr>
        </p:nvSpPr>
        <p:spPr/>
        <p:txBody>
          <a:bodyPr/>
          <a:lstStyle/>
          <a:p>
            <a:fld id="{A61B90FC-8E0A-411B-81AE-A4CEBB9E1FAB}" type="slidenum">
              <a:rPr lang="en-US" smtClean="0"/>
              <a:t>‹#›</a:t>
            </a:fld>
            <a:endParaRPr lang="en-US"/>
          </a:p>
        </p:txBody>
      </p:sp>
    </p:spTree>
    <p:extLst>
      <p:ext uri="{BB962C8B-B14F-4D97-AF65-F5344CB8AC3E}">
        <p14:creationId xmlns:p14="http://schemas.microsoft.com/office/powerpoint/2010/main" val="3703807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45208-ACDD-4C49-A815-C0E84B84B7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08C15C-45B4-4C88-B2A4-5F968CEE5E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0BB74F3-AB65-4194-98F2-B033F6FD13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153BCA-9AFD-4655-82E2-5D3E486F1132}"/>
              </a:ext>
            </a:extLst>
          </p:cNvPr>
          <p:cNvSpPr>
            <a:spLocks noGrp="1"/>
          </p:cNvSpPr>
          <p:nvPr>
            <p:ph type="dt" sz="half" idx="10"/>
          </p:nvPr>
        </p:nvSpPr>
        <p:spPr/>
        <p:txBody>
          <a:bodyPr/>
          <a:lstStyle/>
          <a:p>
            <a:fld id="{21C38856-29BC-4319-84A3-A0992A066C0B}" type="datetimeFigureOut">
              <a:rPr lang="en-US" smtClean="0"/>
              <a:t>3/7/2021</a:t>
            </a:fld>
            <a:endParaRPr lang="en-US"/>
          </a:p>
        </p:txBody>
      </p:sp>
      <p:sp>
        <p:nvSpPr>
          <p:cNvPr id="6" name="Footer Placeholder 5">
            <a:extLst>
              <a:ext uri="{FF2B5EF4-FFF2-40B4-BE49-F238E27FC236}">
                <a16:creationId xmlns:a16="http://schemas.microsoft.com/office/drawing/2014/main" id="{EFE7FEF5-FB33-4C36-B788-4C02F71DA5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D4D8D8-3AC0-4348-B1E8-666101DDBE45}"/>
              </a:ext>
            </a:extLst>
          </p:cNvPr>
          <p:cNvSpPr>
            <a:spLocks noGrp="1"/>
          </p:cNvSpPr>
          <p:nvPr>
            <p:ph type="sldNum" sz="quarter" idx="12"/>
          </p:nvPr>
        </p:nvSpPr>
        <p:spPr/>
        <p:txBody>
          <a:bodyPr/>
          <a:lstStyle/>
          <a:p>
            <a:fld id="{A61B90FC-8E0A-411B-81AE-A4CEBB9E1FAB}" type="slidenum">
              <a:rPr lang="en-US" smtClean="0"/>
              <a:t>‹#›</a:t>
            </a:fld>
            <a:endParaRPr lang="en-US"/>
          </a:p>
        </p:txBody>
      </p:sp>
    </p:spTree>
    <p:extLst>
      <p:ext uri="{BB962C8B-B14F-4D97-AF65-F5344CB8AC3E}">
        <p14:creationId xmlns:p14="http://schemas.microsoft.com/office/powerpoint/2010/main" val="961776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7FBD5-9F1D-4B6E-AF88-E656545D25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D877332-CFD0-42D7-A6D4-C21285DFBA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491C217-1D95-4DCA-9736-C54D66E0EE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805869-3A30-40FA-B093-D75582D4AB08}"/>
              </a:ext>
            </a:extLst>
          </p:cNvPr>
          <p:cNvSpPr>
            <a:spLocks noGrp="1"/>
          </p:cNvSpPr>
          <p:nvPr>
            <p:ph type="dt" sz="half" idx="10"/>
          </p:nvPr>
        </p:nvSpPr>
        <p:spPr/>
        <p:txBody>
          <a:bodyPr/>
          <a:lstStyle/>
          <a:p>
            <a:fld id="{21C38856-29BC-4319-84A3-A0992A066C0B}" type="datetimeFigureOut">
              <a:rPr lang="en-US" smtClean="0"/>
              <a:t>3/7/2021</a:t>
            </a:fld>
            <a:endParaRPr lang="en-US"/>
          </a:p>
        </p:txBody>
      </p:sp>
      <p:sp>
        <p:nvSpPr>
          <p:cNvPr id="6" name="Footer Placeholder 5">
            <a:extLst>
              <a:ext uri="{FF2B5EF4-FFF2-40B4-BE49-F238E27FC236}">
                <a16:creationId xmlns:a16="http://schemas.microsoft.com/office/drawing/2014/main" id="{CF86B4DD-126B-44C9-8646-21B2ABBCB1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B9B44F-5225-4786-A85D-F59C38BFC1B1}"/>
              </a:ext>
            </a:extLst>
          </p:cNvPr>
          <p:cNvSpPr>
            <a:spLocks noGrp="1"/>
          </p:cNvSpPr>
          <p:nvPr>
            <p:ph type="sldNum" sz="quarter" idx="12"/>
          </p:nvPr>
        </p:nvSpPr>
        <p:spPr/>
        <p:txBody>
          <a:bodyPr/>
          <a:lstStyle/>
          <a:p>
            <a:fld id="{A61B90FC-8E0A-411B-81AE-A4CEBB9E1FAB}" type="slidenum">
              <a:rPr lang="en-US" smtClean="0"/>
              <a:t>‹#›</a:t>
            </a:fld>
            <a:endParaRPr lang="en-US"/>
          </a:p>
        </p:txBody>
      </p:sp>
    </p:spTree>
    <p:extLst>
      <p:ext uri="{BB962C8B-B14F-4D97-AF65-F5344CB8AC3E}">
        <p14:creationId xmlns:p14="http://schemas.microsoft.com/office/powerpoint/2010/main" val="1045230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7050A1-E242-4F90-8661-F01FA441A0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ABBDFA-A808-441F-9069-ED56F36E74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E0FB93-01B7-4FAB-B47E-73E7371DEA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C38856-29BC-4319-84A3-A0992A066C0B}" type="datetimeFigureOut">
              <a:rPr lang="en-US" smtClean="0"/>
              <a:t>3/7/2021</a:t>
            </a:fld>
            <a:endParaRPr lang="en-US"/>
          </a:p>
        </p:txBody>
      </p:sp>
      <p:sp>
        <p:nvSpPr>
          <p:cNvPr id="5" name="Footer Placeholder 4">
            <a:extLst>
              <a:ext uri="{FF2B5EF4-FFF2-40B4-BE49-F238E27FC236}">
                <a16:creationId xmlns:a16="http://schemas.microsoft.com/office/drawing/2014/main" id="{66FCCCB3-246E-44CF-8EFC-1960B2A2C4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D507701-E2A2-4BE2-9343-F1848F8F58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1B90FC-8E0A-411B-81AE-A4CEBB9E1FAB}" type="slidenum">
              <a:rPr lang="en-US" smtClean="0"/>
              <a:t>‹#›</a:t>
            </a:fld>
            <a:endParaRPr lang="en-US"/>
          </a:p>
        </p:txBody>
      </p:sp>
    </p:spTree>
    <p:extLst>
      <p:ext uri="{BB962C8B-B14F-4D97-AF65-F5344CB8AC3E}">
        <p14:creationId xmlns:p14="http://schemas.microsoft.com/office/powerpoint/2010/main" val="592741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DB471-F424-40F0-8B1B-2D34715C4B4D}"/>
              </a:ext>
            </a:extLst>
          </p:cNvPr>
          <p:cNvSpPr>
            <a:spLocks noGrp="1"/>
          </p:cNvSpPr>
          <p:nvPr>
            <p:ph type="ctrTitle"/>
          </p:nvPr>
        </p:nvSpPr>
        <p:spPr/>
        <p:txBody>
          <a:bodyPr>
            <a:normAutofit/>
          </a:bodyPr>
          <a:lstStyle/>
          <a:p>
            <a:r>
              <a:rPr lang="en-US" sz="3600" b="1" dirty="0"/>
              <a:t>The Notion of Socialism and Marxism/Communism </a:t>
            </a:r>
          </a:p>
        </p:txBody>
      </p:sp>
      <p:sp>
        <p:nvSpPr>
          <p:cNvPr id="3" name="Subtitle 2">
            <a:extLst>
              <a:ext uri="{FF2B5EF4-FFF2-40B4-BE49-F238E27FC236}">
                <a16:creationId xmlns:a16="http://schemas.microsoft.com/office/drawing/2014/main" id="{9743977F-3E6B-4215-8883-F10821CC6FB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73990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DF96D-12CC-402C-AF62-5AF9852EBF3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2CE2BFB-12CE-41AB-B5EB-8DC211F56131}"/>
              </a:ext>
            </a:extLst>
          </p:cNvPr>
          <p:cNvSpPr>
            <a:spLocks noGrp="1"/>
          </p:cNvSpPr>
          <p:nvPr>
            <p:ph idx="1"/>
          </p:nvPr>
        </p:nvSpPr>
        <p:spPr/>
        <p:txBody>
          <a:bodyPr>
            <a:normAutofit/>
          </a:bodyPr>
          <a:lstStyle/>
          <a:p>
            <a:pPr algn="just"/>
            <a:r>
              <a:rPr lang="en-US" sz="2000" dirty="0"/>
              <a:t>The word ‘socialism’ is derived from the Latin </a:t>
            </a:r>
            <a:r>
              <a:rPr lang="en-US" sz="2000" i="1" dirty="0" err="1"/>
              <a:t>sociare</a:t>
            </a:r>
            <a:r>
              <a:rPr lang="en-US" sz="2000" i="1" dirty="0"/>
              <a:t>, </a:t>
            </a:r>
            <a:r>
              <a:rPr lang="en-US" sz="2000" dirty="0"/>
              <a:t>which means to combine or to share. The earliest usage of the term ‘socialist’ was in an 1827 issue of the </a:t>
            </a:r>
            <a:r>
              <a:rPr lang="en-US" sz="2000" i="1" dirty="0"/>
              <a:t>Cooperative Magazine, </a:t>
            </a:r>
            <a:r>
              <a:rPr lang="en-US" sz="2000" dirty="0"/>
              <a:t>a journal issued by Robert Owen (1771-1858), widely regarded as the founder of British socialism</a:t>
            </a:r>
          </a:p>
          <a:p>
            <a:pPr algn="just"/>
            <a:r>
              <a:rPr lang="en-US" sz="2000" dirty="0"/>
              <a:t>Socialism emerged at the start of the nineteenth century in the aftermath of the </a:t>
            </a:r>
            <a:r>
              <a:rPr lang="en-US" sz="2000" b="1" dirty="0"/>
              <a:t>Industrial Revolution.</a:t>
            </a:r>
          </a:p>
          <a:p>
            <a:pPr algn="just"/>
            <a:r>
              <a:rPr lang="en-US" sz="2000" dirty="0"/>
              <a:t>Socialism originated in the aspiration to create a more egalitarian social order than that established by the Industrial Revolution.</a:t>
            </a:r>
          </a:p>
          <a:p>
            <a:pPr algn="just"/>
            <a:r>
              <a:rPr lang="en-US" sz="2000" dirty="0"/>
              <a:t>Socialism advocates a politico-economic system based on collective or state ownership of the means of production, distribution exchange</a:t>
            </a:r>
          </a:p>
          <a:p>
            <a:pPr algn="just"/>
            <a:r>
              <a:rPr lang="en-US" sz="2000" dirty="0"/>
              <a:t>Socialism supports collectivism arose out of its critique of the capitalist concentration of power and wealth in the hands of a small minority.</a:t>
            </a:r>
          </a:p>
          <a:p>
            <a:endParaRPr lang="en-US" sz="2000" dirty="0"/>
          </a:p>
          <a:p>
            <a:endParaRPr lang="en-US" sz="2000" dirty="0"/>
          </a:p>
          <a:p>
            <a:endParaRPr lang="en-US" sz="2000" dirty="0"/>
          </a:p>
          <a:p>
            <a:endParaRPr lang="en-US" sz="2000" dirty="0"/>
          </a:p>
          <a:p>
            <a:endParaRPr lang="en-US" sz="2000" dirty="0"/>
          </a:p>
          <a:p>
            <a:endParaRPr lang="en-US" sz="2000" dirty="0"/>
          </a:p>
        </p:txBody>
      </p:sp>
    </p:spTree>
    <p:extLst>
      <p:ext uri="{BB962C8B-B14F-4D97-AF65-F5344CB8AC3E}">
        <p14:creationId xmlns:p14="http://schemas.microsoft.com/office/powerpoint/2010/main" val="1175569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80209-91D1-4237-A793-21FD1CE9ABF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40AAAEA-87B9-496B-888D-74FC59346329}"/>
              </a:ext>
            </a:extLst>
          </p:cNvPr>
          <p:cNvSpPr>
            <a:spLocks noGrp="1"/>
          </p:cNvSpPr>
          <p:nvPr>
            <p:ph idx="1"/>
          </p:nvPr>
        </p:nvSpPr>
        <p:spPr/>
        <p:txBody>
          <a:bodyPr>
            <a:normAutofit/>
          </a:bodyPr>
          <a:lstStyle/>
          <a:p>
            <a:pPr algn="just"/>
            <a:r>
              <a:rPr lang="en-US" sz="2000" dirty="0"/>
              <a:t>Socialism aims to refashion society in order to organize it on a cooperative basis whereby all would share in the wealth of society; this would presuppose a more rational organization of industry  and a fairer distribution of wealth.</a:t>
            </a:r>
          </a:p>
          <a:p>
            <a:pPr algn="just"/>
            <a:r>
              <a:rPr lang="en-US" sz="2000" dirty="0"/>
              <a:t>Another common distinction would be that between ‘scientific socialism’, established by Marx and Engels and the </a:t>
            </a:r>
            <a:r>
              <a:rPr lang="en-US" sz="2000" b="1" dirty="0"/>
              <a:t>‘utopian socialism’ </a:t>
            </a:r>
            <a:r>
              <a:rPr lang="en-US" sz="2000" dirty="0"/>
              <a:t>disputes amongst socialists have concerned just how much control of the economy and just how much equality are feasible or desirable.</a:t>
            </a:r>
          </a:p>
          <a:p>
            <a:pPr algn="just"/>
            <a:r>
              <a:rPr lang="en-US" sz="2000" dirty="0"/>
              <a:t>Market socialism is the product of ideological fermentation within the socialist tradition in the 1980s. Its fundamental premise is that markets can be detached from capitalism.</a:t>
            </a:r>
          </a:p>
          <a:p>
            <a:pPr algn="just"/>
            <a:r>
              <a:rPr lang="en-US" sz="2000" dirty="0"/>
              <a:t>Market Socialism tries to stand between the two extremes of fully-fledged capitalism and state centralization. The state apparatus need not be ubiquitous, embracing all spheres of market activity; in most cases the market can serve just as well as an allocative mechanism for goods and services. </a:t>
            </a:r>
          </a:p>
        </p:txBody>
      </p:sp>
    </p:spTree>
    <p:extLst>
      <p:ext uri="{BB962C8B-B14F-4D97-AF65-F5344CB8AC3E}">
        <p14:creationId xmlns:p14="http://schemas.microsoft.com/office/powerpoint/2010/main" val="3039051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966F5-BDEE-4001-9866-4E6EDD2A4D6D}"/>
              </a:ext>
            </a:extLst>
          </p:cNvPr>
          <p:cNvSpPr>
            <a:spLocks noGrp="1"/>
          </p:cNvSpPr>
          <p:nvPr>
            <p:ph type="title"/>
          </p:nvPr>
        </p:nvSpPr>
        <p:spPr/>
        <p:txBody>
          <a:bodyPr>
            <a:normAutofit/>
          </a:bodyPr>
          <a:lstStyle/>
          <a:p>
            <a:pPr algn="ctr"/>
            <a:r>
              <a:rPr lang="en-US" sz="2400" b="1" dirty="0"/>
              <a:t>Marxism/Communism</a:t>
            </a:r>
          </a:p>
        </p:txBody>
      </p:sp>
      <p:sp>
        <p:nvSpPr>
          <p:cNvPr id="3" name="Content Placeholder 2">
            <a:extLst>
              <a:ext uri="{FF2B5EF4-FFF2-40B4-BE49-F238E27FC236}">
                <a16:creationId xmlns:a16="http://schemas.microsoft.com/office/drawing/2014/main" id="{2F23E2C8-6694-4F83-AF21-684F80452981}"/>
              </a:ext>
            </a:extLst>
          </p:cNvPr>
          <p:cNvSpPr>
            <a:spLocks noGrp="1"/>
          </p:cNvSpPr>
          <p:nvPr>
            <p:ph idx="1"/>
          </p:nvPr>
        </p:nvSpPr>
        <p:spPr/>
        <p:txBody>
          <a:bodyPr>
            <a:normAutofit/>
          </a:bodyPr>
          <a:lstStyle/>
          <a:p>
            <a:pPr algn="just"/>
            <a:r>
              <a:rPr lang="en-US" sz="2000" dirty="0"/>
              <a:t>According to Marxism, a society’s </a:t>
            </a:r>
            <a:r>
              <a:rPr lang="en-US" sz="2000" b="1" dirty="0"/>
              <a:t>forces of production </a:t>
            </a:r>
            <a:r>
              <a:rPr lang="en-US" sz="2000" dirty="0"/>
              <a:t>determine the </a:t>
            </a:r>
            <a:r>
              <a:rPr lang="en-US" sz="2000" b="1" dirty="0"/>
              <a:t>relations of production </a:t>
            </a:r>
            <a:r>
              <a:rPr lang="en-US" sz="2000" dirty="0"/>
              <a:t>at each historical stage. The function of relations of production is to ensure the optimal performance of the forces of production.</a:t>
            </a:r>
          </a:p>
          <a:p>
            <a:pPr algn="just"/>
            <a:r>
              <a:rPr lang="en-US" sz="2000" dirty="0"/>
              <a:t>The specific combination of a society’s forces of production and its relations of production institutes mode of production which is associated with a particular </a:t>
            </a:r>
            <a:r>
              <a:rPr lang="en-US" sz="2000" b="1" dirty="0"/>
              <a:t>class structure.</a:t>
            </a:r>
          </a:p>
          <a:p>
            <a:pPr algn="just"/>
            <a:r>
              <a:rPr lang="en-US" sz="2000" b="1" dirty="0"/>
              <a:t>Class conflict </a:t>
            </a:r>
            <a:r>
              <a:rPr lang="en-US" sz="2000" dirty="0"/>
              <a:t>ensues between the </a:t>
            </a:r>
            <a:r>
              <a:rPr lang="en-US" sz="2000" dirty="0" err="1"/>
              <a:t>dominat</a:t>
            </a:r>
            <a:r>
              <a:rPr lang="en-US" sz="2000" dirty="0"/>
              <a:t> class that wishes to preserve the existing relations of production  and the new class formations which come into existence as a result of the </a:t>
            </a:r>
            <a:r>
              <a:rPr lang="en-US" sz="2000" dirty="0" err="1"/>
              <a:t>innonative</a:t>
            </a:r>
            <a:r>
              <a:rPr lang="en-US" sz="2000" dirty="0"/>
              <a:t> development of forces of production. </a:t>
            </a:r>
          </a:p>
          <a:p>
            <a:pPr algn="just"/>
            <a:r>
              <a:rPr lang="en-US" sz="2000" dirty="0"/>
              <a:t>A new order of relations of productions emerges which can fit in with the new material conditions of society</a:t>
            </a:r>
          </a:p>
        </p:txBody>
      </p:sp>
    </p:spTree>
    <p:extLst>
      <p:ext uri="{BB962C8B-B14F-4D97-AF65-F5344CB8AC3E}">
        <p14:creationId xmlns:p14="http://schemas.microsoft.com/office/powerpoint/2010/main" val="2083413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7AEF4-1490-454F-BEDF-B7F141C0D6D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EBD58E4-9DED-4E8D-B7F7-2A8E0CC08D7B}"/>
              </a:ext>
            </a:extLst>
          </p:cNvPr>
          <p:cNvSpPr>
            <a:spLocks noGrp="1"/>
          </p:cNvSpPr>
          <p:nvPr>
            <p:ph idx="1"/>
          </p:nvPr>
        </p:nvSpPr>
        <p:spPr/>
        <p:txBody>
          <a:bodyPr>
            <a:normAutofit/>
          </a:bodyPr>
          <a:lstStyle/>
          <a:p>
            <a:pPr algn="just"/>
            <a:r>
              <a:rPr lang="en-US" sz="2000" dirty="0"/>
              <a:t>The distinctive contribution  of Marxist analysis to the studies of societies is the use of </a:t>
            </a:r>
            <a:r>
              <a:rPr lang="en-US" sz="2000" b="1" dirty="0"/>
              <a:t>historical materialism.</a:t>
            </a:r>
          </a:p>
          <a:p>
            <a:pPr algn="just"/>
            <a:r>
              <a:rPr lang="en-US" sz="2000" b="1" dirty="0"/>
              <a:t>Historical materialism: </a:t>
            </a:r>
            <a:r>
              <a:rPr lang="en-US" sz="2000" dirty="0"/>
              <a:t>economic factors determine social and political structures and even forms of consciousness, rather than vice versa. This raises the issue of the determination since the Marxist emphasis on the material and economic conditions of life implies that these determine the trust of historical evolution.</a:t>
            </a:r>
          </a:p>
          <a:p>
            <a:pPr algn="just"/>
            <a:r>
              <a:rPr lang="en-US" sz="2000" b="1" dirty="0"/>
              <a:t>Base: </a:t>
            </a:r>
            <a:r>
              <a:rPr lang="en-US" sz="2000" dirty="0"/>
              <a:t>legal and political superstructure arises and to which  correspond specific forms of social consciousness.</a:t>
            </a:r>
          </a:p>
          <a:p>
            <a:pPr algn="just"/>
            <a:r>
              <a:rPr lang="en-US" sz="2000" dirty="0"/>
              <a:t>The human condition under the capitalist mode of production is characterized by </a:t>
            </a:r>
            <a:r>
              <a:rPr lang="en-US" sz="2000" b="1" dirty="0"/>
              <a:t>alienation</a:t>
            </a:r>
            <a:r>
              <a:rPr lang="en-US" sz="2000" dirty="0"/>
              <a:t> because </a:t>
            </a:r>
            <a:r>
              <a:rPr lang="en-US" sz="2000" b="1" dirty="0"/>
              <a:t>division of </a:t>
            </a:r>
            <a:r>
              <a:rPr lang="en-US" sz="2000" b="1" dirty="0" err="1"/>
              <a:t>labour</a:t>
            </a:r>
            <a:r>
              <a:rPr lang="en-US" sz="2000" b="1" dirty="0"/>
              <a:t> </a:t>
            </a:r>
            <a:r>
              <a:rPr lang="en-US" sz="2000" dirty="0" err="1"/>
              <a:t>depersonizes</a:t>
            </a:r>
            <a:r>
              <a:rPr lang="en-US" sz="2000" dirty="0"/>
              <a:t> work.</a:t>
            </a:r>
          </a:p>
          <a:p>
            <a:pPr algn="just"/>
            <a:r>
              <a:rPr lang="en-US" sz="2000" dirty="0"/>
              <a:t>A large part of Marxist theory consists in a critique of capitalism. Capitalism has a ruling or dominant class, the </a:t>
            </a:r>
            <a:r>
              <a:rPr lang="en-US" sz="2000" b="1" dirty="0"/>
              <a:t>capitalists</a:t>
            </a:r>
            <a:r>
              <a:rPr lang="en-US" sz="2000" dirty="0"/>
              <a:t> or </a:t>
            </a:r>
            <a:r>
              <a:rPr lang="en-US" sz="2000" b="1" dirty="0"/>
              <a:t>bourgeoisie</a:t>
            </a:r>
            <a:r>
              <a:rPr lang="en-US" sz="2000" dirty="0"/>
              <a:t>, and a subordinate class the </a:t>
            </a:r>
            <a:r>
              <a:rPr lang="en-US" sz="2000" b="1" dirty="0"/>
              <a:t>proletarian</a:t>
            </a:r>
            <a:r>
              <a:rPr lang="en-US" sz="2000" dirty="0"/>
              <a:t>.</a:t>
            </a:r>
          </a:p>
        </p:txBody>
      </p:sp>
    </p:spTree>
    <p:extLst>
      <p:ext uri="{BB962C8B-B14F-4D97-AF65-F5344CB8AC3E}">
        <p14:creationId xmlns:p14="http://schemas.microsoft.com/office/powerpoint/2010/main" val="3487334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AE22F-320D-491C-AA9A-1E3EA4B4A37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28319E5-2628-4A82-BB82-7F9F4ED4CF1F}"/>
              </a:ext>
            </a:extLst>
          </p:cNvPr>
          <p:cNvSpPr>
            <a:spLocks noGrp="1"/>
          </p:cNvSpPr>
          <p:nvPr>
            <p:ph idx="1"/>
          </p:nvPr>
        </p:nvSpPr>
        <p:spPr/>
        <p:txBody>
          <a:bodyPr>
            <a:normAutofit/>
          </a:bodyPr>
          <a:lstStyle/>
          <a:p>
            <a:pPr algn="just"/>
            <a:r>
              <a:rPr lang="en-US" sz="2000" dirty="0"/>
              <a:t>The capitalist class owns the means of production and directs the process of production. </a:t>
            </a:r>
          </a:p>
          <a:p>
            <a:pPr algn="just"/>
            <a:r>
              <a:rPr lang="en-US" sz="2000" dirty="0"/>
              <a:t>Proletarians are propertyless, so they can survive only by selling their </a:t>
            </a:r>
            <a:r>
              <a:rPr lang="en-US" sz="2000" dirty="0" err="1"/>
              <a:t>labour</a:t>
            </a:r>
            <a:r>
              <a:rPr lang="en-US" sz="2000" dirty="0"/>
              <a:t> to capitalists; the wage they get is enough to maintain them at the level of subsistence.</a:t>
            </a:r>
          </a:p>
          <a:p>
            <a:pPr algn="just"/>
            <a:r>
              <a:rPr lang="en-US" sz="2000" b="1" dirty="0" err="1"/>
              <a:t>Labour</a:t>
            </a:r>
            <a:r>
              <a:rPr lang="en-US" sz="2000" b="1" dirty="0"/>
              <a:t> theory of value</a:t>
            </a:r>
            <a:r>
              <a:rPr lang="en-US" sz="2000" dirty="0"/>
              <a:t>: the value of goods consists in the </a:t>
            </a:r>
            <a:r>
              <a:rPr lang="en-US" sz="2000" dirty="0" err="1"/>
              <a:t>labour</a:t>
            </a:r>
            <a:r>
              <a:rPr lang="en-US" sz="2000" dirty="0"/>
              <a:t> power required to produce them.</a:t>
            </a:r>
          </a:p>
          <a:p>
            <a:pPr algn="just"/>
            <a:r>
              <a:rPr lang="en-US" sz="2000" b="1" dirty="0"/>
              <a:t>Surplus value</a:t>
            </a:r>
            <a:r>
              <a:rPr lang="en-US" sz="2000" dirty="0"/>
              <a:t>: accrues from the worker’s </a:t>
            </a:r>
            <a:r>
              <a:rPr lang="en-US" sz="2000" dirty="0" err="1"/>
              <a:t>labour</a:t>
            </a:r>
            <a:r>
              <a:rPr lang="en-US" sz="2000" dirty="0"/>
              <a:t>; the process by which the surplus value is extracted is called </a:t>
            </a:r>
            <a:r>
              <a:rPr lang="en-US" sz="2000" b="1" dirty="0"/>
              <a:t>exploitation</a:t>
            </a:r>
            <a:r>
              <a:rPr lang="en-US" sz="2000" dirty="0"/>
              <a:t> </a:t>
            </a:r>
          </a:p>
          <a:p>
            <a:pPr algn="just"/>
            <a:r>
              <a:rPr lang="en-US" sz="2000" dirty="0"/>
              <a:t>The antagonism between the working-class proletariat and the capitalist bourgeoisie, would generate a revolutionary class consciousness in proletarians, deluded by their false consciousness.</a:t>
            </a:r>
          </a:p>
          <a:p>
            <a:pPr algn="just"/>
            <a:r>
              <a:rPr lang="en-US" sz="2000" dirty="0"/>
              <a:t>Proletarian revolution would result in a transitional socialist period during which a </a:t>
            </a:r>
            <a:r>
              <a:rPr lang="en-US" sz="2000" b="1" dirty="0"/>
              <a:t>dictatorship of the proletariat </a:t>
            </a:r>
            <a:r>
              <a:rPr lang="en-US" sz="2000" dirty="0"/>
              <a:t>would reign.</a:t>
            </a:r>
          </a:p>
        </p:txBody>
      </p:sp>
    </p:spTree>
    <p:extLst>
      <p:ext uri="{BB962C8B-B14F-4D97-AF65-F5344CB8AC3E}">
        <p14:creationId xmlns:p14="http://schemas.microsoft.com/office/powerpoint/2010/main" val="526136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7D48B-E57B-47E9-81BD-9C5E562BFE21}"/>
              </a:ext>
            </a:extLst>
          </p:cNvPr>
          <p:cNvSpPr>
            <a:spLocks noGrp="1"/>
          </p:cNvSpPr>
          <p:nvPr>
            <p:ph type="title"/>
          </p:nvPr>
        </p:nvSpPr>
        <p:spPr/>
        <p:txBody>
          <a:bodyPr>
            <a:normAutofit/>
          </a:bodyPr>
          <a:lstStyle/>
          <a:p>
            <a:r>
              <a:rPr lang="en-US" sz="2800" dirty="0"/>
              <a:t>Latin Expressions</a:t>
            </a:r>
          </a:p>
        </p:txBody>
      </p:sp>
      <p:sp>
        <p:nvSpPr>
          <p:cNvPr id="3" name="Content Placeholder 2">
            <a:extLst>
              <a:ext uri="{FF2B5EF4-FFF2-40B4-BE49-F238E27FC236}">
                <a16:creationId xmlns:a16="http://schemas.microsoft.com/office/drawing/2014/main" id="{786ADB15-5AEC-4501-BA02-A8ED77C7A15B}"/>
              </a:ext>
            </a:extLst>
          </p:cNvPr>
          <p:cNvSpPr>
            <a:spLocks noGrp="1"/>
          </p:cNvSpPr>
          <p:nvPr>
            <p:ph idx="1"/>
          </p:nvPr>
        </p:nvSpPr>
        <p:spPr/>
        <p:txBody>
          <a:bodyPr>
            <a:normAutofit lnSpcReduction="10000"/>
          </a:bodyPr>
          <a:lstStyle/>
          <a:p>
            <a:pPr algn="just"/>
            <a:r>
              <a:rPr lang="en-US" sz="2000" dirty="0"/>
              <a:t>Intra vires: within the permitted powers</a:t>
            </a:r>
          </a:p>
          <a:p>
            <a:pPr algn="just"/>
            <a:r>
              <a:rPr lang="en-US" sz="2000" dirty="0"/>
              <a:t>Ipso facto: by that very fact, the fact itself shows</a:t>
            </a:r>
          </a:p>
          <a:p>
            <a:pPr algn="just"/>
            <a:r>
              <a:rPr lang="en-US" sz="2000" dirty="0"/>
              <a:t>Lingua franca: language of communication (over an area in which several languages are spoken)</a:t>
            </a:r>
          </a:p>
          <a:p>
            <a:pPr algn="just"/>
            <a:r>
              <a:rPr lang="en-US" sz="2000" dirty="0"/>
              <a:t>Modus operandi: method of dealing with a piece of work </a:t>
            </a:r>
          </a:p>
          <a:p>
            <a:pPr algn="just"/>
            <a:r>
              <a:rPr lang="en-US" sz="2000" dirty="0"/>
              <a:t>Modus vivendi: way of living; temporary arrangement between two parties in a dispute</a:t>
            </a:r>
          </a:p>
          <a:p>
            <a:pPr algn="just"/>
            <a:r>
              <a:rPr lang="en-US" sz="2000" dirty="0"/>
              <a:t>Per: for each</a:t>
            </a:r>
          </a:p>
          <a:p>
            <a:pPr algn="just"/>
            <a:r>
              <a:rPr lang="en-US" sz="2000" dirty="0"/>
              <a:t>Per annum: for each year</a:t>
            </a:r>
          </a:p>
          <a:p>
            <a:pPr algn="just"/>
            <a:r>
              <a:rPr lang="en-US" sz="2000" dirty="0"/>
              <a:t>Per capita: for each person</a:t>
            </a:r>
          </a:p>
          <a:p>
            <a:pPr algn="just"/>
            <a:r>
              <a:rPr lang="en-US" sz="2000" dirty="0"/>
              <a:t>Per se: by itself; in itself</a:t>
            </a:r>
          </a:p>
          <a:p>
            <a:pPr algn="just"/>
            <a:r>
              <a:rPr lang="en-US" sz="2000" dirty="0"/>
              <a:t>Persona: person</a:t>
            </a:r>
          </a:p>
          <a:p>
            <a:pPr algn="just"/>
            <a:r>
              <a:rPr lang="en-US" sz="2000" dirty="0"/>
              <a:t>Persona grata: person (esp. a foreign diplomat) acceptable to a government </a:t>
            </a:r>
          </a:p>
          <a:p>
            <a:endParaRPr lang="en-US" sz="2000" dirty="0"/>
          </a:p>
        </p:txBody>
      </p:sp>
    </p:spTree>
    <p:extLst>
      <p:ext uri="{BB962C8B-B14F-4D97-AF65-F5344CB8AC3E}">
        <p14:creationId xmlns:p14="http://schemas.microsoft.com/office/powerpoint/2010/main" val="114831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B4BB-28A6-43DD-A242-3A13B844050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D4EEA29-29B9-48B1-99DD-BC8F79760786}"/>
              </a:ext>
            </a:extLst>
          </p:cNvPr>
          <p:cNvSpPr>
            <a:spLocks noGrp="1"/>
          </p:cNvSpPr>
          <p:nvPr>
            <p:ph idx="1"/>
          </p:nvPr>
        </p:nvSpPr>
        <p:spPr/>
        <p:txBody>
          <a:bodyPr>
            <a:normAutofit fontScale="92500" lnSpcReduction="10000"/>
          </a:bodyPr>
          <a:lstStyle/>
          <a:p>
            <a:r>
              <a:rPr lang="en-US" sz="2000" dirty="0"/>
              <a:t>Persona non grata: person (esp. a foreign diplomat) not acceptable to a government</a:t>
            </a:r>
          </a:p>
          <a:p>
            <a:r>
              <a:rPr lang="en-US" sz="2000" dirty="0"/>
              <a:t>Prima facie: from a first impression; as things seem at first</a:t>
            </a:r>
          </a:p>
          <a:p>
            <a:r>
              <a:rPr lang="en-US" sz="2000" dirty="0"/>
              <a:t>Primus inter pares: first among equals (used to refer to the office of Prime Minister).</a:t>
            </a:r>
          </a:p>
          <a:p>
            <a:r>
              <a:rPr lang="en-US" sz="2000" dirty="0"/>
              <a:t>Pro form: as a matter of form</a:t>
            </a:r>
          </a:p>
          <a:p>
            <a:r>
              <a:rPr lang="en-US" sz="2000" dirty="0"/>
              <a:t>Pro rata: proportional, proportionally</a:t>
            </a:r>
          </a:p>
          <a:p>
            <a:r>
              <a:rPr lang="en-US" sz="2000" dirty="0"/>
              <a:t>Quid pro quo: ‘one thing for another’: a return made for a </a:t>
            </a:r>
            <a:r>
              <a:rPr lang="en-US" sz="2000" dirty="0" err="1"/>
              <a:t>favour</a:t>
            </a:r>
            <a:r>
              <a:rPr lang="en-US" sz="2000" dirty="0"/>
              <a:t>.</a:t>
            </a:r>
          </a:p>
          <a:p>
            <a:r>
              <a:rPr lang="en-US" sz="2000" dirty="0"/>
              <a:t>Sine die: without a date fixed (of business postponed indefinitely)</a:t>
            </a:r>
          </a:p>
          <a:p>
            <a:r>
              <a:rPr lang="en-US" sz="2000" dirty="0"/>
              <a:t>Sine qua non: ‘without which not’; an </a:t>
            </a:r>
            <a:r>
              <a:rPr lang="en-US" sz="2000" dirty="0" err="1"/>
              <a:t>indispesanble</a:t>
            </a:r>
            <a:r>
              <a:rPr lang="en-US" sz="2000" dirty="0"/>
              <a:t> condition.</a:t>
            </a:r>
          </a:p>
          <a:p>
            <a:r>
              <a:rPr lang="en-US" sz="2000" dirty="0"/>
              <a:t>Status quo: state of things as they are now.</a:t>
            </a:r>
          </a:p>
          <a:p>
            <a:r>
              <a:rPr lang="en-US" sz="2000" dirty="0"/>
              <a:t>Status quo ante: the situation as it was before</a:t>
            </a:r>
          </a:p>
          <a:p>
            <a:r>
              <a:rPr lang="en-US" sz="2000" dirty="0"/>
              <a:t>Summum </a:t>
            </a:r>
            <a:r>
              <a:rPr lang="en-US" sz="2000" dirty="0" err="1"/>
              <a:t>bonum</a:t>
            </a:r>
            <a:r>
              <a:rPr lang="en-US" sz="2000" dirty="0"/>
              <a:t>: the highest good</a:t>
            </a:r>
          </a:p>
          <a:p>
            <a:r>
              <a:rPr lang="en-US" sz="2000" dirty="0"/>
              <a:t>Ultra vires</a:t>
            </a:r>
            <a:r>
              <a:rPr lang="en-US" sz="2000"/>
              <a:t>: beyond powers</a:t>
            </a:r>
          </a:p>
          <a:p>
            <a:pPr marL="0" indent="0">
              <a:buNone/>
            </a:pPr>
            <a:endParaRPr lang="en-US" sz="2000" dirty="0"/>
          </a:p>
        </p:txBody>
      </p:sp>
    </p:spTree>
    <p:extLst>
      <p:ext uri="{BB962C8B-B14F-4D97-AF65-F5344CB8AC3E}">
        <p14:creationId xmlns:p14="http://schemas.microsoft.com/office/powerpoint/2010/main" val="1412316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TotalTime>
  <Words>941</Words>
  <Application>Microsoft Office PowerPoint</Application>
  <PresentationFormat>Widescreen</PresentationFormat>
  <Paragraphs>54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The Notion of Socialism and Marxism/Communism </vt:lpstr>
      <vt:lpstr>PowerPoint Presentation</vt:lpstr>
      <vt:lpstr>PowerPoint Presentation</vt:lpstr>
      <vt:lpstr>Marxism/Communism</vt:lpstr>
      <vt:lpstr>PowerPoint Presentation</vt:lpstr>
      <vt:lpstr>PowerPoint Presentation</vt:lpstr>
      <vt:lpstr>Latin Expressions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Notion of Socialism and Marxism/Communism </dc:title>
  <dc:creator>christos teazis</dc:creator>
  <cp:lastModifiedBy>christos teazis</cp:lastModifiedBy>
  <cp:revision>15</cp:revision>
  <dcterms:created xsi:type="dcterms:W3CDTF">2021-02-21T20:22:54Z</dcterms:created>
  <dcterms:modified xsi:type="dcterms:W3CDTF">2021-03-07T16:40:08Z</dcterms:modified>
</cp:coreProperties>
</file>