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7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1CD9-E5B9-4EFC-B13E-D8958770E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5E55-F261-464A-8292-5AC818750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</a:t>
            </a:r>
            <a:r>
              <a:rPr lang="tr-TR" dirty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1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A6630-64BC-47DE-8ABA-82ECE583F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/>
          </a:bodyPr>
          <a:lstStyle/>
          <a:p>
            <a:r>
              <a:rPr lang="ru-RU" sz="2800" dirty="0"/>
              <a:t>Действительные причастия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1C383-DA82-42DF-87FC-2EBD5BDDB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02296"/>
            <a:ext cx="9601200" cy="4065104"/>
          </a:xfrm>
        </p:spPr>
        <p:txBody>
          <a:bodyPr/>
          <a:lstStyle/>
          <a:p>
            <a:pPr algn="just" fontAlgn="base"/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</a:rPr>
              <a:t>Действительное причастие</a:t>
            </a:r>
            <a:r>
              <a:rPr lang="ru-RU" sz="22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обозначает признак предмета, который сам производит действие или испытывает определенное состояние.</a:t>
            </a:r>
          </a:p>
          <a:p>
            <a:pPr algn="just" fontAlgn="base"/>
            <a:r>
              <a:rPr lang="ru-RU" sz="2200" b="1" i="0" dirty="0">
                <a:solidFill>
                  <a:srgbClr val="333333"/>
                </a:solidFill>
                <a:effectLst/>
                <a:latin typeface="inherit"/>
              </a:rPr>
              <a:t>Действительные причастия настоящего времени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образуются от основ глаголов настоящего времени переходных и непереходных глаголов с помощью суффиксов 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</a:t>
            </a:r>
            <a:r>
              <a:rPr lang="ru-RU" sz="2200" b="1" i="1" dirty="0" err="1">
                <a:solidFill>
                  <a:srgbClr val="333333"/>
                </a:solidFill>
                <a:effectLst/>
                <a:latin typeface="inherit"/>
              </a:rPr>
              <a:t>ущ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-/-</a:t>
            </a:r>
            <a:r>
              <a:rPr lang="ru-RU" sz="2200" b="1" i="1" dirty="0" err="1">
                <a:solidFill>
                  <a:srgbClr val="333333"/>
                </a:solidFill>
                <a:effectLst/>
                <a:latin typeface="inherit"/>
              </a:rPr>
              <a:t>ющ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(I </a:t>
            </a:r>
            <a:r>
              <a:rPr lang="ru-RU" sz="22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спр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.), 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</a:t>
            </a:r>
            <a:r>
              <a:rPr lang="ru-RU" sz="2200" b="1" i="1" dirty="0" err="1">
                <a:solidFill>
                  <a:srgbClr val="333333"/>
                </a:solidFill>
                <a:effectLst/>
                <a:latin typeface="inherit"/>
              </a:rPr>
              <a:t>ащ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-/-</a:t>
            </a:r>
            <a:r>
              <a:rPr lang="ru-RU" sz="2200" b="1" i="1" dirty="0" err="1">
                <a:solidFill>
                  <a:srgbClr val="333333"/>
                </a:solidFill>
                <a:effectLst/>
                <a:latin typeface="inherit"/>
              </a:rPr>
              <a:t>ящ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sz="22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IIспр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.):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скакать (I) — они скачут — скачущая лошадь;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ползать (I) — они ползают — ползающий жучок;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дышать (II) — они дышат — дышащий полной грудью;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стариться (II) — они старятся — старящие лицо морщины.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735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D8C37-5BD6-4883-9CE5-CBD6A3811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38470"/>
            <a:ext cx="9601200" cy="4528930"/>
          </a:xfrm>
        </p:spPr>
        <p:txBody>
          <a:bodyPr/>
          <a:lstStyle/>
          <a:p>
            <a:pPr algn="l" fontAlgn="base"/>
            <a:r>
              <a:rPr lang="ru-RU" sz="2200" b="1" i="0" dirty="0">
                <a:solidFill>
                  <a:srgbClr val="333333"/>
                </a:solidFill>
                <a:effectLst/>
                <a:latin typeface="inherit"/>
              </a:rPr>
              <a:t>Действительные причастия прошедшего времени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образуются от основ неопределенной формы переходных и непереходных глаголов с помощью суффиксов 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</a:t>
            </a:r>
            <a:r>
              <a:rPr lang="ru-RU" sz="2200" b="1" i="1" dirty="0" err="1">
                <a:solidFill>
                  <a:srgbClr val="333333"/>
                </a:solidFill>
                <a:effectLst/>
                <a:latin typeface="inherit"/>
              </a:rPr>
              <a:t>вш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(после гласного), 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-ш-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(после согласного) и окончаний прилагательных: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стелить — стеливший пол;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шуршать — шуршавший камыш;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везти — везший тележку.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150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BC76C-2448-41D2-84AD-B1D5F10C9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Страдательные причастия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96176-3386-416A-9B44-5478C94AA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83026"/>
            <a:ext cx="9601200" cy="4184374"/>
          </a:xfrm>
        </p:spPr>
        <p:txBody>
          <a:bodyPr/>
          <a:lstStyle/>
          <a:p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Страдательные причастия обозначают признак предмета, над которым совершается или уже произведено действие извне. Страдательные причастия образуются только от переходных глаголов. Эти формы также обладают категорией времени.</a:t>
            </a:r>
          </a:p>
          <a:p>
            <a:pPr algn="l" fontAlgn="base"/>
            <a:r>
              <a:rPr lang="ru-RU" sz="2200" b="1" i="0" dirty="0">
                <a:solidFill>
                  <a:srgbClr val="333333"/>
                </a:solidFill>
                <a:effectLst/>
                <a:latin typeface="inherit"/>
              </a:rPr>
              <a:t>Страдательные причастия настоящего времени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образуются от основ настоящего времени с помощью суффикса 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-ем-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(от глаголов I спряжения) или суффикса 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-им-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(от глаголов II спряжения):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оттенять (I) — мы оттеняем — оттеняемый сумраком;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ввозить (II) — мы ввозим — ввозимый с юга.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917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22095-A893-437F-B399-D173F9C76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26435"/>
            <a:ext cx="9601200" cy="3432313"/>
          </a:xfrm>
        </p:spPr>
        <p:txBody>
          <a:bodyPr/>
          <a:lstStyle/>
          <a:p>
            <a:pPr algn="l" fontAlgn="base"/>
            <a:r>
              <a:rPr lang="ru-RU" sz="2200" b="1" i="0" dirty="0">
                <a:solidFill>
                  <a:srgbClr val="333333"/>
                </a:solidFill>
                <a:effectLst/>
                <a:latin typeface="inherit"/>
              </a:rPr>
              <a:t>Страдательные причастия прошедшего времени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образуются от основ неопределенной формы глаголов совершенного вида с помощью суффиксов 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</a:t>
            </a:r>
            <a:r>
              <a:rPr lang="ru-RU" sz="2200" b="1" i="1" dirty="0" err="1">
                <a:solidFill>
                  <a:srgbClr val="333333"/>
                </a:solidFill>
                <a:effectLst/>
                <a:latin typeface="inherit"/>
              </a:rPr>
              <a:t>нн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</a:t>
            </a:r>
            <a:r>
              <a:rPr lang="ru-RU" sz="2200" b="1" i="1" dirty="0" err="1">
                <a:solidFill>
                  <a:srgbClr val="333333"/>
                </a:solidFill>
                <a:effectLst/>
                <a:latin typeface="inherit"/>
              </a:rPr>
              <a:t>енн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2200" b="1" i="1" dirty="0">
                <a:solidFill>
                  <a:srgbClr val="333333"/>
                </a:solidFill>
                <a:effectLst/>
                <a:latin typeface="inherit"/>
              </a:rPr>
              <a:t>-т</a:t>
            </a: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-: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собрать — собранный урожай;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обнаружить — обнаруженный враг;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запереть — запертый дом.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900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A34E1-48FF-4954-BE0D-AE2981090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83096"/>
            <a:ext cx="9601200" cy="528430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				Декану филологического факультета СПбГУ</a:t>
            </a:r>
          </a:p>
          <a:p>
            <a:pPr marL="0" indent="0">
              <a:buNone/>
            </a:pPr>
            <a:r>
              <a:rPr lang="ru-RU" dirty="0"/>
              <a:t>					проф., д.ф.н. Богданову С.И.</a:t>
            </a:r>
          </a:p>
          <a:p>
            <a:pPr marL="0" indent="0">
              <a:buNone/>
            </a:pPr>
            <a:r>
              <a:rPr lang="ru-RU" dirty="0"/>
              <a:t>					от аспиранта второго года обучения</a:t>
            </a:r>
          </a:p>
          <a:p>
            <a:pPr marL="0" indent="0">
              <a:buNone/>
            </a:pPr>
            <a:r>
              <a:rPr lang="ru-RU" dirty="0"/>
              <a:t>					Иванова О.Л.</a:t>
            </a:r>
          </a:p>
          <a:p>
            <a:pPr marL="0" indent="0">
              <a:buNone/>
            </a:pPr>
            <a:r>
              <a:rPr lang="ru-RU" dirty="0"/>
              <a:t>				</a:t>
            </a:r>
          </a:p>
          <a:p>
            <a:pPr marL="0" indent="0">
              <a:buNone/>
            </a:pPr>
            <a:r>
              <a:rPr lang="ru-RU" dirty="0"/>
              <a:t>				</a:t>
            </a:r>
            <a:r>
              <a:rPr lang="ru-RU" b="1" dirty="0"/>
              <a:t>Заявление</a:t>
            </a:r>
          </a:p>
          <a:p>
            <a:pPr marL="0" indent="0" algn="just">
              <a:buNone/>
            </a:pPr>
            <a:r>
              <a:rPr lang="ru-RU" dirty="0"/>
              <a:t>	Прошу разрешить мне командировку в Москву сроком на две недели (с 05 по 20 сентября 2000 года) для работы в центральных архивах с целью ознакомления с имеющимися там материалами по теме моей диссертации.</a:t>
            </a:r>
          </a:p>
          <a:p>
            <a:pPr marL="0" indent="0" algn="just">
              <a:buNone/>
            </a:pPr>
            <a:r>
              <a:rPr lang="ru-RU" dirty="0"/>
              <a:t>	</a:t>
            </a:r>
          </a:p>
          <a:p>
            <a:pPr marL="0" indent="0">
              <a:buNone/>
            </a:pPr>
            <a:r>
              <a:rPr lang="ru-RU" dirty="0"/>
              <a:t>01.09.2000							 О.Л. Иванов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80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4577F-4EC3-4A72-9770-45A639CB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Объявление</a:t>
            </a: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28F90-277B-46E0-A86A-96CF9EED5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2312" y="1762539"/>
            <a:ext cx="5936975" cy="28227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0" i="1" u="none" strike="noStrike" baseline="0" dirty="0">
                <a:solidFill>
                  <a:srgbClr val="161616"/>
                </a:solidFill>
                <a:latin typeface="PragmaticaC"/>
              </a:rPr>
              <a:t>25 сентября состоится экскурсия иностранных стажеров во Псков. От правление в 8.00, возвращение в Санкт-Петербург — в 22.00. Желающие могут записаться у секретаря кафедры до 20 сентября.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4243634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6075-1410-4FDC-80A0-7030B5DC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D7BE-568B-403B-88B0-BC9EED3F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en-US" dirty="0" err="1">
                <a:solidFill>
                  <a:schemeClr val="tx1"/>
                </a:solidFill>
              </a:rPr>
              <a:t>lesova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tr-TR" dirty="0">
                <a:solidFill>
                  <a:schemeClr val="tx1"/>
                </a:solidFill>
              </a:rPr>
              <a:t>D.V. ve </a:t>
            </a:r>
            <a:r>
              <a:rPr lang="tr-TR" dirty="0" err="1">
                <a:solidFill>
                  <a:schemeClr val="tx1"/>
                </a:solidFill>
              </a:rPr>
              <a:t>Horitonov</a:t>
            </a:r>
            <a:r>
              <a:rPr lang="tr-TR" dirty="0">
                <a:solidFill>
                  <a:schemeClr val="tx1"/>
                </a:solidFill>
              </a:rPr>
              <a:t>, A.A. </a:t>
            </a:r>
            <a:r>
              <a:rPr lang="tr-TR" dirty="0" err="1">
                <a:solidFill>
                  <a:schemeClr val="tx1"/>
                </a:solidFill>
              </a:rPr>
              <a:t>Zolotoye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pero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S.-P., 2007.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Bityuçova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Ye.S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Ekzamen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2019.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Babaşeva</a:t>
            </a:r>
            <a:r>
              <a:rPr lang="tr-TR" dirty="0">
                <a:solidFill>
                  <a:schemeClr val="tx1"/>
                </a:solidFill>
              </a:rPr>
              <a:t>, T.,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http://rosental-book.ru/styli_xlii.html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3416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200</TotalTime>
  <Words>494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Franklin Gothic Book</vt:lpstr>
      <vt:lpstr>inherit</vt:lpstr>
      <vt:lpstr>PragmaticaC</vt:lpstr>
      <vt:lpstr>Crop</vt:lpstr>
      <vt:lpstr>Сочинение</vt:lpstr>
      <vt:lpstr>Действительные причастия </vt:lpstr>
      <vt:lpstr>PowerPoint Presentation</vt:lpstr>
      <vt:lpstr>Страдательные причастия</vt:lpstr>
      <vt:lpstr>PowerPoint Presentation</vt:lpstr>
      <vt:lpstr>PowerPoint Presentation</vt:lpstr>
      <vt:lpstr>Объявление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</dc:title>
  <dc:creator>asus</dc:creator>
  <cp:lastModifiedBy>asus</cp:lastModifiedBy>
  <cp:revision>33</cp:revision>
  <dcterms:created xsi:type="dcterms:W3CDTF">2020-03-24T19:20:49Z</dcterms:created>
  <dcterms:modified xsi:type="dcterms:W3CDTF">2020-05-27T19:02:02Z</dcterms:modified>
</cp:coreProperties>
</file>