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29" r:id="rId2"/>
    <p:sldId id="277" r:id="rId3"/>
    <p:sldId id="334" r:id="rId4"/>
    <p:sldId id="282" r:id="rId5"/>
    <p:sldId id="336" r:id="rId6"/>
    <p:sldId id="337" r:id="rId7"/>
    <p:sldId id="301" r:id="rId8"/>
    <p:sldId id="303" r:id="rId9"/>
    <p:sldId id="304" r:id="rId10"/>
    <p:sldId id="287" r:id="rId11"/>
    <p:sldId id="34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12.12.2020</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D9F75050-0E15-4C5B-92B0-66D068882F1F}" type="datetimeFigureOut">
              <a:rPr lang="tr-TR" smtClean="0"/>
              <a:pPr/>
              <a:t>12.12.2020</a:t>
            </a:fld>
            <a:endParaRPr lang="tr-TR"/>
          </a:p>
        </p:txBody>
      </p:sp>
      <p:sp>
        <p:nvSpPr>
          <p:cNvPr id="9" name="Slayt Numarası Yer Tutucusu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12.12.2020</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1DEFA8C-F947-479F-BE07-76B6B3F80BF1}" type="slidenum">
              <a:rPr lang="tr-TR" smtClean="0"/>
              <a:pPr/>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D9F75050-0E15-4C5B-92B0-66D068882F1F}" type="datetimeFigureOut">
              <a:rPr lang="tr-TR" smtClean="0"/>
              <a:pPr/>
              <a:t>12.12.2020</a:t>
            </a:fld>
            <a:endParaRPr lang="tr-TR"/>
          </a:p>
        </p:txBody>
      </p:sp>
      <p:sp>
        <p:nvSpPr>
          <p:cNvPr id="7" name="Slayt Numarası Yer Tutucusu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F75050-0E15-4C5B-92B0-66D068882F1F}" type="datetimeFigureOut">
              <a:rPr lang="tr-TR" smtClean="0"/>
              <a:pPr/>
              <a:t>12.12.2020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D9F75050-0E15-4C5B-92B0-66D068882F1F}" type="datetimeFigureOut">
              <a:rPr lang="tr-TR" smtClean="0"/>
              <a:pPr/>
              <a:t>12.12.2020</a:t>
            </a:fld>
            <a:endParaRPr lang="tr-TR"/>
          </a:p>
        </p:txBody>
      </p:sp>
      <p:sp>
        <p:nvSpPr>
          <p:cNvPr id="22" name="Slayt Numarası Yer Tutucusu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D9F75050-0E15-4C5B-92B0-66D068882F1F}" type="datetimeFigureOut">
              <a:rPr lang="tr-TR" smtClean="0"/>
              <a:pPr/>
              <a:t>12.12.2020</a:t>
            </a:fld>
            <a:endParaRPr lang="tr-TR"/>
          </a:p>
        </p:txBody>
      </p:sp>
      <p:sp>
        <p:nvSpPr>
          <p:cNvPr id="18" name="Slayt Numarası Yer Tutucusu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12.12.2020</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123728" y="1124744"/>
            <a:ext cx="6172200" cy="1894362"/>
          </a:xfrm>
        </p:spPr>
        <p:txBody>
          <a:bodyPr/>
          <a:lstStyle/>
          <a:p>
            <a:pPr algn="ctr"/>
            <a:r>
              <a:rPr lang="tr-TR" b="1" dirty="0" smtClean="0">
                <a:solidFill>
                  <a:schemeClr val="accent1"/>
                </a:solidFill>
              </a:rPr>
              <a:t>HASTA ÇOCUK AİLESİNE YÖNELİK REHBERLİK ÇALIŞMALARI</a:t>
            </a:r>
            <a:endParaRPr lang="tr-TR" b="1" dirty="0">
              <a:solidFill>
                <a:schemeClr val="accent1"/>
              </a:solidFill>
            </a:endParaRPr>
          </a:p>
        </p:txBody>
      </p:sp>
      <p:sp>
        <p:nvSpPr>
          <p:cNvPr id="3" name="Alt Başlık 2"/>
          <p:cNvSpPr>
            <a:spLocks noGrp="1"/>
          </p:cNvSpPr>
          <p:nvPr>
            <p:ph type="subTitle" idx="1"/>
          </p:nvPr>
        </p:nvSpPr>
        <p:spPr>
          <a:xfrm>
            <a:off x="2267744" y="4365104"/>
            <a:ext cx="6172200" cy="1371600"/>
          </a:xfrm>
        </p:spPr>
        <p:txBody>
          <a:bodyPr/>
          <a:lstStyle/>
          <a:p>
            <a:pPr algn="ctr"/>
            <a:r>
              <a:rPr lang="tr-TR" b="1" dirty="0" smtClean="0">
                <a:solidFill>
                  <a:schemeClr val="tx1">
                    <a:lumMod val="85000"/>
                    <a:lumOff val="15000"/>
                  </a:schemeClr>
                </a:solidFill>
              </a:rPr>
              <a:t>Prof. Dr. Aynur BÜTÜN AYHAN</a:t>
            </a:r>
          </a:p>
          <a:p>
            <a:pPr algn="ctr"/>
            <a:r>
              <a:rPr lang="tr-TR" b="1" dirty="0" smtClean="0">
                <a:solidFill>
                  <a:schemeClr val="tx1">
                    <a:lumMod val="85000"/>
                    <a:lumOff val="15000"/>
                  </a:schemeClr>
                </a:solidFill>
              </a:rPr>
              <a:t>Sağlık Bilimleri Fakültesi</a:t>
            </a:r>
          </a:p>
          <a:p>
            <a:pPr algn="ctr"/>
            <a:r>
              <a:rPr lang="tr-TR" b="1" dirty="0" smtClean="0">
                <a:solidFill>
                  <a:schemeClr val="tx1">
                    <a:lumMod val="85000"/>
                    <a:lumOff val="15000"/>
                  </a:schemeClr>
                </a:solidFill>
              </a:rPr>
              <a:t>Çocuk Gelişimi Bölümü</a:t>
            </a:r>
          </a:p>
          <a:p>
            <a:pPr algn="ctr"/>
            <a:endParaRPr lang="tr-TR" dirty="0"/>
          </a:p>
        </p:txBody>
      </p:sp>
    </p:spTree>
    <p:extLst>
      <p:ext uri="{BB962C8B-B14F-4D97-AF65-F5344CB8AC3E}">
        <p14:creationId xmlns:p14="http://schemas.microsoft.com/office/powerpoint/2010/main" val="34048225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539552" y="764704"/>
            <a:ext cx="7467600" cy="4830902"/>
          </a:xfrm>
        </p:spPr>
        <p:txBody>
          <a:bodyPr>
            <a:normAutofit fontScale="92500" lnSpcReduction="20000"/>
          </a:bodyPr>
          <a:lstStyle/>
          <a:p>
            <a:pPr algn="just"/>
            <a:r>
              <a:rPr lang="tr-TR" dirty="0" smtClean="0">
                <a:solidFill>
                  <a:schemeClr val="tx1">
                    <a:lumMod val="85000"/>
                    <a:lumOff val="15000"/>
                  </a:schemeClr>
                </a:solidFill>
              </a:rPr>
              <a:t>Çocuklarının durumunun ailelere tarafsız, sürekli, eksiksiz, doğru, uygun ve destekleyici bir dille anlatılması; </a:t>
            </a:r>
          </a:p>
          <a:p>
            <a:pPr algn="just"/>
            <a:r>
              <a:rPr lang="tr-TR" dirty="0" smtClean="0">
                <a:solidFill>
                  <a:schemeClr val="tx1">
                    <a:lumMod val="85000"/>
                    <a:lumOff val="15000"/>
                  </a:schemeClr>
                </a:solidFill>
              </a:rPr>
              <a:t>Gebelik, doğum, bebeklik, çocukluk, ergenlik ve genç erişkinlik dönemlerinde çocuk ve ailesine resmi ya da resmi olmayan (örn. aile destek grupları) destekleri sağlamak ya da bunlara ulaşmasını kolaylaştırmak;</a:t>
            </a:r>
          </a:p>
          <a:p>
            <a:pPr algn="just"/>
            <a:r>
              <a:rPr lang="tr-TR" dirty="0">
                <a:solidFill>
                  <a:schemeClr val="tx1">
                    <a:lumMod val="85000"/>
                    <a:lumOff val="15000"/>
                  </a:schemeClr>
                </a:solidFill>
              </a:rPr>
              <a:t>Çocuğun bireysel bakımı, sağlık çalışanlarının eğitimi, politikaların ve programların geliştirilmesi gibi sağlık hizmetinin tüm aşamalarında ailelerle işbirliği yapmak; </a:t>
            </a:r>
          </a:p>
          <a:p>
            <a:pPr algn="just"/>
            <a:r>
              <a:rPr lang="tr-TR" dirty="0">
                <a:solidFill>
                  <a:schemeClr val="tx1">
                    <a:lumMod val="85000"/>
                    <a:lumOff val="15000"/>
                  </a:schemeClr>
                </a:solidFill>
              </a:rPr>
              <a:t> Ailelerin birbirlerine verebileceği desteğin teşvik edilmesi;</a:t>
            </a:r>
          </a:p>
          <a:p>
            <a:pPr algn="just"/>
            <a:r>
              <a:rPr lang="tr-TR" dirty="0">
                <a:solidFill>
                  <a:schemeClr val="tx1">
                    <a:lumMod val="85000"/>
                    <a:lumOff val="15000"/>
                  </a:schemeClr>
                </a:solidFill>
              </a:rPr>
              <a:t>Ailelerin maddi ve manevi destek sağlayacak politika ve programların yürürlüğe konulması.</a:t>
            </a:r>
          </a:p>
          <a:p>
            <a:pPr algn="just"/>
            <a:endParaRPr lang="tr-TR" dirty="0" smtClean="0">
              <a:solidFill>
                <a:schemeClr val="tx1">
                  <a:lumMod val="85000"/>
                  <a:lumOff val="15000"/>
                </a:schemeClr>
              </a:solidFill>
            </a:endParaRPr>
          </a:p>
          <a:p>
            <a:pPr>
              <a:buNone/>
            </a:pP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b="1" dirty="0" smtClean="0">
                <a:solidFill>
                  <a:schemeClr val="accent1"/>
                </a:solidFill>
              </a:rPr>
              <a:t>kaynaklar</a:t>
            </a:r>
            <a:endParaRPr lang="tr-TR" sz="3600" b="1" dirty="0">
              <a:solidFill>
                <a:schemeClr val="accent1"/>
              </a:solidFill>
            </a:endParaRPr>
          </a:p>
        </p:txBody>
      </p:sp>
      <p:sp>
        <p:nvSpPr>
          <p:cNvPr id="3" name="2 İçerik Yer Tutucusu"/>
          <p:cNvSpPr>
            <a:spLocks noGrp="1"/>
          </p:cNvSpPr>
          <p:nvPr>
            <p:ph sz="quarter" idx="1"/>
          </p:nvPr>
        </p:nvSpPr>
        <p:spPr>
          <a:xfrm>
            <a:off x="755576" y="1700808"/>
            <a:ext cx="7467600" cy="4341096"/>
          </a:xfrm>
        </p:spPr>
        <p:txBody>
          <a:bodyPr>
            <a:normAutofit/>
          </a:bodyPr>
          <a:lstStyle/>
          <a:p>
            <a:r>
              <a:rPr lang="tr-TR" sz="2000" dirty="0" smtClean="0">
                <a:solidFill>
                  <a:schemeClr val="tx1">
                    <a:lumMod val="85000"/>
                    <a:lumOff val="15000"/>
                  </a:schemeClr>
                </a:solidFill>
              </a:rPr>
              <a:t>BÜTÜN AYHAN </a:t>
            </a:r>
            <a:r>
              <a:rPr lang="tr-TR" sz="2000" dirty="0" smtClean="0">
                <a:solidFill>
                  <a:schemeClr val="tx1">
                    <a:lumMod val="85000"/>
                    <a:lumOff val="15000"/>
                  </a:schemeClr>
                </a:solidFill>
              </a:rPr>
              <a:t>A (</a:t>
            </a:r>
            <a:r>
              <a:rPr lang="tr-TR" sz="2000" dirty="0" smtClean="0">
                <a:solidFill>
                  <a:schemeClr val="tx1">
                    <a:lumMod val="85000"/>
                    <a:lumOff val="15000"/>
                  </a:schemeClr>
                </a:solidFill>
              </a:rPr>
              <a:t>2015). </a:t>
            </a:r>
            <a:r>
              <a:rPr lang="tr-TR" sz="2000" dirty="0">
                <a:solidFill>
                  <a:schemeClr val="tx1">
                    <a:lumMod val="85000"/>
                    <a:lumOff val="15000"/>
                  </a:schemeClr>
                </a:solidFill>
              </a:rPr>
              <a:t>Hasta Çocukların Gelişimi ve Eğitimi. Anadolu Üniversitesi Yayınları, Eskişehir</a:t>
            </a:r>
            <a:r>
              <a:rPr lang="tr-TR" sz="2000" dirty="0" smtClean="0">
                <a:solidFill>
                  <a:schemeClr val="tx1">
                    <a:lumMod val="85000"/>
                    <a:lumOff val="15000"/>
                  </a:schemeClr>
                </a:solidFill>
              </a:rPr>
              <a:t>,.</a:t>
            </a:r>
            <a:endParaRPr lang="tr-TR" sz="2000" dirty="0">
              <a:solidFill>
                <a:schemeClr val="tx1">
                  <a:lumMod val="85000"/>
                  <a:lumOff val="15000"/>
                </a:schemeClr>
              </a:solidFill>
            </a:endParaRPr>
          </a:p>
          <a:p>
            <a:pPr algn="just"/>
            <a:r>
              <a:rPr lang="tr-TR" sz="2000" dirty="0" smtClean="0">
                <a:solidFill>
                  <a:schemeClr val="tx1">
                    <a:lumMod val="85000"/>
                    <a:lumOff val="15000"/>
                  </a:schemeClr>
                </a:solidFill>
              </a:rPr>
              <a:t>PURUTÇUOĞLU </a:t>
            </a:r>
            <a:r>
              <a:rPr lang="tr-TR" sz="2000" dirty="0" smtClean="0">
                <a:solidFill>
                  <a:schemeClr val="tx1">
                    <a:lumMod val="85000"/>
                    <a:lumOff val="15000"/>
                  </a:schemeClr>
                </a:solidFill>
              </a:rPr>
              <a:t>E</a:t>
            </a:r>
            <a:r>
              <a:rPr lang="tr-TR" sz="2000" dirty="0">
                <a:solidFill>
                  <a:schemeClr val="tx1">
                    <a:lumMod val="85000"/>
                    <a:lumOff val="15000"/>
                  </a:schemeClr>
                </a:solidFill>
              </a:rPr>
              <a:t> </a:t>
            </a:r>
            <a:r>
              <a:rPr lang="tr-TR" sz="2000" dirty="0" smtClean="0">
                <a:solidFill>
                  <a:schemeClr val="tx1">
                    <a:lumMod val="85000"/>
                    <a:lumOff val="15000"/>
                  </a:schemeClr>
                </a:solidFill>
              </a:rPr>
              <a:t>(2015)</a:t>
            </a:r>
            <a:r>
              <a:rPr lang="tr-TR" sz="2000" dirty="0">
                <a:solidFill>
                  <a:schemeClr val="tx1">
                    <a:lumMod val="85000"/>
                    <a:lumOff val="15000"/>
                  </a:schemeClr>
                </a:solidFill>
              </a:rPr>
              <a:t>.</a:t>
            </a:r>
            <a:r>
              <a:rPr lang="tr-TR" sz="2000" dirty="0" smtClean="0">
                <a:solidFill>
                  <a:schemeClr val="tx1">
                    <a:lumMod val="85000"/>
                    <a:lumOff val="15000"/>
                  </a:schemeClr>
                </a:solidFill>
              </a:rPr>
              <a:t> </a:t>
            </a:r>
            <a:r>
              <a:rPr lang="tr-TR" sz="2000" dirty="0" smtClean="0">
                <a:solidFill>
                  <a:schemeClr val="tx1">
                    <a:lumMod val="85000"/>
                    <a:lumOff val="15000"/>
                  </a:schemeClr>
                </a:solidFill>
              </a:rPr>
              <a:t>Hasta Çocuk Hakları, Hasta Çocuğa ve Ailesine Yönelik Sosyal Destek», </a:t>
            </a:r>
            <a:r>
              <a:rPr lang="tr-TR" sz="2000" dirty="0">
                <a:solidFill>
                  <a:schemeClr val="tx1">
                    <a:lumMod val="85000"/>
                    <a:lumOff val="15000"/>
                  </a:schemeClr>
                </a:solidFill>
              </a:rPr>
              <a:t>Hasta Çocukların Gelişimi ve Eğitimi, (</a:t>
            </a:r>
            <a:r>
              <a:rPr lang="tr-TR" sz="2000" dirty="0" err="1">
                <a:solidFill>
                  <a:schemeClr val="tx1">
                    <a:lumMod val="85000"/>
                    <a:lumOff val="15000"/>
                  </a:schemeClr>
                </a:solidFill>
              </a:rPr>
              <a:t>Edit</a:t>
            </a:r>
            <a:r>
              <a:rPr lang="tr-TR" sz="2000" dirty="0">
                <a:solidFill>
                  <a:schemeClr val="tx1">
                    <a:lumMod val="85000"/>
                    <a:lumOff val="15000"/>
                  </a:schemeClr>
                </a:solidFill>
              </a:rPr>
              <a:t>: A. Bütün Ayhan), </a:t>
            </a:r>
            <a:r>
              <a:rPr lang="tr-TR" sz="2000" dirty="0" smtClean="0">
                <a:solidFill>
                  <a:schemeClr val="tx1">
                    <a:lumMod val="85000"/>
                    <a:lumOff val="15000"/>
                  </a:schemeClr>
                </a:solidFill>
              </a:rPr>
              <a:t>Eskişehir: Anadolu </a:t>
            </a:r>
            <a:r>
              <a:rPr lang="tr-TR" sz="2000" dirty="0">
                <a:solidFill>
                  <a:schemeClr val="tx1">
                    <a:lumMod val="85000"/>
                    <a:lumOff val="15000"/>
                  </a:schemeClr>
                </a:solidFill>
              </a:rPr>
              <a:t>Üniversitesi </a:t>
            </a:r>
            <a:r>
              <a:rPr lang="tr-TR" sz="2000" dirty="0" smtClean="0">
                <a:solidFill>
                  <a:schemeClr val="tx1">
                    <a:lumMod val="85000"/>
                    <a:lumOff val="15000"/>
                  </a:schemeClr>
                </a:solidFill>
              </a:rPr>
              <a:t>Yayınları, s.:184-206. </a:t>
            </a:r>
            <a:endParaRPr lang="tr-TR" sz="2000" dirty="0">
              <a:solidFill>
                <a:schemeClr val="tx1">
                  <a:lumMod val="85000"/>
                  <a:lumOff val="15000"/>
                </a:schemeClr>
              </a:solidFill>
            </a:endParaRPr>
          </a:p>
          <a:p>
            <a:endParaRPr lang="tr-T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tx1">
                    <a:lumMod val="85000"/>
                    <a:lumOff val="15000"/>
                  </a:schemeClr>
                </a:solidFill>
              </a:rPr>
              <a:t>hastaneye yatış öncesinde yapılabilecek rehberlik çalışmaları</a:t>
            </a:r>
            <a:endParaRPr lang="tr-TR" sz="2800" b="1" dirty="0">
              <a:solidFill>
                <a:schemeClr val="tx1">
                  <a:lumMod val="85000"/>
                  <a:lumOff val="15000"/>
                </a:schemeClr>
              </a:solidFill>
            </a:endParaRPr>
          </a:p>
        </p:txBody>
      </p:sp>
      <p:sp>
        <p:nvSpPr>
          <p:cNvPr id="3" name="2 İçerik Yer Tutucusu"/>
          <p:cNvSpPr>
            <a:spLocks noGrp="1"/>
          </p:cNvSpPr>
          <p:nvPr>
            <p:ph sz="quarter" idx="1"/>
          </p:nvPr>
        </p:nvSpPr>
        <p:spPr>
          <a:xfrm>
            <a:off x="457200" y="1844824"/>
            <a:ext cx="7467600" cy="4629128"/>
          </a:xfrm>
        </p:spPr>
        <p:txBody>
          <a:bodyPr>
            <a:normAutofit fontScale="85000" lnSpcReduction="20000"/>
          </a:bodyPr>
          <a:lstStyle/>
          <a:p>
            <a:pPr algn="just"/>
            <a:r>
              <a:rPr lang="tr-TR" dirty="0" smtClean="0">
                <a:solidFill>
                  <a:schemeClr val="tx1">
                    <a:lumMod val="85000"/>
                    <a:lumOff val="15000"/>
                  </a:schemeClr>
                </a:solidFill>
              </a:rPr>
              <a:t>Hastaneye yatış öncesinde çocuk da aile de çekingen, tedirgin ve kaygılı olabilir. </a:t>
            </a:r>
          </a:p>
          <a:p>
            <a:pPr algn="just"/>
            <a:r>
              <a:rPr lang="tr-TR" dirty="0" smtClean="0">
                <a:solidFill>
                  <a:schemeClr val="tx1">
                    <a:lumMod val="85000"/>
                    <a:lumOff val="15000"/>
                  </a:schemeClr>
                </a:solidFill>
              </a:rPr>
              <a:t>Ne ile karşılaşacakları konusunda bilgiye ihtiyaç duyarlar.</a:t>
            </a:r>
          </a:p>
          <a:p>
            <a:pPr algn="just"/>
            <a:r>
              <a:rPr lang="tr-TR" dirty="0" smtClean="0">
                <a:solidFill>
                  <a:schemeClr val="tx1">
                    <a:lumMod val="85000"/>
                    <a:lumOff val="15000"/>
                  </a:schemeClr>
                </a:solidFill>
              </a:rPr>
              <a:t>Bu açıdan hastane personelinin -özellikle aileyle ilk karşılaşacak olan personelin- güler yüzlü, kabul edici, ılımlı ve yardıma açık olması aile için çok önemlidir.</a:t>
            </a:r>
          </a:p>
          <a:p>
            <a:pPr algn="just"/>
            <a:r>
              <a:rPr lang="tr-TR" dirty="0" smtClean="0">
                <a:solidFill>
                  <a:schemeClr val="tx1">
                    <a:lumMod val="85000"/>
                    <a:lumOff val="15000"/>
                  </a:schemeClr>
                </a:solidFill>
              </a:rPr>
              <a:t>Hastane personelinin olumlu ve etkili iletişim kurması hasta ve yakınlarının kaygılarını hafifletir. </a:t>
            </a:r>
          </a:p>
          <a:p>
            <a:pPr lvl="0" algn="just">
              <a:buClr>
                <a:srgbClr val="FE8637"/>
              </a:buClr>
            </a:pPr>
            <a:r>
              <a:rPr lang="tr-TR" dirty="0">
                <a:solidFill>
                  <a:prstClr val="black">
                    <a:lumMod val="85000"/>
                    <a:lumOff val="15000"/>
                  </a:prstClr>
                </a:solidFill>
              </a:rPr>
              <a:t>Aile hastaneye başvurmadan önce ilgili birimler çocukla ilgili izlenecek yolları gösterme konusunda yardımcı olabilirler.</a:t>
            </a:r>
          </a:p>
          <a:p>
            <a:pPr lvl="0" algn="just">
              <a:buClr>
                <a:srgbClr val="FE8637"/>
              </a:buClr>
            </a:pPr>
            <a:r>
              <a:rPr lang="tr-TR" dirty="0">
                <a:solidFill>
                  <a:prstClr val="black">
                    <a:lumMod val="85000"/>
                    <a:lumOff val="15000"/>
                  </a:prstClr>
                </a:solidFill>
              </a:rPr>
              <a:t>Bu yol gösterme hastanenin bir takım şartlarına hazırlayıcı ya da tanıtıcı bir el kitapçığı olabilir. </a:t>
            </a:r>
          </a:p>
          <a:p>
            <a:pPr lvl="0" algn="just">
              <a:buClr>
                <a:srgbClr val="FE8637"/>
              </a:buClr>
            </a:pPr>
            <a:r>
              <a:rPr lang="tr-TR" dirty="0">
                <a:solidFill>
                  <a:prstClr val="black">
                    <a:lumMod val="85000"/>
                    <a:lumOff val="15000"/>
                  </a:prstClr>
                </a:solidFill>
              </a:rPr>
              <a:t>Aileleri hastane ve şartları konusunda bilgilendirme, bu şekilde yazılı olabileceği gibi sözlü de olabilir.</a:t>
            </a:r>
          </a:p>
          <a:p>
            <a:pPr algn="just"/>
            <a:endParaRPr lang="tr-TR"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23528" y="188640"/>
            <a:ext cx="7467600" cy="6336704"/>
          </a:xfrm>
        </p:spPr>
        <p:txBody>
          <a:bodyPr>
            <a:normAutofit fontScale="85000" lnSpcReduction="20000"/>
          </a:bodyPr>
          <a:lstStyle/>
          <a:p>
            <a:pPr marL="0" indent="0">
              <a:buNone/>
            </a:pPr>
            <a:endParaRPr lang="tr-TR" dirty="0"/>
          </a:p>
          <a:p>
            <a:pPr algn="just"/>
            <a:r>
              <a:rPr lang="tr-TR" dirty="0" smtClean="0">
                <a:solidFill>
                  <a:schemeClr val="tx1">
                    <a:lumMod val="85000"/>
                    <a:lumOff val="15000"/>
                  </a:schemeClr>
                </a:solidFill>
              </a:rPr>
              <a:t>Aileleri hastanenin fiziksel koşulları, hastanedeki personel sayısı, günlük işlemler, hastanede kullanılan aletler konularında bilgilendirmek yerinde olacaktır.</a:t>
            </a:r>
          </a:p>
          <a:p>
            <a:pPr algn="just"/>
            <a:r>
              <a:rPr lang="tr-TR" dirty="0" smtClean="0">
                <a:solidFill>
                  <a:schemeClr val="tx1">
                    <a:lumMod val="85000"/>
                    <a:lumOff val="15000"/>
                  </a:schemeClr>
                </a:solidFill>
              </a:rPr>
              <a:t>Aileyi çocuk hastanedeyken konaklayabileceği, hastanede kalınan güne göre ortalama bir maliyet tahmini gibi konularda da bilgilendirmek rahatlamalarını sağlayacaktır.</a:t>
            </a:r>
          </a:p>
          <a:p>
            <a:pPr algn="just"/>
            <a:r>
              <a:rPr lang="tr-TR" dirty="0">
                <a:solidFill>
                  <a:schemeClr val="tx1">
                    <a:lumMod val="85000"/>
                    <a:lumOff val="15000"/>
                  </a:schemeClr>
                </a:solidFill>
              </a:rPr>
              <a:t>Çocuk açısından en sağlıklısı ailenin; çocuğun hastalığına, yaşına ve gelişim düzeyine göre yapılması gereken açıklamalar konusunda bilgilendirilmesidir. Aynı zamanda çocuğun soracağı muhtemel sorulara uygun cevaplar verme konusunda önceden aydınlatılması da ailenin çocukla iletişim kurması ve çocuğun kaygılarının hafifletilmesi açısından önemlidir</a:t>
            </a:r>
            <a:r>
              <a:rPr lang="tr-TR" dirty="0" smtClean="0">
                <a:solidFill>
                  <a:schemeClr val="tx1">
                    <a:lumMod val="85000"/>
                    <a:lumOff val="15000"/>
                  </a:schemeClr>
                </a:solidFill>
              </a:rPr>
              <a:t>.</a:t>
            </a:r>
          </a:p>
          <a:p>
            <a:pPr algn="just"/>
            <a:r>
              <a:rPr lang="tr-TR" dirty="0">
                <a:solidFill>
                  <a:schemeClr val="tx1">
                    <a:lumMod val="85000"/>
                    <a:lumOff val="15000"/>
                  </a:schemeClr>
                </a:solidFill>
              </a:rPr>
              <a:t>Çocuğun hastalığına göre anne ve ya aile çocuğun yanında sürekli bulunamayacaksa ailenin çocuğa bunu uygun dille açıklaması için de bir bilgilendirme yapılması gereklidir.</a:t>
            </a:r>
          </a:p>
          <a:p>
            <a:pPr algn="just"/>
            <a:r>
              <a:rPr lang="tr-TR" dirty="0">
                <a:solidFill>
                  <a:schemeClr val="tx1">
                    <a:lumMod val="85000"/>
                    <a:lumOff val="15000"/>
                  </a:schemeClr>
                </a:solidFill>
              </a:rPr>
              <a:t>Aile içinse hastanenin psikoloji ya da psikiyatri bölümünden ailenin bu süreçte karşılaşabilecekleri zorluklar ve duygusal durumlarla ilgili destek alması da sağlanmalıdır.</a:t>
            </a:r>
          </a:p>
          <a:p>
            <a:pPr algn="just"/>
            <a:endParaRPr lang="tr-TR" dirty="0">
              <a:solidFill>
                <a:schemeClr val="tx1">
                  <a:lumMod val="85000"/>
                  <a:lumOff val="15000"/>
                </a:schemeClr>
              </a:solidFill>
            </a:endParaRPr>
          </a:p>
          <a:p>
            <a:pPr algn="just"/>
            <a:endParaRPr lang="tr-TR" dirty="0">
              <a:solidFill>
                <a:schemeClr val="tx1">
                  <a:lumMod val="85000"/>
                  <a:lumOff val="15000"/>
                </a:schemeClr>
              </a:solidFill>
            </a:endParaRPr>
          </a:p>
        </p:txBody>
      </p:sp>
    </p:spTree>
    <p:extLst>
      <p:ext uri="{BB962C8B-B14F-4D97-AF65-F5344CB8AC3E}">
        <p14:creationId xmlns:p14="http://schemas.microsoft.com/office/powerpoint/2010/main" val="5721001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tx1">
                    <a:lumMod val="85000"/>
                    <a:lumOff val="15000"/>
                  </a:schemeClr>
                </a:solidFill>
              </a:rPr>
              <a:t>Hastanede Yatarken Yapılabilecek Rehberlik Çalışmaları</a:t>
            </a:r>
            <a:endParaRPr lang="tr-TR" sz="2800" b="1" dirty="0">
              <a:solidFill>
                <a:schemeClr val="tx1">
                  <a:lumMod val="85000"/>
                  <a:lumOff val="15000"/>
                </a:schemeClr>
              </a:solidFill>
            </a:endParaRPr>
          </a:p>
        </p:txBody>
      </p:sp>
      <p:sp>
        <p:nvSpPr>
          <p:cNvPr id="3" name="2 İçerik Yer Tutucusu"/>
          <p:cNvSpPr>
            <a:spLocks noGrp="1"/>
          </p:cNvSpPr>
          <p:nvPr>
            <p:ph sz="quarter" idx="1"/>
          </p:nvPr>
        </p:nvSpPr>
        <p:spPr>
          <a:xfrm>
            <a:off x="457200" y="1772816"/>
            <a:ext cx="7467600" cy="4701136"/>
          </a:xfrm>
        </p:spPr>
        <p:txBody>
          <a:bodyPr>
            <a:normAutofit fontScale="85000" lnSpcReduction="10000"/>
          </a:bodyPr>
          <a:lstStyle/>
          <a:p>
            <a:pPr algn="just"/>
            <a:r>
              <a:rPr lang="tr-TR" dirty="0" smtClean="0">
                <a:solidFill>
                  <a:schemeClr val="tx1">
                    <a:lumMod val="85000"/>
                    <a:lumOff val="15000"/>
                  </a:schemeClr>
                </a:solidFill>
              </a:rPr>
              <a:t>Aileyi hastanede ilk karşılayacak personelin hastaneyle ilgili genel kuralları açıklaması gerekir. Uyku, yemek, ziyaret saatleri, telefon/haberleşme araçları kullanımı gibi.</a:t>
            </a:r>
          </a:p>
          <a:p>
            <a:pPr algn="just"/>
            <a:r>
              <a:rPr lang="tr-TR" dirty="0" smtClean="0">
                <a:solidFill>
                  <a:schemeClr val="tx1">
                    <a:lumMod val="85000"/>
                    <a:lumOff val="15000"/>
                  </a:schemeClr>
                </a:solidFill>
              </a:rPr>
              <a:t>Hastane personeli ve görevleri kısaca tanıtılmalı, hangi konularda kime danışacağını anlaması sağlanmalıdır.</a:t>
            </a:r>
          </a:p>
          <a:p>
            <a:pPr algn="just"/>
            <a:r>
              <a:rPr lang="tr-TR" dirty="0" smtClean="0">
                <a:solidFill>
                  <a:schemeClr val="tx1">
                    <a:lumMod val="85000"/>
                    <a:lumOff val="15000"/>
                  </a:schemeClr>
                </a:solidFill>
              </a:rPr>
              <a:t>Aileye her türlü ihtiyaçlarının imkan ve kurallar dahilinde karşılanacağı, yalnız olmadıkları hissettirilmelidir.</a:t>
            </a:r>
          </a:p>
          <a:p>
            <a:pPr algn="just"/>
            <a:r>
              <a:rPr lang="tr-TR" dirty="0">
                <a:solidFill>
                  <a:schemeClr val="tx1">
                    <a:lumMod val="85000"/>
                    <a:lumOff val="15000"/>
                  </a:schemeClr>
                </a:solidFill>
              </a:rPr>
              <a:t>Anne babaların aynı durumdaki diğer ailelerle ilişkide olmaları için çeşitli toplantı ve görüşmeler sağlanmalıdır.</a:t>
            </a:r>
          </a:p>
          <a:p>
            <a:pPr algn="just"/>
            <a:r>
              <a:rPr lang="tr-TR" dirty="0">
                <a:solidFill>
                  <a:schemeClr val="tx1">
                    <a:lumMod val="85000"/>
                    <a:lumOff val="15000"/>
                  </a:schemeClr>
                </a:solidFill>
              </a:rPr>
              <a:t>Ailenin personelle ve çocukla işbirliğinin değerini anlamasına yardımcı olunmalıdır.</a:t>
            </a:r>
          </a:p>
          <a:p>
            <a:pPr algn="just"/>
            <a:r>
              <a:rPr lang="tr-TR" dirty="0">
                <a:solidFill>
                  <a:schemeClr val="tx1">
                    <a:lumMod val="85000"/>
                    <a:lumOff val="15000"/>
                  </a:schemeClr>
                </a:solidFill>
              </a:rPr>
              <a:t>Ailenin yokluğunda çocukla ilgili sıkıntı yaşamamak için çocuğun kişiliği, uyku, yeme düzeni, tuvalet alışkanlıkları konusunda bilgi alınmalıdır.</a:t>
            </a:r>
          </a:p>
          <a:p>
            <a:pPr algn="just"/>
            <a:endParaRPr lang="tr-TR"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88640"/>
            <a:ext cx="7467600" cy="6285312"/>
          </a:xfrm>
        </p:spPr>
        <p:txBody>
          <a:bodyPr>
            <a:normAutofit lnSpcReduction="10000"/>
          </a:bodyPr>
          <a:lstStyle/>
          <a:p>
            <a:pPr marL="0" indent="0" algn="just">
              <a:buNone/>
            </a:pPr>
            <a:endParaRPr lang="tr-TR" dirty="0" smtClean="0">
              <a:solidFill>
                <a:schemeClr val="tx1">
                  <a:lumMod val="85000"/>
                  <a:lumOff val="15000"/>
                </a:schemeClr>
              </a:solidFill>
            </a:endParaRPr>
          </a:p>
          <a:p>
            <a:pPr algn="just"/>
            <a:r>
              <a:rPr lang="tr-TR" dirty="0" smtClean="0">
                <a:solidFill>
                  <a:schemeClr val="tx1">
                    <a:lumMod val="85000"/>
                    <a:lumOff val="15000"/>
                  </a:schemeClr>
                </a:solidFill>
              </a:rPr>
              <a:t>Anne, çocuk hastanedeyken çocukla olmasının ne kadar önemli olduğu konusunda iyice aydınlatılmalı ve gerekiyorsa ikna edilmelidir.</a:t>
            </a:r>
          </a:p>
          <a:p>
            <a:pPr algn="just"/>
            <a:r>
              <a:rPr lang="tr-TR" dirty="0" smtClean="0">
                <a:solidFill>
                  <a:schemeClr val="tx1">
                    <a:lumMod val="85000"/>
                    <a:lumOff val="15000"/>
                  </a:schemeClr>
                </a:solidFill>
              </a:rPr>
              <a:t>Annenin hastanede kalması mümkün değilse sık sık gelmesinin, kokusunu taşıyan bir eşyayı bırakmasının önemi anlatılmalıdır.</a:t>
            </a:r>
          </a:p>
          <a:p>
            <a:pPr algn="just"/>
            <a:r>
              <a:rPr lang="tr-TR" dirty="0" smtClean="0">
                <a:solidFill>
                  <a:schemeClr val="tx1">
                    <a:lumMod val="85000"/>
                    <a:lumOff val="15000"/>
                  </a:schemeClr>
                </a:solidFill>
              </a:rPr>
              <a:t>Ailenin hastalıkla ilgili kurum, kuruluş ve derneklerle tanışmasına yardımcı olunmalıdır.</a:t>
            </a:r>
          </a:p>
          <a:p>
            <a:pPr algn="just"/>
            <a:r>
              <a:rPr lang="tr-TR" dirty="0">
                <a:solidFill>
                  <a:schemeClr val="tx1">
                    <a:lumMod val="85000"/>
                    <a:lumOff val="15000"/>
                  </a:schemeClr>
                </a:solidFill>
              </a:rPr>
              <a:t>Aile ihtiyaç duyduğu dönemlerde yakınlarından destek almak için yüreklendirilmelidir.</a:t>
            </a:r>
          </a:p>
          <a:p>
            <a:pPr algn="just"/>
            <a:r>
              <a:rPr lang="tr-TR" dirty="0">
                <a:solidFill>
                  <a:schemeClr val="tx1">
                    <a:lumMod val="85000"/>
                    <a:lumOff val="15000"/>
                  </a:schemeClr>
                </a:solidFill>
              </a:rPr>
              <a:t>Ziyaretlerin rahatlatıcı olduğu, bunu akraba ve arkadaşlarından isteyebileceği hatırlatılmalıdır.</a:t>
            </a:r>
          </a:p>
          <a:p>
            <a:pPr algn="just"/>
            <a:r>
              <a:rPr lang="tr-TR" dirty="0">
                <a:solidFill>
                  <a:schemeClr val="tx1">
                    <a:lumMod val="85000"/>
                    <a:lumOff val="15000"/>
                  </a:schemeClr>
                </a:solidFill>
              </a:rPr>
              <a:t>Aile fertleri her gün çok kısa sürelerle de olsa başka iş ve sorumluluklarıyla ilgilenmeleri için teşvik edilmelidir</a:t>
            </a:r>
            <a:r>
              <a:rPr lang="tr-TR" dirty="0" smtClean="0">
                <a:solidFill>
                  <a:schemeClr val="tx1">
                    <a:lumMod val="85000"/>
                    <a:lumOff val="15000"/>
                  </a:schemeClr>
                </a:solidFill>
              </a:rPr>
              <a:t>.</a:t>
            </a:r>
          </a:p>
          <a:p>
            <a:pPr algn="just"/>
            <a:endParaRPr lang="tr-TR" dirty="0">
              <a:solidFill>
                <a:schemeClr val="tx1">
                  <a:lumMod val="85000"/>
                  <a:lumOff val="15000"/>
                </a:schemeClr>
              </a:solidFill>
            </a:endParaRPr>
          </a:p>
          <a:p>
            <a:pPr algn="just"/>
            <a:endParaRPr lang="tr-TR"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395536" y="188640"/>
            <a:ext cx="7467600" cy="5421216"/>
          </a:xfrm>
        </p:spPr>
        <p:txBody>
          <a:bodyPr>
            <a:normAutofit fontScale="92500" lnSpcReduction="20000"/>
          </a:bodyPr>
          <a:lstStyle/>
          <a:p>
            <a:pPr marL="0" indent="0">
              <a:buNone/>
            </a:pPr>
            <a:endParaRPr lang="tr-TR" dirty="0" smtClean="0"/>
          </a:p>
          <a:p>
            <a:pPr algn="just"/>
            <a:r>
              <a:rPr lang="tr-TR" dirty="0">
                <a:solidFill>
                  <a:schemeClr val="tx1">
                    <a:lumMod val="85000"/>
                    <a:lumOff val="15000"/>
                  </a:schemeClr>
                </a:solidFill>
              </a:rPr>
              <a:t>Aileye; çocuklar baygın ya da bilinçsizken de yanında durumla ilgili tartışmaktan kaçınılması gerektiği anlatılmalıdır. Çocuk anlamıyor olarak görülse de bazen etrafında olan bitenin farkında olabilir.</a:t>
            </a:r>
          </a:p>
          <a:p>
            <a:pPr algn="just"/>
            <a:r>
              <a:rPr lang="tr-TR" dirty="0">
                <a:solidFill>
                  <a:schemeClr val="tx1">
                    <a:lumMod val="85000"/>
                    <a:lumOff val="15000"/>
                  </a:schemeClr>
                </a:solidFill>
              </a:rPr>
              <a:t>Hastane personeli eve döndükten sonra ortaya çıkabilecek korku, regresyon, </a:t>
            </a:r>
            <a:r>
              <a:rPr lang="tr-TR" dirty="0" err="1">
                <a:solidFill>
                  <a:schemeClr val="tx1">
                    <a:lumMod val="85000"/>
                    <a:lumOff val="15000"/>
                  </a:schemeClr>
                </a:solidFill>
              </a:rPr>
              <a:t>enürezis</a:t>
            </a:r>
            <a:r>
              <a:rPr lang="tr-TR" dirty="0">
                <a:solidFill>
                  <a:schemeClr val="tx1">
                    <a:lumMod val="85000"/>
                    <a:lumOff val="15000"/>
                  </a:schemeClr>
                </a:solidFill>
              </a:rPr>
              <a:t> gibi problemler konusunda aileyi aydınlatmalıdır. </a:t>
            </a:r>
            <a:endParaRPr lang="tr-TR" dirty="0" smtClean="0">
              <a:solidFill>
                <a:schemeClr val="tx1">
                  <a:lumMod val="85000"/>
                  <a:lumOff val="15000"/>
                </a:schemeClr>
              </a:solidFill>
            </a:endParaRPr>
          </a:p>
          <a:p>
            <a:pPr algn="just"/>
            <a:r>
              <a:rPr lang="tr-TR" dirty="0" smtClean="0">
                <a:solidFill>
                  <a:schemeClr val="tx1">
                    <a:lumMod val="85000"/>
                    <a:lumOff val="15000"/>
                  </a:schemeClr>
                </a:solidFill>
              </a:rPr>
              <a:t>Aile hasta çocuğun kardeşlerini de düşünmelidir. Kardeşinin tedavisinde rol oynaması, hastanede kardeşlerini ziyaret etmesi sağlanmalıdır. Böylece onunla olan ilişkileri daha canlı sürdürülebilir.</a:t>
            </a:r>
          </a:p>
          <a:p>
            <a:pPr algn="just"/>
            <a:r>
              <a:rPr lang="tr-TR" dirty="0">
                <a:solidFill>
                  <a:schemeClr val="tx1">
                    <a:lumMod val="85000"/>
                    <a:lumOff val="15000"/>
                  </a:schemeClr>
                </a:solidFill>
              </a:rPr>
              <a:t>Ailenin personelle ortak duygu ve düşüncelerini paylaşacakları, ortak sorunlara birlikte çözümler bulacakları, geçmiş deneyimlerini paylaşacakları ortam sağlamak önemlidir. Böylece sosyal soyutlanma mümkün olduğunca azaltılabilir. </a:t>
            </a:r>
          </a:p>
          <a:p>
            <a:pPr algn="just"/>
            <a:endParaRPr lang="tr-TR" dirty="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tx1">
                    <a:lumMod val="85000"/>
                    <a:lumOff val="15000"/>
                  </a:schemeClr>
                </a:solidFill>
              </a:rPr>
              <a:t>hastaneden çıkış sonrasında yapılabilecek rehberlik çalışmaları</a:t>
            </a:r>
            <a:endParaRPr lang="tr-TR" sz="2800" b="1" dirty="0">
              <a:solidFill>
                <a:schemeClr val="tx1">
                  <a:lumMod val="85000"/>
                  <a:lumOff val="15000"/>
                </a:schemeClr>
              </a:solidFill>
            </a:endParaRPr>
          </a:p>
        </p:txBody>
      </p:sp>
      <p:sp>
        <p:nvSpPr>
          <p:cNvPr id="3" name="2 İçerik Yer Tutucusu"/>
          <p:cNvSpPr>
            <a:spLocks noGrp="1"/>
          </p:cNvSpPr>
          <p:nvPr>
            <p:ph sz="quarter" idx="1"/>
          </p:nvPr>
        </p:nvSpPr>
        <p:spPr>
          <a:xfrm>
            <a:off x="467544" y="1628800"/>
            <a:ext cx="7467600" cy="4917160"/>
          </a:xfrm>
        </p:spPr>
        <p:txBody>
          <a:bodyPr>
            <a:normAutofit fontScale="77500" lnSpcReduction="20000"/>
          </a:bodyPr>
          <a:lstStyle/>
          <a:p>
            <a:pPr algn="just"/>
            <a:r>
              <a:rPr lang="tr-TR" dirty="0" smtClean="0">
                <a:solidFill>
                  <a:schemeClr val="tx1">
                    <a:lumMod val="85000"/>
                    <a:lumOff val="15000"/>
                  </a:schemeClr>
                </a:solidFill>
              </a:rPr>
              <a:t>Aileler hastaneye yatışta olduğu kadar eve dönüşte de desteğe ihtiyaç duymaktadırlar. Çocuğun ve ailenin doğal uyum sağlayabilmesi büyük ölçüde geri dönülen yaşama bağlıdır.</a:t>
            </a:r>
          </a:p>
          <a:p>
            <a:pPr algn="just"/>
            <a:r>
              <a:rPr lang="tr-TR" dirty="0" smtClean="0">
                <a:solidFill>
                  <a:schemeClr val="tx1">
                    <a:lumMod val="85000"/>
                    <a:lumOff val="15000"/>
                  </a:schemeClr>
                </a:solidFill>
              </a:rPr>
              <a:t>Aileler çocukları yeterli uyuma yöneltmede kilit nokta olduğu konusunda aydınlatılmalıdır.</a:t>
            </a:r>
          </a:p>
          <a:p>
            <a:pPr algn="just"/>
            <a:r>
              <a:rPr lang="tr-TR" dirty="0">
                <a:solidFill>
                  <a:schemeClr val="tx1">
                    <a:lumMod val="85000"/>
                    <a:lumOff val="15000"/>
                  </a:schemeClr>
                </a:solidFill>
              </a:rPr>
              <a:t>Aileler eve dönünce hastane düzenine yakın bir düzen kurmaları ve zamanla ev yaşantısına geçiş yapmaları gerektiği konusunda bilgilendirilmeli.</a:t>
            </a:r>
          </a:p>
          <a:p>
            <a:pPr algn="just"/>
            <a:r>
              <a:rPr lang="tr-TR" dirty="0">
                <a:solidFill>
                  <a:schemeClr val="tx1">
                    <a:lumMod val="85000"/>
                    <a:lumOff val="15000"/>
                  </a:schemeClr>
                </a:solidFill>
              </a:rPr>
              <a:t>Hasta çocuğun kardeşlerini nasıl davranmaları gerektiği konusunda yönlendirmeleri gerektiği aileye anlatılmalıdır</a:t>
            </a:r>
            <a:r>
              <a:rPr lang="tr-TR" dirty="0" smtClean="0">
                <a:solidFill>
                  <a:schemeClr val="tx1">
                    <a:lumMod val="85000"/>
                    <a:lumOff val="15000"/>
                  </a:schemeClr>
                </a:solidFill>
              </a:rPr>
              <a:t>.</a:t>
            </a:r>
          </a:p>
          <a:p>
            <a:pPr algn="just"/>
            <a:r>
              <a:rPr lang="tr-TR" dirty="0">
                <a:solidFill>
                  <a:schemeClr val="tx1">
                    <a:lumMod val="85000"/>
                    <a:lumOff val="15000"/>
                  </a:schemeClr>
                </a:solidFill>
              </a:rPr>
              <a:t>Aile çocuğun başarabileceği işler için desteklenmesi gerektiğini bilmelidir.</a:t>
            </a:r>
          </a:p>
          <a:p>
            <a:pPr algn="just"/>
            <a:r>
              <a:rPr lang="tr-TR" dirty="0">
                <a:solidFill>
                  <a:schemeClr val="tx1">
                    <a:lumMod val="85000"/>
                    <a:lumOff val="15000"/>
                  </a:schemeClr>
                </a:solidFill>
              </a:rPr>
              <a:t>Hastaneden çıkıştan sonra da aile aldığı psikolojik desteklere gerekli görülen süreler boyunca devam etmelidir.</a:t>
            </a:r>
          </a:p>
          <a:p>
            <a:pPr algn="just"/>
            <a:r>
              <a:rPr lang="tr-TR" dirty="0">
                <a:solidFill>
                  <a:schemeClr val="tx1">
                    <a:lumMod val="85000"/>
                    <a:lumOff val="15000"/>
                  </a:schemeClr>
                </a:solidFill>
              </a:rPr>
              <a:t>Çocuğun takibi için hastaneden çıkıştan sonra da aileyle iletişim sürdürülmelidir.</a:t>
            </a:r>
          </a:p>
          <a:p>
            <a:pPr algn="just"/>
            <a:endParaRPr lang="tr-TR" dirty="0">
              <a:solidFill>
                <a:schemeClr val="tx1">
                  <a:lumMod val="85000"/>
                  <a:lumOff val="15000"/>
                </a:schemeClr>
              </a:solidFill>
            </a:endParaRPr>
          </a:p>
          <a:p>
            <a:pPr algn="just"/>
            <a:endParaRPr lang="tr-TR" dirty="0" smtClean="0">
              <a:solidFill>
                <a:schemeClr val="tx1">
                  <a:lumMod val="85000"/>
                  <a:lumOff val="15000"/>
                </a:schemeClr>
              </a:solidFill>
            </a:endParaRPr>
          </a:p>
          <a:p>
            <a:pPr algn="just">
              <a:buNone/>
            </a:pPr>
            <a:endParaRPr lang="tr-TR" dirty="0" smtClean="0">
              <a:solidFill>
                <a:schemeClr val="tx1">
                  <a:lumMod val="85000"/>
                  <a:lumOff val="1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tx1">
                    <a:lumMod val="85000"/>
                    <a:lumOff val="15000"/>
                  </a:schemeClr>
                </a:solidFill>
              </a:rPr>
              <a:t>aile merkezli bakım yaklaşımı</a:t>
            </a:r>
            <a:endParaRPr lang="tr-TR" sz="2800" b="1" dirty="0">
              <a:solidFill>
                <a:schemeClr val="tx1">
                  <a:lumMod val="85000"/>
                  <a:lumOff val="15000"/>
                </a:schemeClr>
              </a:solidFill>
            </a:endParaRPr>
          </a:p>
        </p:txBody>
      </p:sp>
      <p:sp>
        <p:nvSpPr>
          <p:cNvPr id="3" name="2 İçerik Yer Tutucusu"/>
          <p:cNvSpPr>
            <a:spLocks noGrp="1"/>
          </p:cNvSpPr>
          <p:nvPr>
            <p:ph sz="quarter" idx="1"/>
          </p:nvPr>
        </p:nvSpPr>
        <p:spPr>
          <a:xfrm>
            <a:off x="457200" y="2132856"/>
            <a:ext cx="7467600" cy="4341096"/>
          </a:xfrm>
        </p:spPr>
        <p:txBody>
          <a:bodyPr/>
          <a:lstStyle/>
          <a:p>
            <a:pPr algn="just"/>
            <a:r>
              <a:rPr lang="tr-TR" dirty="0" smtClean="0"/>
              <a:t>Aile merkezli bakım, hastalığın tedavisi ve ilgili diğer sağlık hizmetleri süreçlerinde aile ve sağlık çalışanının ortak kararlar alarak işbirliği içinde çalıştıkları bir sağlık hizmeti yaklaşımıdır. </a:t>
            </a:r>
          </a:p>
          <a:p>
            <a:pPr algn="just"/>
            <a:r>
              <a:rPr lang="tr-TR" dirty="0" smtClean="0"/>
              <a:t>Gelişmiş ülkelerde aile merkezli bakım hasta tedavisinin ve sağlık hizmetlerinin kalitesini arttırmak için yapılması gerekenlerin en önemli bileşeni olarak kabul edilmektedir.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042"/>
            <a:ext cx="7467600" cy="1143008"/>
          </a:xfrm>
        </p:spPr>
        <p:txBody>
          <a:bodyPr>
            <a:normAutofit/>
          </a:bodyPr>
          <a:lstStyle/>
          <a:p>
            <a:pPr algn="ctr"/>
            <a:r>
              <a:rPr lang="tr-TR" sz="2800" b="1" dirty="0" smtClean="0">
                <a:solidFill>
                  <a:schemeClr val="tx1">
                    <a:lumMod val="85000"/>
                    <a:lumOff val="15000"/>
                  </a:schemeClr>
                </a:solidFill>
              </a:rPr>
              <a:t>aile merkezli yaklaşımın temel ilkeleri</a:t>
            </a:r>
            <a:endParaRPr lang="tr-TR" sz="2800" b="1" dirty="0">
              <a:solidFill>
                <a:schemeClr val="tx1">
                  <a:lumMod val="85000"/>
                  <a:lumOff val="15000"/>
                </a:schemeClr>
              </a:solidFill>
            </a:endParaRPr>
          </a:p>
        </p:txBody>
      </p:sp>
      <p:sp>
        <p:nvSpPr>
          <p:cNvPr id="3" name="2 İçerik Yer Tutucusu"/>
          <p:cNvSpPr>
            <a:spLocks noGrp="1"/>
          </p:cNvSpPr>
          <p:nvPr>
            <p:ph sz="quarter" idx="1"/>
          </p:nvPr>
        </p:nvSpPr>
        <p:spPr/>
        <p:txBody>
          <a:bodyPr>
            <a:normAutofit fontScale="92500" lnSpcReduction="10000"/>
          </a:bodyPr>
          <a:lstStyle/>
          <a:p>
            <a:endParaRPr lang="tr-TR" dirty="0" smtClean="0"/>
          </a:p>
          <a:p>
            <a:pPr algn="just"/>
            <a:r>
              <a:rPr lang="tr-TR" dirty="0" smtClean="0"/>
              <a:t>Çocuğun hayatında sağlık personelinin belirli bir dönemde, ailesininse sürekli olduğunun bilinmesi; </a:t>
            </a:r>
          </a:p>
          <a:p>
            <a:pPr algn="just"/>
            <a:r>
              <a:rPr lang="tr-TR" dirty="0" smtClean="0"/>
              <a:t>Ailelerin ırk, etnik, kültürel ve sosyoekonomik farklılıklarına ve bunların ailelerin hastane deneyimlerine, bakımla ilgili algılarına olan etkisine saygı gösterilmesi;</a:t>
            </a:r>
          </a:p>
          <a:p>
            <a:pPr algn="just"/>
            <a:r>
              <a:rPr lang="tr-TR" dirty="0">
                <a:solidFill>
                  <a:schemeClr val="tx1">
                    <a:lumMod val="85000"/>
                    <a:lumOff val="15000"/>
                  </a:schemeClr>
                </a:solidFill>
              </a:rPr>
              <a:t>Ailelere özgü özelliklerin ve güçlü yönlerinin fark edilmesi ve farklı baş etme yöntemlerine saygı gösterilmesi; </a:t>
            </a:r>
          </a:p>
          <a:p>
            <a:pPr algn="just"/>
            <a:r>
              <a:rPr lang="tr-TR" dirty="0">
                <a:solidFill>
                  <a:schemeClr val="tx1">
                    <a:lumMod val="85000"/>
                    <a:lumOff val="15000"/>
                  </a:schemeClr>
                </a:solidFill>
              </a:rPr>
              <a:t> Çocuğun ve ailesinin gereksinimleri, inançları ve kültürel değerlerine uygun olarak düzenlemelerin yapılmasını sağlayan esnek kurum politikaları, uygulamaları ve hizmetleri sağlanması; </a:t>
            </a:r>
          </a:p>
          <a:p>
            <a:pPr algn="just"/>
            <a:endParaRPr lang="tr-TR"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449</TotalTime>
  <Words>950</Words>
  <Application>Microsoft Office PowerPoint</Application>
  <PresentationFormat>Ekran Gösterisi (4:3)</PresentationFormat>
  <Paragraphs>63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Century Schoolbook</vt:lpstr>
      <vt:lpstr>Wingdings</vt:lpstr>
      <vt:lpstr>Wingdings 2</vt:lpstr>
      <vt:lpstr>Cumba</vt:lpstr>
      <vt:lpstr>HASTA ÇOCUK AİLESİNE YÖNELİK REHBERLİK ÇALIŞMALARI</vt:lpstr>
      <vt:lpstr>hastaneye yatış öncesinde yapılabilecek rehberlik çalışmaları</vt:lpstr>
      <vt:lpstr>PowerPoint Sunusu</vt:lpstr>
      <vt:lpstr>Hastanede Yatarken Yapılabilecek Rehberlik Çalışmaları</vt:lpstr>
      <vt:lpstr>PowerPoint Sunusu</vt:lpstr>
      <vt:lpstr>PowerPoint Sunusu</vt:lpstr>
      <vt:lpstr>hastaneden çıkış sonrasında yapılabilecek rehberlik çalışmaları</vt:lpstr>
      <vt:lpstr>aile merkezli bakım yaklaşımı</vt:lpstr>
      <vt:lpstr>aile merkezli yaklaşımın temel ilkeleri</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Hasta Çocuk Ailelerine Yönelik Rehberlik Çalışmaları</dc:title>
  <dc:creator>d</dc:creator>
  <cp:lastModifiedBy>LUGEN</cp:lastModifiedBy>
  <cp:revision>50</cp:revision>
  <dcterms:created xsi:type="dcterms:W3CDTF">2013-04-08T15:01:51Z</dcterms:created>
  <dcterms:modified xsi:type="dcterms:W3CDTF">2020-12-12T11:46:48Z</dcterms:modified>
</cp:coreProperties>
</file>