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4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6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3C0E5D-72B3-48BD-A657-08B3CFC87EAE}" type="datetimeFigureOut">
              <a:rPr lang="tr-TR" smtClean="0"/>
              <a:t>27.09.2011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668857-A24E-4648-B3E0-5EB5C79F6FAE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68857-A24E-4648-B3E0-5EB5C79F6FAE}" type="slidenum">
              <a:rPr lang="tr-TR" smtClean="0"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68857-A24E-4648-B3E0-5EB5C79F6FAE}" type="slidenum">
              <a:rPr lang="tr-TR" smtClean="0"/>
              <a:t>10</a:t>
            </a:fld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68857-A24E-4648-B3E0-5EB5C79F6FAE}" type="slidenum">
              <a:rPr lang="tr-TR" smtClean="0"/>
              <a:t>11</a:t>
            </a:fld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68857-A24E-4648-B3E0-5EB5C79F6FAE}" type="slidenum">
              <a:rPr lang="tr-TR" smtClean="0"/>
              <a:t>12</a:t>
            </a:fld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68857-A24E-4648-B3E0-5EB5C79F6FAE}" type="slidenum">
              <a:rPr lang="tr-TR" smtClean="0"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68857-A24E-4648-B3E0-5EB5C79F6FAE}" type="slidenum">
              <a:rPr lang="tr-TR" smtClean="0"/>
              <a:t>14</a:t>
            </a:fld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68857-A24E-4648-B3E0-5EB5C79F6FAE}" type="slidenum">
              <a:rPr lang="tr-TR" smtClean="0"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68857-A24E-4648-B3E0-5EB5C79F6FAE}" type="slidenum">
              <a:rPr lang="tr-TR" smtClean="0"/>
              <a:t>16</a:t>
            </a:fld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68857-A24E-4648-B3E0-5EB5C79F6FAE}" type="slidenum">
              <a:rPr lang="tr-TR" smtClean="0"/>
              <a:t>17</a:t>
            </a:fld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68857-A24E-4648-B3E0-5EB5C79F6FAE}" type="slidenum">
              <a:rPr lang="tr-TR" smtClean="0"/>
              <a:t>18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68857-A24E-4648-B3E0-5EB5C79F6FAE}" type="slidenum">
              <a:rPr lang="tr-TR" smtClean="0"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68857-A24E-4648-B3E0-5EB5C79F6FAE}" type="slidenum">
              <a:rPr lang="tr-TR" smtClean="0"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68857-A24E-4648-B3E0-5EB5C79F6FAE}" type="slidenum">
              <a:rPr lang="tr-TR" smtClean="0"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68857-A24E-4648-B3E0-5EB5C79F6FAE}" type="slidenum">
              <a:rPr lang="tr-TR" smtClean="0"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68857-A24E-4648-B3E0-5EB5C79F6FAE}" type="slidenum">
              <a:rPr lang="tr-TR" smtClean="0"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68857-A24E-4648-B3E0-5EB5C79F6FAE}" type="slidenum">
              <a:rPr lang="tr-TR" smtClean="0"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68857-A24E-4648-B3E0-5EB5C79F6FAE}" type="slidenum">
              <a:rPr lang="tr-TR" smtClean="0"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68857-A24E-4648-B3E0-5EB5C79F6FAE}" type="slidenum">
              <a:rPr lang="tr-TR" smtClean="0"/>
              <a:t>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88D7DB4-6C9A-4C32-A9A1-A8F70F43230F}" type="datetimeFigureOut">
              <a:rPr lang="tr-TR" smtClean="0"/>
              <a:pPr/>
              <a:t>27.09.2011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C8A5040B-E02F-4BF3-BDD6-DBC8F7FD52B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D7DB4-6C9A-4C32-A9A1-A8F70F43230F}" type="datetimeFigureOut">
              <a:rPr lang="tr-TR" smtClean="0"/>
              <a:pPr/>
              <a:t>27.09.2011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5040B-E02F-4BF3-BDD6-DBC8F7FD52B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D7DB4-6C9A-4C32-A9A1-A8F70F43230F}" type="datetimeFigureOut">
              <a:rPr lang="tr-TR" smtClean="0"/>
              <a:pPr/>
              <a:t>27.09.2011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5040B-E02F-4BF3-BDD6-DBC8F7FD52B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88D7DB4-6C9A-4C32-A9A1-A8F70F43230F}" type="datetimeFigureOut">
              <a:rPr lang="tr-TR" smtClean="0"/>
              <a:pPr/>
              <a:t>27.09.2011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5040B-E02F-4BF3-BDD6-DBC8F7FD52B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788D7DB4-6C9A-4C32-A9A1-A8F70F43230F}" type="datetimeFigureOut">
              <a:rPr lang="tr-TR" smtClean="0"/>
              <a:pPr/>
              <a:t>27.09.2011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C8A5040B-E02F-4BF3-BDD6-DBC8F7FD52BC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88D7DB4-6C9A-4C32-A9A1-A8F70F43230F}" type="datetimeFigureOut">
              <a:rPr lang="tr-TR" smtClean="0"/>
              <a:pPr/>
              <a:t>27.09.2011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8A5040B-E02F-4BF3-BDD6-DBC8F7FD52B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88D7DB4-6C9A-4C32-A9A1-A8F70F43230F}" type="datetimeFigureOut">
              <a:rPr lang="tr-TR" smtClean="0"/>
              <a:pPr/>
              <a:t>27.09.2011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C8A5040B-E02F-4BF3-BDD6-DBC8F7FD52B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D7DB4-6C9A-4C32-A9A1-A8F70F43230F}" type="datetimeFigureOut">
              <a:rPr lang="tr-TR" smtClean="0"/>
              <a:pPr/>
              <a:t>27.09.2011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5040B-E02F-4BF3-BDD6-DBC8F7FD52B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88D7DB4-6C9A-4C32-A9A1-A8F70F43230F}" type="datetimeFigureOut">
              <a:rPr lang="tr-TR" smtClean="0"/>
              <a:pPr/>
              <a:t>27.09.2011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8A5040B-E02F-4BF3-BDD6-DBC8F7FD52B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88D7DB4-6C9A-4C32-A9A1-A8F70F43230F}" type="datetimeFigureOut">
              <a:rPr lang="tr-TR" smtClean="0"/>
              <a:pPr/>
              <a:t>27.09.2011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C8A5040B-E02F-4BF3-BDD6-DBC8F7FD52B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788D7DB4-6C9A-4C32-A9A1-A8F70F43230F}" type="datetimeFigureOut">
              <a:rPr lang="tr-TR" smtClean="0"/>
              <a:pPr/>
              <a:t>27.09.2011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C8A5040B-E02F-4BF3-BDD6-DBC8F7FD52B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88D7DB4-6C9A-4C32-A9A1-A8F70F43230F}" type="datetimeFigureOut">
              <a:rPr lang="tr-TR" smtClean="0"/>
              <a:pPr/>
              <a:t>27.09.2011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C8A5040B-E02F-4BF3-BDD6-DBC8F7FD52B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356568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err="1" smtClean="0"/>
              <a:t>Tükrük</a:t>
            </a:r>
            <a:r>
              <a:rPr lang="tr-TR" sz="4800" b="1" dirty="0" smtClean="0"/>
              <a:t> Bezi Hastalıkları</a:t>
            </a:r>
            <a:endParaRPr lang="tr-TR" sz="4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40544" y="5013176"/>
            <a:ext cx="8062912" cy="1008112"/>
          </a:xfrm>
        </p:spPr>
        <p:txBody>
          <a:bodyPr>
            <a:normAutofit/>
          </a:bodyPr>
          <a:lstStyle/>
          <a:p>
            <a:r>
              <a:rPr lang="tr-TR" b="1" i="1" smtClean="0"/>
              <a:t>Prof. </a:t>
            </a:r>
            <a:r>
              <a:rPr lang="tr-TR" b="1" i="1" dirty="0" smtClean="0"/>
              <a:t>Dr. Hakan Alpay KARASU</a:t>
            </a:r>
            <a:endParaRPr lang="tr-TR" b="1" i="1" dirty="0"/>
          </a:p>
        </p:txBody>
      </p:sp>
      <p:pic>
        <p:nvPicPr>
          <p:cNvPr id="4" name="Picture 2" descr="C:\Users\wista\Desktop\ah6a1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53995" y="2178835"/>
            <a:ext cx="3636011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Sialoadenit</a:t>
            </a:r>
            <a:endParaRPr lang="tr-TR" dirty="0"/>
          </a:p>
        </p:txBody>
      </p:sp>
      <p:pic>
        <p:nvPicPr>
          <p:cNvPr id="6147" name="Picture 3" descr="C:\Users\wista\Desktop\tukrukbez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132855"/>
            <a:ext cx="3744416" cy="37927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Kabakulak</a:t>
            </a:r>
            <a:endParaRPr lang="tr-TR" dirty="0"/>
          </a:p>
        </p:txBody>
      </p:sp>
      <p:pic>
        <p:nvPicPr>
          <p:cNvPr id="3" name="Picture 2" descr="C:\Users\wista\Desktop\kabakulak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772815"/>
            <a:ext cx="3600400" cy="38393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0" name="Picture 2" descr="C:\Users\wista\Desktop\estbgyr.jpg"/>
          <p:cNvPicPr>
            <a:picLocks noChangeAspect="1" noChangeArrowheads="1"/>
          </p:cNvPicPr>
          <p:nvPr/>
        </p:nvPicPr>
        <p:blipFill>
          <a:blip r:embed="rId4" cstate="print"/>
          <a:srcRect l="10697" r="21555"/>
          <a:stretch>
            <a:fillRect/>
          </a:stretch>
        </p:blipFill>
        <p:spPr bwMode="auto">
          <a:xfrm>
            <a:off x="4860032" y="1772816"/>
            <a:ext cx="3475371" cy="3841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wista\Desktop\bebek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2983" y="1144460"/>
            <a:ext cx="6098034" cy="45690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Sjogren</a:t>
            </a:r>
            <a:r>
              <a:rPr lang="tr-TR" dirty="0" smtClean="0"/>
              <a:t> Sendromu</a:t>
            </a:r>
            <a:endParaRPr lang="tr-TR" dirty="0"/>
          </a:p>
        </p:txBody>
      </p:sp>
      <p:pic>
        <p:nvPicPr>
          <p:cNvPr id="8194" name="Picture 2" descr="C:\Users\wista\Desktop\M260013-Dry_tongue_in_Sjogrens_syndrome-SPL1.jpg"/>
          <p:cNvPicPr>
            <a:picLocks noChangeAspect="1" noChangeArrowheads="1"/>
          </p:cNvPicPr>
          <p:nvPr/>
        </p:nvPicPr>
        <p:blipFill>
          <a:blip r:embed="rId3" cstate="print"/>
          <a:srcRect b="6571"/>
          <a:stretch>
            <a:fillRect/>
          </a:stretch>
        </p:blipFill>
        <p:spPr bwMode="auto">
          <a:xfrm>
            <a:off x="539552" y="1484784"/>
            <a:ext cx="2934932" cy="40324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5" name="Picture 3" descr="C:\Users\wista\Desktop\756148-808418-809290-17822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6210" y="2564904"/>
            <a:ext cx="4750246" cy="36387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Pleomorfik</a:t>
            </a:r>
            <a:r>
              <a:rPr lang="tr-TR" dirty="0" smtClean="0"/>
              <a:t> adenom</a:t>
            </a:r>
            <a:endParaRPr lang="tr-TR" dirty="0"/>
          </a:p>
        </p:txBody>
      </p:sp>
      <p:pic>
        <p:nvPicPr>
          <p:cNvPr id="9218" name="Picture 2" descr="C:\Users\wista\Desktop\IMG_08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717032"/>
            <a:ext cx="3617979" cy="27134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19" name="Picture 3" descr="C:\Users\wista\Desktop\C0100001.jpg"/>
          <p:cNvPicPr>
            <a:picLocks noChangeAspect="1" noChangeArrowheads="1"/>
          </p:cNvPicPr>
          <p:nvPr/>
        </p:nvPicPr>
        <p:blipFill>
          <a:blip r:embed="rId4" cstate="print"/>
          <a:srcRect l="17593" t="15341" r="4916"/>
          <a:stretch>
            <a:fillRect/>
          </a:stretch>
        </p:blipFill>
        <p:spPr bwMode="auto">
          <a:xfrm>
            <a:off x="611560" y="1700808"/>
            <a:ext cx="4108731" cy="3384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Warthin</a:t>
            </a:r>
            <a:r>
              <a:rPr lang="tr-TR" dirty="0" smtClean="0"/>
              <a:t> Tümörü</a:t>
            </a:r>
            <a:endParaRPr lang="tr-TR" dirty="0"/>
          </a:p>
        </p:txBody>
      </p:sp>
      <p:pic>
        <p:nvPicPr>
          <p:cNvPr id="10242" name="Picture 2" descr="C:\Users\wista\Desktop\2510239905_ee388150c3.jpg"/>
          <p:cNvPicPr>
            <a:picLocks noChangeAspect="1" noChangeArrowheads="1"/>
          </p:cNvPicPr>
          <p:nvPr/>
        </p:nvPicPr>
        <p:blipFill>
          <a:blip r:embed="rId3" cstate="print"/>
          <a:srcRect l="12069" t="11248" r="15356" b="5968"/>
          <a:stretch>
            <a:fillRect/>
          </a:stretch>
        </p:blipFill>
        <p:spPr bwMode="auto">
          <a:xfrm>
            <a:off x="4283968" y="2803810"/>
            <a:ext cx="4104456" cy="31180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3" name="Picture 3" descr="C:\Users\wista\Desktop\WarthinsTumFig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304" y="1669380"/>
            <a:ext cx="3022600" cy="4279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Bazal Hücreli Adenoma</a:t>
            </a:r>
            <a:endParaRPr lang="tr-TR" dirty="0"/>
          </a:p>
        </p:txBody>
      </p:sp>
      <p:pic>
        <p:nvPicPr>
          <p:cNvPr id="11266" name="Picture 2" descr="C:\Users\wista\Desktop\1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4005064"/>
            <a:ext cx="3805781" cy="23488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67" name="Picture 3" descr="C:\Users\wista\Desktop\102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4421" y="1556792"/>
            <a:ext cx="4087579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Mukoepidermoid</a:t>
            </a:r>
            <a:r>
              <a:rPr lang="tr-TR" dirty="0" smtClean="0"/>
              <a:t> </a:t>
            </a:r>
            <a:r>
              <a:rPr lang="tr-TR" dirty="0" err="1" smtClean="0"/>
              <a:t>karsinoma</a:t>
            </a:r>
            <a:endParaRPr lang="tr-TR" dirty="0"/>
          </a:p>
        </p:txBody>
      </p:sp>
      <p:pic>
        <p:nvPicPr>
          <p:cNvPr id="12290" name="Picture 2" descr="C:\Users\wista\Desktop\Resim-2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700808"/>
            <a:ext cx="4824536" cy="38257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3314" name="Picture 2" descr="C:\Users\wista\Desktop\Resimlerim\ata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6600" y="774700"/>
            <a:ext cx="7670800" cy="5308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Major</a:t>
            </a:r>
            <a:r>
              <a:rPr lang="tr-TR" dirty="0" smtClean="0"/>
              <a:t> </a:t>
            </a:r>
            <a:r>
              <a:rPr lang="tr-TR" dirty="0" err="1" smtClean="0"/>
              <a:t>Tükrük</a:t>
            </a:r>
            <a:r>
              <a:rPr lang="tr-TR" dirty="0" smtClean="0"/>
              <a:t> Bezleri</a:t>
            </a:r>
            <a:endParaRPr lang="tr-TR" dirty="0"/>
          </a:p>
        </p:txBody>
      </p:sp>
      <p:pic>
        <p:nvPicPr>
          <p:cNvPr id="1027" name="Picture 3" descr="C:\Users\wista\Desktop\salivary-glan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94328" y="1700808"/>
            <a:ext cx="3976744" cy="410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C:\Users\wista\Desktop\salivary_gland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1" y="1700808"/>
            <a:ext cx="3529309" cy="41044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Tükrük</a:t>
            </a:r>
            <a:r>
              <a:rPr lang="tr-TR" dirty="0" smtClean="0"/>
              <a:t> Bezi Hastalıkları </a:t>
            </a:r>
            <a:br>
              <a:rPr lang="tr-TR" dirty="0" smtClean="0"/>
            </a:br>
            <a:r>
              <a:rPr lang="tr-TR" dirty="0" smtClean="0"/>
              <a:t>Tanı Yöntemleri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Anamnez</a:t>
            </a:r>
            <a:endParaRPr lang="tr-TR" dirty="0" smtClean="0"/>
          </a:p>
          <a:p>
            <a:r>
              <a:rPr lang="tr-TR" dirty="0" smtClean="0"/>
              <a:t>Fizik muayene</a:t>
            </a:r>
          </a:p>
          <a:p>
            <a:r>
              <a:rPr lang="tr-TR" dirty="0" smtClean="0"/>
              <a:t>Radyolojik muayene </a:t>
            </a:r>
          </a:p>
          <a:p>
            <a:pPr lvl="1"/>
            <a:r>
              <a:rPr lang="tr-TR" dirty="0" smtClean="0"/>
              <a:t>Konvansiyonel röntgenler</a:t>
            </a:r>
          </a:p>
          <a:p>
            <a:pPr lvl="1"/>
            <a:r>
              <a:rPr lang="tr-TR" dirty="0" err="1" smtClean="0"/>
              <a:t>Sialografi</a:t>
            </a:r>
            <a:endParaRPr lang="tr-TR" dirty="0" smtClean="0"/>
          </a:p>
          <a:p>
            <a:pPr lvl="1"/>
            <a:r>
              <a:rPr lang="tr-TR" dirty="0" smtClean="0"/>
              <a:t>CT</a:t>
            </a:r>
          </a:p>
          <a:p>
            <a:pPr lvl="1"/>
            <a:r>
              <a:rPr lang="tr-TR" dirty="0" smtClean="0"/>
              <a:t>MRI</a:t>
            </a:r>
          </a:p>
          <a:p>
            <a:pPr lvl="1"/>
            <a:r>
              <a:rPr lang="tr-TR" dirty="0" smtClean="0"/>
              <a:t>Sintigrafi</a:t>
            </a:r>
          </a:p>
          <a:p>
            <a:pPr lvl="1"/>
            <a:r>
              <a:rPr lang="tr-TR" dirty="0" err="1" smtClean="0"/>
              <a:t>ultraonografi</a:t>
            </a:r>
            <a:endParaRPr lang="tr-TR" dirty="0" smtClean="0"/>
          </a:p>
          <a:p>
            <a:r>
              <a:rPr lang="tr-TR" dirty="0" smtClean="0"/>
              <a:t>Biyopsi</a:t>
            </a:r>
          </a:p>
          <a:p>
            <a:r>
              <a:rPr lang="tr-TR" dirty="0" smtClean="0"/>
              <a:t>Kimyasal analizler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Tükrük</a:t>
            </a:r>
            <a:r>
              <a:rPr lang="tr-TR" dirty="0" smtClean="0"/>
              <a:t> Bezi Hastalıkları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26008"/>
          </a:xfrm>
        </p:spPr>
        <p:txBody>
          <a:bodyPr/>
          <a:lstStyle/>
          <a:p>
            <a:pPr marL="578358" indent="-514350">
              <a:buFont typeface="+mj-lt"/>
              <a:buAutoNum type="arabicPeriod"/>
            </a:pPr>
            <a:r>
              <a:rPr lang="tr-TR" dirty="0" smtClean="0"/>
              <a:t>Fonksiyonel bozukluklar</a:t>
            </a:r>
          </a:p>
          <a:p>
            <a:pPr marL="578358" indent="-514350">
              <a:buFont typeface="+mj-lt"/>
              <a:buAutoNum type="arabicPeriod"/>
            </a:pPr>
            <a:r>
              <a:rPr lang="tr-TR" dirty="0" smtClean="0"/>
              <a:t>Gelişimsel anomaliler</a:t>
            </a:r>
          </a:p>
          <a:p>
            <a:pPr marL="578358" indent="-514350">
              <a:buFont typeface="+mj-lt"/>
              <a:buAutoNum type="arabicPeriod"/>
            </a:pPr>
            <a:r>
              <a:rPr lang="tr-TR" dirty="0" err="1" smtClean="0"/>
              <a:t>Tükrük</a:t>
            </a:r>
            <a:r>
              <a:rPr lang="tr-TR" dirty="0" smtClean="0"/>
              <a:t> taşları</a:t>
            </a:r>
          </a:p>
          <a:p>
            <a:pPr marL="578358" indent="-514350">
              <a:buFont typeface="+mj-lt"/>
              <a:buAutoNum type="arabicPeriod"/>
            </a:pPr>
            <a:r>
              <a:rPr lang="tr-TR" dirty="0" err="1" smtClean="0"/>
              <a:t>İnflamatuar</a:t>
            </a:r>
            <a:r>
              <a:rPr lang="tr-TR" dirty="0" smtClean="0"/>
              <a:t> bozukluklar</a:t>
            </a:r>
          </a:p>
          <a:p>
            <a:pPr marL="578358" indent="-514350">
              <a:buFont typeface="+mj-lt"/>
              <a:buAutoNum type="arabicPeriod"/>
            </a:pPr>
            <a:r>
              <a:rPr lang="tr-TR" dirty="0" err="1" smtClean="0"/>
              <a:t>Tükrük</a:t>
            </a:r>
            <a:r>
              <a:rPr lang="tr-TR" dirty="0" smtClean="0"/>
              <a:t> bezi büyümeleri</a:t>
            </a:r>
          </a:p>
          <a:p>
            <a:pPr marL="578358" indent="-514350">
              <a:buFont typeface="+mj-lt"/>
              <a:buAutoNum type="arabicPeriod"/>
            </a:pPr>
            <a:r>
              <a:rPr lang="tr-TR" dirty="0" err="1" smtClean="0"/>
              <a:t>Non</a:t>
            </a:r>
            <a:r>
              <a:rPr lang="tr-TR" dirty="0" smtClean="0"/>
              <a:t>-</a:t>
            </a:r>
            <a:r>
              <a:rPr lang="tr-TR" dirty="0" err="1" smtClean="0"/>
              <a:t>inflamatuar</a:t>
            </a:r>
            <a:r>
              <a:rPr lang="tr-TR" dirty="0" smtClean="0"/>
              <a:t> hastalıklar</a:t>
            </a:r>
          </a:p>
          <a:p>
            <a:pPr marL="578358" indent="-514350">
              <a:buFont typeface="+mj-lt"/>
              <a:buAutoNum type="arabicPeriod"/>
            </a:pPr>
            <a:r>
              <a:rPr lang="tr-TR" dirty="0" smtClean="0"/>
              <a:t>Travmatik yaralanmalar</a:t>
            </a:r>
          </a:p>
          <a:p>
            <a:pPr marL="578358" indent="-514350">
              <a:buFont typeface="+mj-lt"/>
              <a:buAutoNum type="arabicPeriod"/>
            </a:pPr>
            <a:r>
              <a:rPr lang="tr-TR" dirty="0" smtClean="0"/>
              <a:t>Tümörler 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Asiali</a:t>
            </a:r>
            <a:r>
              <a:rPr lang="tr-TR" dirty="0" smtClean="0"/>
              <a:t>/ </a:t>
            </a:r>
            <a:r>
              <a:rPr lang="tr-TR" dirty="0" err="1" smtClean="0"/>
              <a:t>Hiposiali</a:t>
            </a:r>
            <a:endParaRPr lang="tr-TR" dirty="0"/>
          </a:p>
        </p:txBody>
      </p:sp>
      <p:pic>
        <p:nvPicPr>
          <p:cNvPr id="2050" name="Picture 2" descr="C:\Users\wista\Desktop\751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772816"/>
            <a:ext cx="5040560" cy="36292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Sialorrhe</a:t>
            </a:r>
            <a:endParaRPr lang="tr-TR" dirty="0"/>
          </a:p>
        </p:txBody>
      </p:sp>
      <p:pic>
        <p:nvPicPr>
          <p:cNvPr id="3074" name="Picture 2" descr="C:\Users\wista\Desktop\stop-drooling-during-sleep-200X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556792"/>
            <a:ext cx="3240360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 descr="C:\Users\wista\Desktop\50276_214874526131_3334085_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66332" y="2722556"/>
            <a:ext cx="2634060" cy="32267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Müköz</a:t>
            </a:r>
            <a:r>
              <a:rPr lang="tr-TR" dirty="0" smtClean="0"/>
              <a:t> </a:t>
            </a:r>
            <a:r>
              <a:rPr lang="tr-TR" dirty="0" err="1" smtClean="0"/>
              <a:t>Retansiyonlar</a:t>
            </a:r>
            <a:endParaRPr lang="tr-TR" dirty="0"/>
          </a:p>
        </p:txBody>
      </p:sp>
      <p:pic>
        <p:nvPicPr>
          <p:cNvPr id="4098" name="Picture 2" descr="C:\Users\wista\Desktop\834279-847589-9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913" y="1988840"/>
            <a:ext cx="2663527" cy="41497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C:\Users\wista\Desktop\clip_image044.jpg"/>
          <p:cNvPicPr>
            <a:picLocks noChangeAspect="1" noChangeArrowheads="1"/>
          </p:cNvPicPr>
          <p:nvPr/>
        </p:nvPicPr>
        <p:blipFill>
          <a:blip r:embed="rId4" cstate="print"/>
          <a:srcRect r="5846" b="7143"/>
          <a:stretch>
            <a:fillRect/>
          </a:stretch>
        </p:blipFill>
        <p:spPr bwMode="auto">
          <a:xfrm>
            <a:off x="2267743" y="4077072"/>
            <a:ext cx="2971715" cy="2088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0" name="Picture 4" descr="C:\Users\wista\Desktop\content-36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59" y="1484784"/>
            <a:ext cx="3492767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Sialolithiasis</a:t>
            </a:r>
            <a:endParaRPr lang="tr-TR" dirty="0"/>
          </a:p>
        </p:txBody>
      </p:sp>
      <p:pic>
        <p:nvPicPr>
          <p:cNvPr id="3" name="Picture 5" descr="C:\Users\wista\Desktop\4801491-f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437112"/>
            <a:ext cx="3810000" cy="1971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2" name="Picture 2" descr="C:\Users\wista\Desktop\sialo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1556792"/>
            <a:ext cx="5058123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" name="Picture 2" descr="C:\Users\wista\Desktop\sialolithiasis1.jpg"/>
          <p:cNvPicPr>
            <a:picLocks noChangeAspect="1" noChangeArrowheads="1"/>
          </p:cNvPicPr>
          <p:nvPr/>
        </p:nvPicPr>
        <p:blipFill>
          <a:blip r:embed="rId3" cstate="print"/>
          <a:srcRect r="16898"/>
          <a:stretch>
            <a:fillRect/>
          </a:stretch>
        </p:blipFill>
        <p:spPr bwMode="auto">
          <a:xfrm>
            <a:off x="971600" y="692696"/>
            <a:ext cx="6240692" cy="4680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3 Metin kutusu"/>
          <p:cNvSpPr txBox="1"/>
          <p:nvPr/>
        </p:nvSpPr>
        <p:spPr>
          <a:xfrm>
            <a:off x="965735" y="5661248"/>
            <a:ext cx="223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err="1" smtClean="0"/>
              <a:t>Parotiste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Sialolith</a:t>
            </a:r>
            <a:endParaRPr lang="tr-TR" sz="2000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74</TotalTime>
  <Words>90</Words>
  <Application>Microsoft Office PowerPoint</Application>
  <PresentationFormat>Ekran Gösterisi (4:3)</PresentationFormat>
  <Paragraphs>54</Paragraphs>
  <Slides>18</Slides>
  <Notes>18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19" baseType="lpstr">
      <vt:lpstr>Canlı</vt:lpstr>
      <vt:lpstr>Tükrük Bezi Hastalıkları</vt:lpstr>
      <vt:lpstr>Major Tükrük Bezleri</vt:lpstr>
      <vt:lpstr>Tükrük Bezi Hastalıkları  Tanı Yöntemleri</vt:lpstr>
      <vt:lpstr>Tükrük Bezi Hastalıkları</vt:lpstr>
      <vt:lpstr>Asiali/ Hiposiali</vt:lpstr>
      <vt:lpstr>Sialorrhe</vt:lpstr>
      <vt:lpstr>Müköz Retansiyonlar</vt:lpstr>
      <vt:lpstr>Sialolithiasis</vt:lpstr>
      <vt:lpstr>Slayt 9</vt:lpstr>
      <vt:lpstr>Sialoadenit</vt:lpstr>
      <vt:lpstr>Kabakulak</vt:lpstr>
      <vt:lpstr>Slayt 12</vt:lpstr>
      <vt:lpstr>Sjogren Sendromu</vt:lpstr>
      <vt:lpstr>Pleomorfik adenom</vt:lpstr>
      <vt:lpstr>Warthin Tümörü</vt:lpstr>
      <vt:lpstr>Bazal Hücreli Adenoma</vt:lpstr>
      <vt:lpstr>Mukoepidermoid karsinoma</vt:lpstr>
      <vt:lpstr>Slayt 18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Tükrük Bezi Hastalıkları</dc:title>
  <dc:creator>sibel turalı</dc:creator>
  <cp:lastModifiedBy>kullanici</cp:lastModifiedBy>
  <cp:revision>9</cp:revision>
  <dcterms:created xsi:type="dcterms:W3CDTF">2011-03-22T16:39:15Z</dcterms:created>
  <dcterms:modified xsi:type="dcterms:W3CDTF">2011-09-27T11:59:04Z</dcterms:modified>
</cp:coreProperties>
</file>