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87319C-43FB-4606-9A47-A2606E6CC9B6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1D8F3F-9681-43ED-ABA6-C15F4474123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D8F3F-9681-43ED-ABA6-C15F44741236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D8F3F-9681-43ED-ABA6-C15F44741236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D8F3F-9681-43ED-ABA6-C15F44741236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D8F3F-9681-43ED-ABA6-C15F44741236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D8F3F-9681-43ED-ABA6-C15F44741236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D8F3F-9681-43ED-ABA6-C15F44741236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D8F3F-9681-43ED-ABA6-C15F44741236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D8F3F-9681-43ED-ABA6-C15F44741236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D8F3F-9681-43ED-ABA6-C15F44741236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D8F3F-9681-43ED-ABA6-C15F44741236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56A6-CDA4-4CD6-A2B0-48922741180F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03FD-395F-4C0D-9436-8E0AC428CE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441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56A6-CDA4-4CD6-A2B0-48922741180F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03FD-395F-4C0D-9436-8E0AC428CE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48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56A6-CDA4-4CD6-A2B0-48922741180F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03FD-395F-4C0D-9436-8E0AC428CED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6841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56A6-CDA4-4CD6-A2B0-48922741180F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03FD-395F-4C0D-9436-8E0AC428CE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0160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56A6-CDA4-4CD6-A2B0-48922741180F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03FD-395F-4C0D-9436-8E0AC428CED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0065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56A6-CDA4-4CD6-A2B0-48922741180F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03FD-395F-4C0D-9436-8E0AC428CE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63662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56A6-CDA4-4CD6-A2B0-48922741180F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03FD-395F-4C0D-9436-8E0AC428CE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95095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56A6-CDA4-4CD6-A2B0-48922741180F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03FD-395F-4C0D-9436-8E0AC428CE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328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56A6-CDA4-4CD6-A2B0-48922741180F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03FD-395F-4C0D-9436-8E0AC428CE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703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56A6-CDA4-4CD6-A2B0-48922741180F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03FD-395F-4C0D-9436-8E0AC428CE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141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56A6-CDA4-4CD6-A2B0-48922741180F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03FD-395F-4C0D-9436-8E0AC428CE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129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56A6-CDA4-4CD6-A2B0-48922741180F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03FD-395F-4C0D-9436-8E0AC428CE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6783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56A6-CDA4-4CD6-A2B0-48922741180F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03FD-395F-4C0D-9436-8E0AC428CE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90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56A6-CDA4-4CD6-A2B0-48922741180F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03FD-395F-4C0D-9436-8E0AC428CE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3812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56A6-CDA4-4CD6-A2B0-48922741180F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03FD-395F-4C0D-9436-8E0AC428CE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61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56A6-CDA4-4CD6-A2B0-48922741180F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03FD-395F-4C0D-9436-8E0AC428CE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73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856A6-CDA4-4CD6-A2B0-48922741180F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2DB03FD-395F-4C0D-9436-8E0AC428CE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052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95536" y="1124744"/>
            <a:ext cx="6172200" cy="1872208"/>
          </a:xfrm>
        </p:spPr>
        <p:txBody>
          <a:bodyPr>
            <a:noAutofit/>
          </a:bodyPr>
          <a:lstStyle/>
          <a:p>
            <a:r>
              <a:rPr lang="tr-TR" sz="3600" dirty="0" err="1" smtClean="0"/>
              <a:t>Antiagıng</a:t>
            </a:r>
            <a:r>
              <a:rPr lang="tr-TR" sz="3600" dirty="0" smtClean="0"/>
              <a:t> </a:t>
            </a:r>
            <a:r>
              <a:rPr lang="tr-TR" sz="3600" dirty="0" smtClean="0"/>
              <a:t>ve</a:t>
            </a: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>Uygulamalar</a:t>
            </a:r>
            <a:endParaRPr lang="tr-TR" sz="3600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lang="tr-TR" dirty="0" smtClean="0"/>
              <a:t>ANTİ-AGİNG PROGRAMI-2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tr-TR" sz="1800" b="1" dirty="0" smtClean="0"/>
              <a:t>Genetik Testler;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800" dirty="0" smtClean="0"/>
              <a:t>Herkese hormon verilemiyor,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800" dirty="0" smtClean="0"/>
              <a:t>Riskli olanlar genetik test ile belirleniyor,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800" dirty="0" smtClean="0"/>
              <a:t>Bazı insanların genlerinde mutasyonlar oluyor,bunlar belirlenip,hormon verilip verilmeyeceğine karar veriliyor, </a:t>
            </a:r>
          </a:p>
          <a:p>
            <a:pPr>
              <a:lnSpc>
                <a:spcPct val="80000"/>
              </a:lnSpc>
              <a:buNone/>
            </a:pPr>
            <a:endParaRPr lang="tr-TR" sz="1800" dirty="0" smtClean="0"/>
          </a:p>
          <a:p>
            <a:pPr>
              <a:lnSpc>
                <a:spcPct val="80000"/>
              </a:lnSpc>
            </a:pPr>
            <a:r>
              <a:rPr lang="tr-TR" sz="1800" b="1" dirty="0" smtClean="0"/>
              <a:t>Sağlıklı Yaşam Biçimi;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800" dirty="0" smtClean="0"/>
              <a:t>Sigara ve dumansız ortam,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800" dirty="0" smtClean="0"/>
              <a:t>Düzenli-doğru beslenme,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800" dirty="0" smtClean="0"/>
              <a:t>Stres yönetimi,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800" dirty="0" smtClean="0"/>
              <a:t>Kilo kontrolü,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800" dirty="0" smtClean="0"/>
              <a:t>Düzenli egzersiz,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800" dirty="0" smtClean="0"/>
              <a:t>Toksinlerden arınma,</a:t>
            </a:r>
          </a:p>
          <a:p>
            <a:pPr>
              <a:lnSpc>
                <a:spcPct val="80000"/>
              </a:lnSpc>
              <a:buNone/>
            </a:pPr>
            <a:endParaRPr lang="tr-TR" sz="1800" dirty="0" smtClean="0"/>
          </a:p>
          <a:p>
            <a:pPr>
              <a:lnSpc>
                <a:spcPct val="80000"/>
              </a:lnSpc>
            </a:pPr>
            <a:r>
              <a:rPr lang="tr-TR" sz="1800" b="1" dirty="0" smtClean="0"/>
              <a:t>Tıbbi Kozmetik ve Güzellik Programları;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tr-TR" sz="1800" dirty="0" smtClean="0"/>
              <a:t>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tr-TR" dirty="0" smtClean="0"/>
              <a:t>ANTİ-AGİNG TEDAVİSİ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7467600" cy="527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800" b="1" dirty="0" smtClean="0"/>
              <a:t>Anti-</a:t>
            </a:r>
            <a:r>
              <a:rPr lang="tr-TR" sz="2800" b="1" dirty="0" err="1" smtClean="0"/>
              <a:t>Aging</a:t>
            </a:r>
            <a:r>
              <a:rPr lang="tr-TR" sz="2800" b="1" dirty="0" smtClean="0"/>
              <a:t>(Yeniden Gençleşme);</a:t>
            </a:r>
            <a:r>
              <a:rPr lang="tr-TR" sz="2800" dirty="0" smtClean="0"/>
              <a:t> Yaşlanmayı geciktirici ya da durdurucu tedavi ve uygulamaları içerir.</a:t>
            </a:r>
          </a:p>
          <a:p>
            <a:pPr>
              <a:lnSpc>
                <a:spcPct val="90000"/>
              </a:lnSpc>
              <a:buNone/>
            </a:pPr>
            <a:endParaRPr lang="tr-TR" sz="2800" dirty="0" smtClean="0"/>
          </a:p>
          <a:p>
            <a:pPr>
              <a:lnSpc>
                <a:spcPct val="90000"/>
              </a:lnSpc>
            </a:pPr>
            <a:r>
              <a:rPr lang="tr-TR" sz="2800" b="1" dirty="0" smtClean="0"/>
              <a:t>Temel İlkeler;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Dengeli beslenme,az kalori,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Kilo kontrolü ve egzersiz,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Hormon testleri ve eksiklerin dışarıdan verilmesi,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Estetik,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7467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dirty="0" smtClean="0"/>
              <a:t>YAŞLILIKTA AZALAN HORMON VE VİTAMİNLER-1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003232" cy="532859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endParaRPr lang="tr-TR" sz="2000" b="1" dirty="0" smtClean="0"/>
          </a:p>
          <a:p>
            <a:pPr>
              <a:lnSpc>
                <a:spcPct val="80000"/>
              </a:lnSpc>
            </a:pPr>
            <a:r>
              <a:rPr lang="tr-TR" sz="2000" b="1" dirty="0" smtClean="0"/>
              <a:t>İnsan Büyüme Hormonu; 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dirty="0" smtClean="0"/>
              <a:t> </a:t>
            </a:r>
            <a:r>
              <a:rPr lang="tr-TR" sz="2000" dirty="0" err="1" smtClean="0"/>
              <a:t>İmmün</a:t>
            </a:r>
            <a:r>
              <a:rPr lang="tr-TR" sz="2000" dirty="0" smtClean="0"/>
              <a:t> sistemi korur,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dirty="0" smtClean="0"/>
              <a:t> Kas gücünü artırır,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dirty="0" smtClean="0"/>
              <a:t> Ergenlikte en yüksek düzeyde,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tr-TR" sz="2000" dirty="0" smtClean="0"/>
          </a:p>
          <a:p>
            <a:pPr>
              <a:lnSpc>
                <a:spcPct val="80000"/>
              </a:lnSpc>
            </a:pPr>
            <a:r>
              <a:rPr lang="tr-TR" sz="2000" b="1" dirty="0" smtClean="0"/>
              <a:t>DHEA(</a:t>
            </a:r>
            <a:r>
              <a:rPr lang="tr-TR" sz="2000" b="1" dirty="0" err="1" smtClean="0"/>
              <a:t>Dehydroepiandrosterone</a:t>
            </a:r>
            <a:r>
              <a:rPr lang="tr-TR" sz="2000" b="1" dirty="0" smtClean="0"/>
              <a:t>-</a:t>
            </a:r>
            <a:r>
              <a:rPr lang="tr-TR" sz="2000" b="1" dirty="0" err="1" smtClean="0"/>
              <a:t>Summer</a:t>
            </a:r>
            <a:r>
              <a:rPr lang="tr-TR" sz="2000" b="1" dirty="0" smtClean="0"/>
              <a:t> 7 </a:t>
            </a:r>
            <a:r>
              <a:rPr lang="tr-TR" sz="2000" b="1" dirty="0" err="1" smtClean="0"/>
              <a:t>Keto</a:t>
            </a:r>
            <a:r>
              <a:rPr lang="tr-TR" sz="2000" b="1" dirty="0" smtClean="0"/>
              <a:t>);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dirty="0" smtClean="0"/>
              <a:t> </a:t>
            </a:r>
            <a:r>
              <a:rPr lang="tr-TR" sz="2000" dirty="0" err="1" smtClean="0"/>
              <a:t>İmmün</a:t>
            </a:r>
            <a:r>
              <a:rPr lang="tr-TR" sz="2000" dirty="0" smtClean="0"/>
              <a:t> sistemi ve sinir sistemini korur,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dirty="0" smtClean="0"/>
              <a:t> Stresten koruyucu,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dirty="0" smtClean="0"/>
              <a:t> Kanser ve kalp damar hastalıklarından koruyucu,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dirty="0" smtClean="0"/>
              <a:t> Kas gücü artar,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tr-TR" sz="2000" dirty="0" smtClean="0"/>
          </a:p>
          <a:p>
            <a:pPr>
              <a:lnSpc>
                <a:spcPct val="80000"/>
              </a:lnSpc>
            </a:pPr>
            <a:r>
              <a:rPr lang="tr-TR" sz="2000" b="1" dirty="0" smtClean="0"/>
              <a:t> Melatonin;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b="1" dirty="0" smtClean="0"/>
              <a:t>  </a:t>
            </a:r>
            <a:r>
              <a:rPr lang="tr-TR" sz="2000" dirty="0" smtClean="0"/>
              <a:t>Beynin alt bölümünden gece üretilen hormon,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dirty="0" smtClean="0"/>
              <a:t>  Antioksidan,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dirty="0" smtClean="0"/>
              <a:t>  Uykuya dalmayı ve yorgunluktan korur,</a:t>
            </a:r>
            <a:r>
              <a:rPr lang="tr-TR" sz="2000" dirty="0" err="1" smtClean="0"/>
              <a:t>dinledirir</a:t>
            </a:r>
            <a:r>
              <a:rPr lang="tr-TR" sz="2000" dirty="0" smtClean="0"/>
              <a:t>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dirty="0" smtClean="0"/>
              <a:t>  Anti kanserojen,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tr-TR" sz="2000" b="1" dirty="0" smtClean="0"/>
              <a:t>  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tr-TR" sz="2000" dirty="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tr-TR" sz="1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7467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dirty="0" smtClean="0"/>
              <a:t>YAŞLILIKTA AZALAN HORMON VE VİTAMİNLER-2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8003232" cy="5472608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tr-TR" sz="1800" b="1" dirty="0" smtClean="0"/>
              <a:t>ALC;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1800" dirty="0" smtClean="0"/>
              <a:t>Hücrenin güç kaynağı olan </a:t>
            </a:r>
            <a:r>
              <a:rPr lang="tr-TR" sz="1800" dirty="0" err="1" smtClean="0"/>
              <a:t>mitokondrial</a:t>
            </a:r>
            <a:r>
              <a:rPr lang="tr-TR" sz="1800" dirty="0" smtClean="0"/>
              <a:t> fonksiyonun azalması yaşlanmaya yol açar,ALC;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800" dirty="0" smtClean="0"/>
              <a:t>  </a:t>
            </a:r>
            <a:r>
              <a:rPr lang="tr-TR" sz="1800" dirty="0" err="1" smtClean="0"/>
              <a:t>Mitokondrial</a:t>
            </a:r>
            <a:r>
              <a:rPr lang="tr-TR" sz="1800" dirty="0" smtClean="0"/>
              <a:t> fonksiyonu geliştirir, aminoasit’i uyarır,yaşlanmayı yavaşlatır,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800" dirty="0" smtClean="0"/>
              <a:t>  Kalp kasını güçlendirir,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800" dirty="0" smtClean="0"/>
              <a:t>  Kavramayı güçlendirir,</a:t>
            </a:r>
            <a:r>
              <a:rPr lang="tr-TR" sz="1800" dirty="0" err="1" smtClean="0"/>
              <a:t>alzheimerden</a:t>
            </a:r>
            <a:r>
              <a:rPr lang="tr-TR" sz="1800" dirty="0" smtClean="0"/>
              <a:t> koruyucu,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tr-TR" sz="1800" dirty="0" smtClean="0"/>
          </a:p>
          <a:p>
            <a:pPr>
              <a:lnSpc>
                <a:spcPct val="80000"/>
              </a:lnSpc>
            </a:pPr>
            <a:r>
              <a:rPr lang="tr-TR" sz="1800" b="1" dirty="0" smtClean="0"/>
              <a:t>CO Enzim Q10;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1800" dirty="0" smtClean="0"/>
              <a:t>Kalp damar sistemini koruyucu,enerji verici,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1800" dirty="0" smtClean="0"/>
              <a:t>Kanseri önleyici,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1800" dirty="0" smtClean="0"/>
              <a:t>Yaşlanmayı geciktirici,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tr-TR" sz="1800" dirty="0" smtClean="0"/>
          </a:p>
          <a:p>
            <a:pPr>
              <a:lnSpc>
                <a:spcPct val="80000"/>
              </a:lnSpc>
            </a:pPr>
            <a:r>
              <a:rPr lang="tr-TR" sz="1800" b="1" dirty="0" smtClean="0"/>
              <a:t>Alfa </a:t>
            </a:r>
            <a:r>
              <a:rPr lang="tr-TR" sz="1800" b="1" dirty="0" err="1" smtClean="0"/>
              <a:t>Lipoik</a:t>
            </a:r>
            <a:r>
              <a:rPr lang="tr-TR" sz="1800" b="1" dirty="0" smtClean="0"/>
              <a:t> </a:t>
            </a:r>
            <a:r>
              <a:rPr lang="tr-TR" sz="1800" b="1" dirty="0" err="1" smtClean="0"/>
              <a:t>Asid</a:t>
            </a:r>
            <a:r>
              <a:rPr lang="tr-TR" sz="1800" b="1" dirty="0" smtClean="0"/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1800" dirty="0" smtClean="0"/>
              <a:t>Antioksidan,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1800" dirty="0" smtClean="0"/>
              <a:t>Kanda </a:t>
            </a:r>
            <a:r>
              <a:rPr lang="tr-TR" sz="1800" dirty="0" err="1" smtClean="0"/>
              <a:t>glukozun</a:t>
            </a:r>
            <a:r>
              <a:rPr lang="tr-TR" sz="1800" dirty="0" smtClean="0"/>
              <a:t> zararını azaltır,diyabetli hastalar açısından önemli,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1800" dirty="0" smtClean="0"/>
              <a:t>Yaşlanmayı geciktirir,</a:t>
            </a:r>
          </a:p>
          <a:p>
            <a:pPr>
              <a:lnSpc>
                <a:spcPct val="80000"/>
              </a:lnSpc>
            </a:pPr>
            <a:endParaRPr lang="tr-TR" sz="1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7467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dirty="0" smtClean="0"/>
              <a:t>YAŞLILIKTA AZALAN HORMON VE VİTAMİNLER-3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0768"/>
            <a:ext cx="8075240" cy="5133184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tr-TR" sz="2000" b="1" dirty="0" err="1" smtClean="0"/>
              <a:t>Sistein</a:t>
            </a:r>
            <a:r>
              <a:rPr lang="tr-TR" sz="2000" b="1" dirty="0" smtClean="0"/>
              <a:t> ve </a:t>
            </a:r>
            <a:r>
              <a:rPr lang="tr-TR" sz="2000" b="1" dirty="0" err="1" smtClean="0"/>
              <a:t>Prosistein</a:t>
            </a:r>
            <a:r>
              <a:rPr lang="tr-TR" sz="2000" b="1" dirty="0" smtClean="0"/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dirty="0" smtClean="0"/>
              <a:t> Protein sentezinde önemli bir sülfür  aminoasittir,insan hücresinde bulunur,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dirty="0" smtClean="0"/>
              <a:t> Antioksidan sentezinde rol oynar,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tr-TR" sz="2000" dirty="0" smtClean="0"/>
          </a:p>
          <a:p>
            <a:pPr>
              <a:lnSpc>
                <a:spcPct val="80000"/>
              </a:lnSpc>
            </a:pPr>
            <a:r>
              <a:rPr lang="tr-TR" sz="2000" b="1" dirty="0" err="1" smtClean="0"/>
              <a:t>Likopen</a:t>
            </a:r>
            <a:r>
              <a:rPr lang="tr-TR" sz="2000" b="1" dirty="0" smtClean="0"/>
              <a:t> ve </a:t>
            </a:r>
            <a:r>
              <a:rPr lang="tr-TR" sz="2000" b="1" dirty="0" err="1" smtClean="0"/>
              <a:t>Karoten</a:t>
            </a:r>
            <a:r>
              <a:rPr lang="tr-TR" sz="2000" b="1" dirty="0" smtClean="0"/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b="1" dirty="0" smtClean="0"/>
              <a:t> </a:t>
            </a:r>
            <a:r>
              <a:rPr lang="tr-TR" sz="2000" dirty="0" smtClean="0"/>
              <a:t>Domates,yaprak,havuç’a rengini verir,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dirty="0" smtClean="0"/>
              <a:t> Yaşlanmayı önler,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dirty="0" smtClean="0"/>
              <a:t> Kanserden koruyucu etki(Prostat </a:t>
            </a:r>
            <a:r>
              <a:rPr lang="tr-TR" sz="2000" dirty="0" err="1" smtClean="0"/>
              <a:t>Ca</a:t>
            </a:r>
            <a:r>
              <a:rPr lang="tr-TR" sz="2000" dirty="0" smtClean="0"/>
              <a:t>),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tr-TR" sz="2000" dirty="0" smtClean="0"/>
          </a:p>
          <a:p>
            <a:pPr>
              <a:lnSpc>
                <a:spcPct val="80000"/>
              </a:lnSpc>
            </a:pPr>
            <a:r>
              <a:rPr lang="tr-TR" sz="2000" b="1" dirty="0" smtClean="0"/>
              <a:t>E Vitamini;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b="1" dirty="0" smtClean="0"/>
              <a:t> </a:t>
            </a:r>
            <a:r>
              <a:rPr lang="tr-TR" sz="2000" dirty="0" smtClean="0"/>
              <a:t>Selenyumun antioksidan etkisini artırır,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dirty="0" smtClean="0"/>
              <a:t> Bağışıklığı güçlendirir,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dirty="0" smtClean="0"/>
              <a:t> Kalp krizi olasılığını azaltır,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dirty="0" smtClean="0"/>
              <a:t> Kanserden koruyucudur,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dirty="0" smtClean="0"/>
              <a:t>YAŞLILIKTA AZALAN HORMON VE VİTAMİNLER-4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tr-TR" sz="2400" b="1" dirty="0" smtClean="0"/>
              <a:t>B5 Vitamini;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400" dirty="0" smtClean="0"/>
              <a:t> Büyümeye gelişime etkili,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400" dirty="0" smtClean="0"/>
              <a:t> Soğuğa dayanıklılığı artırır,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tr-TR" sz="2400" dirty="0" smtClean="0"/>
          </a:p>
          <a:p>
            <a:pPr>
              <a:lnSpc>
                <a:spcPct val="90000"/>
              </a:lnSpc>
            </a:pPr>
            <a:r>
              <a:rPr lang="tr-TR" sz="2400" b="1" dirty="0" smtClean="0"/>
              <a:t>B6 Vitamini;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400" dirty="0" smtClean="0"/>
              <a:t> Pek çok yaşam sürecinde etkili,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400" dirty="0" smtClean="0"/>
              <a:t> Aminoasit metabolizmasında etkili,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400" dirty="0" smtClean="0"/>
              <a:t> Kalp krizi ve inme(felç)’den koruyucu,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tr-TR" sz="2400" dirty="0" smtClean="0"/>
          </a:p>
          <a:p>
            <a:pPr>
              <a:lnSpc>
                <a:spcPct val="90000"/>
              </a:lnSpc>
            </a:pPr>
            <a:r>
              <a:rPr lang="tr-TR" sz="2400" b="1" dirty="0" smtClean="0"/>
              <a:t>Selenyum;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400" dirty="0" smtClean="0"/>
              <a:t> Kalp damar hastalığı ve kanserden koruyucu,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400" dirty="0" smtClean="0"/>
              <a:t> </a:t>
            </a:r>
            <a:r>
              <a:rPr lang="tr-TR" sz="2400" dirty="0" err="1" smtClean="0"/>
              <a:t>Toksik</a:t>
            </a:r>
            <a:r>
              <a:rPr lang="tr-TR" sz="2400" dirty="0" smtClean="0"/>
              <a:t> etkiye dikkat,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7467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dirty="0" smtClean="0"/>
              <a:t>YAŞLILIKTA AZALAN HORMON VE VİTAMİNLER-5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8147248" cy="5277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tr-TR" sz="1600" b="1" dirty="0" err="1" smtClean="0"/>
              <a:t>Hydergine</a:t>
            </a:r>
            <a:r>
              <a:rPr lang="tr-TR" sz="1600" b="1" dirty="0" smtClean="0"/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1600" dirty="0" smtClean="0"/>
              <a:t> Beyne kan akışını ve O2 miktarını artırır,beyin hücreleri beslenir ve yenilenir,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1600" dirty="0" smtClean="0"/>
              <a:t> Beyinde ATP düzeyi ve </a:t>
            </a:r>
            <a:r>
              <a:rPr lang="tr-TR" sz="1600" dirty="0" err="1" smtClean="0"/>
              <a:t>glukoz</a:t>
            </a:r>
            <a:r>
              <a:rPr lang="tr-TR" sz="1600" dirty="0" smtClean="0"/>
              <a:t> kullanımı artar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1600" dirty="0" smtClean="0"/>
              <a:t> Beyin hücrelerindeki serbest radikallerin zararını azaltır,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1600" dirty="0" smtClean="0"/>
              <a:t> Hafıza ve öğrenmeyi artırır,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tr-TR" sz="1600" dirty="0" smtClean="0"/>
          </a:p>
          <a:p>
            <a:pPr>
              <a:lnSpc>
                <a:spcPct val="80000"/>
              </a:lnSpc>
            </a:pPr>
            <a:r>
              <a:rPr lang="tr-TR" sz="1600" b="1" dirty="0" err="1" smtClean="0"/>
              <a:t>Pirasetam</a:t>
            </a:r>
            <a:r>
              <a:rPr lang="tr-TR" sz="1600" b="1" dirty="0" smtClean="0"/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1600" dirty="0" smtClean="0"/>
              <a:t> Nöronlardaki öğrenme ve hafıza       reseptörlerinin   duyarlılığını artıran GABA </a:t>
            </a:r>
            <a:r>
              <a:rPr lang="tr-TR" sz="1600" dirty="0" err="1" smtClean="0"/>
              <a:t>aminoasitinin</a:t>
            </a:r>
            <a:r>
              <a:rPr lang="tr-TR" sz="1600" dirty="0" smtClean="0"/>
              <a:t> türevidir,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1600" dirty="0" smtClean="0"/>
              <a:t> Hafızayı,dikkat ve hafızayı güçlendirir,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1600" dirty="0" smtClean="0"/>
              <a:t> Zekayı artırmada,yaratıcılığı ve bilgiyi işleme yeteneğini kullanmada yardımcıdır,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1600" dirty="0" smtClean="0"/>
              <a:t> Beynin alanlarını ve beyindeki elektriksel aktiviteyi ayarlar,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tr-TR" sz="1600" dirty="0" smtClean="0"/>
          </a:p>
          <a:p>
            <a:pPr>
              <a:lnSpc>
                <a:spcPct val="80000"/>
              </a:lnSpc>
            </a:pPr>
            <a:r>
              <a:rPr lang="tr-TR" sz="1600" b="1" dirty="0" err="1" smtClean="0"/>
              <a:t>Deprenyl</a:t>
            </a:r>
            <a:r>
              <a:rPr lang="tr-TR" sz="1600" b="1" dirty="0" smtClean="0"/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1600" dirty="0" smtClean="0"/>
              <a:t> Nöronları,</a:t>
            </a:r>
            <a:r>
              <a:rPr lang="tr-TR" sz="1600" dirty="0" err="1" smtClean="0"/>
              <a:t>nörotoksinlerden</a:t>
            </a:r>
            <a:r>
              <a:rPr lang="tr-TR" sz="1600" dirty="0" smtClean="0"/>
              <a:t> korur,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1600" dirty="0" smtClean="0"/>
              <a:t> Antioksidan enzimlerin düzeyini artırır,</a:t>
            </a:r>
            <a:r>
              <a:rPr lang="tr-TR" sz="1600" dirty="0" err="1" smtClean="0"/>
              <a:t>dopamin</a:t>
            </a:r>
            <a:r>
              <a:rPr lang="tr-TR" sz="1600" dirty="0" smtClean="0"/>
              <a:t> azaltıcı enzimlerin düzeyini düşürür,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1600" dirty="0" smtClean="0"/>
              <a:t> Parkinson ve </a:t>
            </a:r>
            <a:r>
              <a:rPr lang="tr-TR" sz="1600" dirty="0" err="1" smtClean="0"/>
              <a:t>alzheimer</a:t>
            </a:r>
            <a:r>
              <a:rPr lang="tr-TR" sz="1600" dirty="0" smtClean="0"/>
              <a:t> hastalıklarının olumsuz etkilerini azaltır,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1600" dirty="0" smtClean="0"/>
              <a:t> Ömrü uzatır,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smtClean="0"/>
              <a:t>ERKEN YAŞLANMAYA YOL AÇAN ÖNEMLİ FAKTÖRLER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Sigara,</a:t>
            </a:r>
          </a:p>
          <a:p>
            <a:r>
              <a:rPr lang="tr-TR" dirty="0" smtClean="0"/>
              <a:t>Stres,</a:t>
            </a:r>
          </a:p>
          <a:p>
            <a:r>
              <a:rPr lang="tr-TR" dirty="0" err="1" smtClean="0"/>
              <a:t>Fast</a:t>
            </a:r>
            <a:r>
              <a:rPr lang="tr-TR" dirty="0" smtClean="0"/>
              <a:t>-</a:t>
            </a:r>
            <a:r>
              <a:rPr lang="tr-TR" dirty="0" err="1" smtClean="0"/>
              <a:t>food</a:t>
            </a:r>
            <a:r>
              <a:rPr lang="tr-TR" dirty="0" smtClean="0"/>
              <a:t> ağırlıklı,dengesiz beslenme,</a:t>
            </a:r>
          </a:p>
          <a:p>
            <a:r>
              <a:rPr lang="tr-TR" dirty="0" smtClean="0"/>
              <a:t>Egzersiz yapmama,</a:t>
            </a:r>
          </a:p>
          <a:p>
            <a:r>
              <a:rPr lang="tr-TR" dirty="0" smtClean="0"/>
              <a:t>Şişmanlık,</a:t>
            </a:r>
          </a:p>
          <a:p>
            <a:r>
              <a:rPr lang="tr-TR" dirty="0" smtClean="0"/>
              <a:t>Düzensiz uyku,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ANTİ-AGİNG PROGRAMI-1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836712"/>
            <a:ext cx="7097216" cy="5637240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80000"/>
              </a:lnSpc>
            </a:pPr>
            <a:r>
              <a:rPr lang="tr-TR" sz="1600" b="1" dirty="0" smtClean="0"/>
              <a:t>Biyolojik Yaş Ölçümü;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600" dirty="0" smtClean="0"/>
              <a:t>H-</a:t>
            </a:r>
            <a:r>
              <a:rPr lang="tr-TR" sz="1600" dirty="0" err="1" smtClean="0"/>
              <a:t>Scan</a:t>
            </a:r>
            <a:r>
              <a:rPr lang="tr-TR" sz="1600" dirty="0" smtClean="0"/>
              <a:t> Cihazı,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600" dirty="0" smtClean="0"/>
              <a:t>Biyolojik yaş-organların total yaşı,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600" dirty="0" smtClean="0"/>
              <a:t>12 vücut fonksiyonu inceleniyor,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endParaRPr lang="tr-TR" sz="1600" dirty="0" smtClean="0"/>
          </a:p>
          <a:p>
            <a:pPr marL="609600" indent="-609600">
              <a:lnSpc>
                <a:spcPct val="80000"/>
              </a:lnSpc>
            </a:pPr>
            <a:r>
              <a:rPr lang="tr-TR" sz="1600" b="1" dirty="0" smtClean="0"/>
              <a:t>Testler;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600" dirty="0" smtClean="0"/>
              <a:t>Kemik yoğunluğu,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600" dirty="0" smtClean="0"/>
              <a:t>Kan tahlilleri,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600" dirty="0" smtClean="0"/>
              <a:t>USG,EKG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600" dirty="0" smtClean="0"/>
              <a:t>Cilt analizleri,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endParaRPr lang="tr-TR" sz="1600" dirty="0" smtClean="0"/>
          </a:p>
          <a:p>
            <a:pPr marL="609600" indent="-609600">
              <a:lnSpc>
                <a:spcPct val="80000"/>
              </a:lnSpc>
            </a:pPr>
            <a:r>
              <a:rPr lang="tr-TR" sz="1600" b="1" dirty="0" smtClean="0"/>
              <a:t>Ayrıntılı Hormon Analizi;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600" dirty="0" smtClean="0"/>
              <a:t>Kadınlık,erkeklik hormonu,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600" dirty="0" err="1" smtClean="0"/>
              <a:t>Kortizol</a:t>
            </a:r>
            <a:r>
              <a:rPr lang="tr-TR" sz="1600" dirty="0" smtClean="0"/>
              <a:t>,</a:t>
            </a:r>
            <a:r>
              <a:rPr lang="tr-TR" sz="1600" dirty="0" err="1" smtClean="0"/>
              <a:t>İnsülin</a:t>
            </a:r>
            <a:r>
              <a:rPr lang="tr-TR" sz="1600" dirty="0" smtClean="0"/>
              <a:t>,melatonin,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600" dirty="0" err="1" smtClean="0"/>
              <a:t>Seratonin</a:t>
            </a:r>
            <a:r>
              <a:rPr lang="tr-TR" sz="1600" dirty="0" smtClean="0"/>
              <a:t>,</a:t>
            </a:r>
          </a:p>
          <a:p>
            <a:pPr marL="609600" indent="-609600">
              <a:lnSpc>
                <a:spcPct val="80000"/>
              </a:lnSpc>
              <a:buFont typeface="Monotype Sorts" pitchFamily="2" charset="2"/>
              <a:buNone/>
            </a:pPr>
            <a:endParaRPr lang="tr-TR" sz="1600" dirty="0" smtClean="0"/>
          </a:p>
          <a:p>
            <a:pPr marL="609600" indent="-609600">
              <a:lnSpc>
                <a:spcPct val="80000"/>
              </a:lnSpc>
            </a:pPr>
            <a:r>
              <a:rPr lang="tr-TR" sz="1600" b="1" dirty="0" smtClean="0"/>
              <a:t>Hormon,Vitamin ve Mineral Desteği;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600" dirty="0" smtClean="0"/>
              <a:t>Bazılarına takviye gerekiyor,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1600" dirty="0" smtClean="0"/>
              <a:t>Bazılarında beslenme ve yaşam tarzı ile sağlanıyor,</a:t>
            </a:r>
          </a:p>
          <a:p>
            <a:pPr marL="609600" indent="-609600">
              <a:lnSpc>
                <a:spcPct val="80000"/>
              </a:lnSpc>
            </a:pPr>
            <a:endParaRPr lang="tr-TR" sz="16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130</TotalTime>
  <Words>575</Words>
  <Application>Microsoft Office PowerPoint</Application>
  <PresentationFormat>Ekran Gösterisi (4:3)</PresentationFormat>
  <Paragraphs>143</Paragraphs>
  <Slides>10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Monotype Sorts</vt:lpstr>
      <vt:lpstr>Trebuchet MS</vt:lpstr>
      <vt:lpstr>Wingdings</vt:lpstr>
      <vt:lpstr>Wingdings 3</vt:lpstr>
      <vt:lpstr>Yüzeyler</vt:lpstr>
      <vt:lpstr>Antiagıng ve Uygulamalar</vt:lpstr>
      <vt:lpstr>ANTİ-AGİNG TEDAVİSİ</vt:lpstr>
      <vt:lpstr>YAŞLILIKTA AZALAN HORMON VE VİTAMİNLER-1</vt:lpstr>
      <vt:lpstr>YAŞLILIKTA AZALAN HORMON VE VİTAMİNLER-2</vt:lpstr>
      <vt:lpstr>YAŞLILIKTA AZALAN HORMON VE VİTAMİNLER-3</vt:lpstr>
      <vt:lpstr>YAŞLILIKTA AZALAN HORMON VE VİTAMİNLER-4</vt:lpstr>
      <vt:lpstr>YAŞLILIKTA AZALAN HORMON VE VİTAMİNLER-5</vt:lpstr>
      <vt:lpstr>ERKEN YAŞLANMAYA YOL AÇAN ÖNEMLİ FAKTÖRLER</vt:lpstr>
      <vt:lpstr>ANTİ-AGİNG PROGRAMI-1</vt:lpstr>
      <vt:lpstr>ANTİ-AGİNG PROGRAMI-2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Antiageing (Antiecing) ve Uygulamalar</dc:title>
  <dc:creator>ömer</dc:creator>
  <cp:lastModifiedBy>Windows Kullanıcısı</cp:lastModifiedBy>
  <cp:revision>18</cp:revision>
  <dcterms:created xsi:type="dcterms:W3CDTF">2011-10-09T09:30:21Z</dcterms:created>
  <dcterms:modified xsi:type="dcterms:W3CDTF">2018-04-12T10:15:11Z</dcterms:modified>
</cp:coreProperties>
</file>