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3" r:id="rId2"/>
    <p:sldId id="264" r:id="rId3"/>
    <p:sldId id="265" r:id="rId4"/>
    <p:sldId id="266" r:id="rId5"/>
    <p:sldId id="267" r:id="rId6"/>
    <p:sldId id="268" r:id="rId7"/>
    <p:sldId id="269" r:id="rId8"/>
    <p:sldId id="257" r:id="rId9"/>
    <p:sldId id="258" r:id="rId10"/>
    <p:sldId id="259" r:id="rId11"/>
    <p:sldId id="260" r:id="rId12"/>
    <p:sldId id="261" r:id="rId1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-802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552F77-C11F-49FE-9384-F9EF8561DCCB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B69B47-ECC4-4363-900B-3190963E4A48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ED4D82-677F-4F0F-9422-A24BE86BD328}" type="slidenum">
              <a:rPr lang="tr-TR" smtClean="0"/>
              <a:pPr/>
              <a:t>4</a:t>
            </a:fld>
            <a:endParaRPr lang="tr-TR" smtClean="0"/>
          </a:p>
        </p:txBody>
      </p:sp>
      <p:sp>
        <p:nvSpPr>
          <p:cNvPr id="129027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90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17B7D84-632F-48FA-B46E-114FB3E6E203}" type="slidenum">
              <a:rPr lang="tr-TR" smtClean="0"/>
              <a:pPr/>
              <a:t>5</a:t>
            </a:fld>
            <a:endParaRPr lang="tr-TR" smtClean="0"/>
          </a:p>
        </p:txBody>
      </p:sp>
      <p:sp>
        <p:nvSpPr>
          <p:cNvPr id="13005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00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DC03752-9BD9-4433-9795-23B3FC451FFD}" type="slidenum">
              <a:rPr lang="tr-TR" smtClean="0"/>
              <a:pPr/>
              <a:t>7</a:t>
            </a:fld>
            <a:endParaRPr lang="tr-TR" smtClean="0"/>
          </a:p>
        </p:txBody>
      </p:sp>
      <p:sp>
        <p:nvSpPr>
          <p:cNvPr id="131075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1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F177C1-5155-4ACF-924C-BE4E3784318E}" type="slidenum">
              <a:rPr lang="tr-TR" smtClean="0"/>
              <a:pPr/>
              <a:t>8</a:t>
            </a:fld>
            <a:endParaRPr lang="tr-TR" smtClean="0"/>
          </a:p>
        </p:txBody>
      </p:sp>
      <p:sp>
        <p:nvSpPr>
          <p:cNvPr id="132099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2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A37175-14E5-4BF1-B8C1-6E67C232FE70}" type="slidenum">
              <a:rPr lang="tr-TR" smtClean="0"/>
              <a:pPr/>
              <a:t>9</a:t>
            </a:fld>
            <a:endParaRPr lang="tr-TR" smtClean="0"/>
          </a:p>
        </p:txBody>
      </p:sp>
      <p:sp>
        <p:nvSpPr>
          <p:cNvPr id="133123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312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4920E11-8FDD-491A-B14A-E7D5104D762C}" type="slidenum">
              <a:rPr lang="tr-TR" smtClean="0"/>
              <a:pPr/>
              <a:t>10</a:t>
            </a:fld>
            <a:endParaRPr lang="tr-TR" smtClean="0"/>
          </a:p>
        </p:txBody>
      </p:sp>
      <p:sp>
        <p:nvSpPr>
          <p:cNvPr id="13414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BD6D681-D515-4F9E-8141-0634DC3BC46C}" type="slidenum">
              <a:rPr lang="tr-TR" smtClean="0"/>
              <a:pPr/>
              <a:t>11</a:t>
            </a:fld>
            <a:endParaRPr lang="tr-TR" smtClean="0"/>
          </a:p>
        </p:txBody>
      </p:sp>
      <p:sp>
        <p:nvSpPr>
          <p:cNvPr id="135171" name="Rectangle 2"/>
          <p:cNvSpPr>
            <a:spLocks noRo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35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noFill/>
          <a:ln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7AEC2D-3F87-47D2-9A90-DEC58D008B4E}" type="datetimeFigureOut">
              <a:rPr lang="tr-TR" smtClean="0"/>
              <a:t>30.11.2017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AD570-CB5C-484B-A895-4DCD27858DD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image" Target="../media/image2.jpeg"/><Relationship Id="rId7" Type="http://schemas.openxmlformats.org/officeDocument/2006/relationships/image" Target="../media/image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wmf"/><Relationship Id="rId5" Type="http://schemas.openxmlformats.org/officeDocument/2006/relationships/image" Target="../media/image4.wmf"/><Relationship Id="rId4" Type="http://schemas.openxmlformats.org/officeDocument/2006/relationships/image" Target="../media/image3.wmf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949325"/>
          </a:xfrm>
        </p:spPr>
        <p:txBody>
          <a:bodyPr/>
          <a:lstStyle/>
          <a:p>
            <a:pPr eaLnBrk="1" hangingPunct="1">
              <a:defRPr/>
            </a:pPr>
            <a:r>
              <a:rPr lang="tr-TR" dirty="0" smtClean="0"/>
              <a:t>Toprak Oluşum Faktörleri</a:t>
            </a:r>
          </a:p>
        </p:txBody>
      </p:sp>
      <p:pic>
        <p:nvPicPr>
          <p:cNvPr id="18435" name="Picture 4" descr="MPj04383560000[1]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667000" y="2743200"/>
            <a:ext cx="3505200" cy="2341563"/>
          </a:xfrm>
          <a:noFill/>
          <a:ln w="28575" cap="flat">
            <a:solidFill>
              <a:srgbClr val="000000"/>
            </a:solidFill>
            <a:prstDash val="sysDot"/>
          </a:ln>
        </p:spPr>
      </p:pic>
      <p:pic>
        <p:nvPicPr>
          <p:cNvPr id="18436" name="Picture 5" descr="MPj0433387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3950" y="2362200"/>
            <a:ext cx="2433638" cy="365760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37" name="Picture 6" descr="j023413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600" y="2209800"/>
            <a:ext cx="1952625" cy="20764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38" name="Picture 8" descr="MCj0282954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53200" y="1295400"/>
            <a:ext cx="1738313" cy="181451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39" name="Picture 9" descr="MCj02829520000[1]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619250" y="1341438"/>
            <a:ext cx="1736725" cy="181610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40" name="Picture 10" descr="MCj04134280000[1]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33400" y="4425950"/>
            <a:ext cx="3200400" cy="243205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8441" name="Picture 11" descr="j0293828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581400" y="1143000"/>
            <a:ext cx="2251075" cy="2370138"/>
          </a:xfrm>
          <a:prstGeom prst="rect">
            <a:avLst/>
          </a:prstGeom>
          <a:noFill/>
          <a:ln w="9525">
            <a:solidFill>
              <a:srgbClr val="000000"/>
            </a:solidFill>
            <a:prstDash val="dash"/>
            <a:miter lim="800000"/>
            <a:headEnd/>
            <a:tailEnd/>
          </a:ln>
        </p:spPr>
      </p:pic>
      <p:pic>
        <p:nvPicPr>
          <p:cNvPr id="18442" name="Picture 13" descr="Lumtcop2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038600" y="5376863"/>
            <a:ext cx="2209800" cy="1481137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838200" y="1219200"/>
            <a:ext cx="7391400" cy="4495800"/>
            <a:chOff x="67" y="1671"/>
            <a:chExt cx="2381" cy="1638"/>
          </a:xfrm>
        </p:grpSpPr>
        <p:sp>
          <p:nvSpPr>
            <p:cNvPr id="27668" name="Rectangle 3" descr="Kesik çizgili dikey"/>
            <p:cNvSpPr>
              <a:spLocks noChangeArrowheads="1"/>
            </p:cNvSpPr>
            <p:nvPr/>
          </p:nvSpPr>
          <p:spPr bwMode="auto">
            <a:xfrm>
              <a:off x="67" y="1671"/>
              <a:ext cx="432" cy="1560"/>
            </a:xfrm>
            <a:prstGeom prst="rect">
              <a:avLst/>
            </a:prstGeom>
            <a:pattFill prst="dashVert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69" name="Rectangle 4" descr="Büyük konfeti"/>
            <p:cNvSpPr>
              <a:spLocks noChangeArrowheads="1"/>
            </p:cNvSpPr>
            <p:nvPr/>
          </p:nvSpPr>
          <p:spPr bwMode="auto">
            <a:xfrm>
              <a:off x="691" y="1671"/>
              <a:ext cx="451" cy="312"/>
            </a:xfrm>
            <a:prstGeom prst="rect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0" name="Rectangle 5" descr="Kesik çizgili dikey"/>
            <p:cNvSpPr>
              <a:spLocks noChangeArrowheads="1"/>
            </p:cNvSpPr>
            <p:nvPr/>
          </p:nvSpPr>
          <p:spPr bwMode="auto">
            <a:xfrm>
              <a:off x="691" y="1983"/>
              <a:ext cx="451" cy="1248"/>
            </a:xfrm>
            <a:prstGeom prst="rect">
              <a:avLst/>
            </a:prstGeom>
            <a:pattFill prst="dashVert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1" name="Rectangle 6" descr="Büyük konfeti"/>
            <p:cNvSpPr>
              <a:spLocks noChangeArrowheads="1"/>
            </p:cNvSpPr>
            <p:nvPr/>
          </p:nvSpPr>
          <p:spPr bwMode="auto">
            <a:xfrm>
              <a:off x="1296" y="1671"/>
              <a:ext cx="461" cy="442"/>
            </a:xfrm>
            <a:prstGeom prst="rect">
              <a:avLst/>
            </a:prstGeom>
            <a:pattFill prst="lgConfetti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2" name="Rectangle 7" descr="Dalga"/>
            <p:cNvSpPr>
              <a:spLocks noChangeArrowheads="1"/>
            </p:cNvSpPr>
            <p:nvPr/>
          </p:nvSpPr>
          <p:spPr bwMode="auto">
            <a:xfrm>
              <a:off x="1296" y="2113"/>
              <a:ext cx="461" cy="260"/>
            </a:xfrm>
            <a:prstGeom prst="rect">
              <a:avLst/>
            </a:prstGeom>
            <a:pattFill prst="wave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3" name="Rectangle 8" descr="Kesik çizgili dikey"/>
            <p:cNvSpPr>
              <a:spLocks noChangeArrowheads="1"/>
            </p:cNvSpPr>
            <p:nvPr/>
          </p:nvSpPr>
          <p:spPr bwMode="auto">
            <a:xfrm>
              <a:off x="1296" y="2374"/>
              <a:ext cx="461" cy="858"/>
            </a:xfrm>
            <a:prstGeom prst="rect">
              <a:avLst/>
            </a:prstGeom>
            <a:pattFill prst="dashVert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4" name="Rectangle 9" descr="%20"/>
            <p:cNvSpPr>
              <a:spLocks noChangeArrowheads="1"/>
            </p:cNvSpPr>
            <p:nvPr/>
          </p:nvSpPr>
          <p:spPr bwMode="auto">
            <a:xfrm>
              <a:off x="1987" y="1671"/>
              <a:ext cx="461" cy="468"/>
            </a:xfrm>
            <a:prstGeom prst="rect">
              <a:avLst/>
            </a:prstGeom>
            <a:pattFill prst="pct20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5" name="Rectangle 10"/>
            <p:cNvSpPr>
              <a:spLocks noChangeArrowheads="1"/>
            </p:cNvSpPr>
            <p:nvPr/>
          </p:nvSpPr>
          <p:spPr bwMode="auto">
            <a:xfrm>
              <a:off x="1987" y="2139"/>
              <a:ext cx="461" cy="23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6" name="Rectangle 11" descr="Kafes"/>
            <p:cNvSpPr>
              <a:spLocks noChangeArrowheads="1"/>
            </p:cNvSpPr>
            <p:nvPr/>
          </p:nvSpPr>
          <p:spPr bwMode="auto">
            <a:xfrm>
              <a:off x="1987" y="2374"/>
              <a:ext cx="461" cy="494"/>
            </a:xfrm>
            <a:prstGeom prst="rect">
              <a:avLst/>
            </a:prstGeom>
            <a:pattFill prst="trellis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7" name="Rectangle 12" descr="Kesik çizgili dikey"/>
            <p:cNvSpPr>
              <a:spLocks noChangeArrowheads="1"/>
            </p:cNvSpPr>
            <p:nvPr/>
          </p:nvSpPr>
          <p:spPr bwMode="auto">
            <a:xfrm>
              <a:off x="1987" y="2867"/>
              <a:ext cx="461" cy="364"/>
            </a:xfrm>
            <a:prstGeom prst="rect">
              <a:avLst/>
            </a:prstGeom>
            <a:pattFill prst="dashVert">
              <a:fgClr>
                <a:srgbClr val="000000"/>
              </a:fgClr>
              <a:bgClr>
                <a:srgbClr val="FFFFFF"/>
              </a:bgClr>
            </a:pattFill>
            <a:ln w="9525">
              <a:solidFill>
                <a:srgbClr val="FFFF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8" name="Line 13"/>
            <p:cNvSpPr>
              <a:spLocks noChangeShapeType="1"/>
            </p:cNvSpPr>
            <p:nvPr/>
          </p:nvSpPr>
          <p:spPr bwMode="auto">
            <a:xfrm>
              <a:off x="499" y="3309"/>
              <a:ext cx="125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79" name="Line 14"/>
            <p:cNvSpPr>
              <a:spLocks noChangeShapeType="1"/>
            </p:cNvSpPr>
            <p:nvPr/>
          </p:nvSpPr>
          <p:spPr bwMode="auto">
            <a:xfrm>
              <a:off x="1152" y="3309"/>
              <a:ext cx="106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680" name="Line 15"/>
            <p:cNvSpPr>
              <a:spLocks noChangeShapeType="1"/>
            </p:cNvSpPr>
            <p:nvPr/>
          </p:nvSpPr>
          <p:spPr bwMode="auto">
            <a:xfrm>
              <a:off x="1776" y="3283"/>
              <a:ext cx="125" cy="0"/>
            </a:xfrm>
            <a:prstGeom prst="line">
              <a:avLst/>
            </a:prstGeom>
            <a:noFill/>
            <a:ln w="9525">
              <a:solidFill>
                <a:srgbClr val="FFFF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27651" name="Rectangle 16"/>
          <p:cNvSpPr>
            <a:spLocks noChangeArrowheads="1"/>
          </p:cNvSpPr>
          <p:nvPr/>
        </p:nvSpPr>
        <p:spPr bwMode="auto">
          <a:xfrm>
            <a:off x="0" y="4849813"/>
            <a:ext cx="91440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00" b="1">
                <a:latin typeface="Times New Roman" pitchFamily="18" charset="0"/>
                <a:cs typeface="Times New Roman" pitchFamily="18" charset="0"/>
              </a:rPr>
              <a:t> </a:t>
            </a:r>
            <a:endParaRPr lang="en-US" sz="1200">
              <a:latin typeface="Times New Roman" pitchFamily="18" charset="0"/>
              <a:cs typeface="Times New Roman" pitchFamily="18" charset="0"/>
            </a:endParaRPr>
          </a:p>
          <a:p>
            <a:pPr eaLnBrk="0" hangingPunct="0"/>
            <a:endParaRPr lang="en-US" sz="2400">
              <a:latin typeface="Times New Roman" pitchFamily="18" charset="0"/>
            </a:endParaRPr>
          </a:p>
        </p:txBody>
      </p:sp>
      <p:sp>
        <p:nvSpPr>
          <p:cNvPr id="27652" name="Text Box 17"/>
          <p:cNvSpPr txBox="1">
            <a:spLocks noChangeArrowheads="1"/>
          </p:cNvSpPr>
          <p:nvPr/>
        </p:nvSpPr>
        <p:spPr bwMode="auto">
          <a:xfrm>
            <a:off x="3565525" y="5832475"/>
            <a:ext cx="2257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Toprak Oluşumu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3" name="Text Box 18"/>
          <p:cNvSpPr txBox="1">
            <a:spLocks noChangeArrowheads="1"/>
          </p:cNvSpPr>
          <p:nvPr/>
        </p:nvSpPr>
        <p:spPr bwMode="auto">
          <a:xfrm>
            <a:off x="304800" y="4800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C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4" name="Text Box 19"/>
          <p:cNvSpPr txBox="1">
            <a:spLocks noChangeArrowheads="1"/>
          </p:cNvSpPr>
          <p:nvPr/>
        </p:nvSpPr>
        <p:spPr bwMode="auto">
          <a:xfrm>
            <a:off x="2286000" y="1336675"/>
            <a:ext cx="4048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A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5" name="Text Box 20"/>
          <p:cNvSpPr txBox="1">
            <a:spLocks noChangeArrowheads="1"/>
          </p:cNvSpPr>
          <p:nvPr/>
        </p:nvSpPr>
        <p:spPr bwMode="auto">
          <a:xfrm>
            <a:off x="2203450" y="4800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C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6" name="Text Box 21"/>
          <p:cNvSpPr txBox="1">
            <a:spLocks noChangeArrowheads="1"/>
          </p:cNvSpPr>
          <p:nvPr/>
        </p:nvSpPr>
        <p:spPr bwMode="auto">
          <a:xfrm>
            <a:off x="4184650" y="4800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C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7" name="Text Box 22"/>
          <p:cNvSpPr txBox="1">
            <a:spLocks noChangeArrowheads="1"/>
          </p:cNvSpPr>
          <p:nvPr/>
        </p:nvSpPr>
        <p:spPr bwMode="auto">
          <a:xfrm>
            <a:off x="6242050" y="48006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C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8" name="Text Box 23"/>
          <p:cNvSpPr txBox="1">
            <a:spLocks noChangeArrowheads="1"/>
          </p:cNvSpPr>
          <p:nvPr/>
        </p:nvSpPr>
        <p:spPr bwMode="auto">
          <a:xfrm>
            <a:off x="4167188" y="13716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A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59" name="Text Box 24"/>
          <p:cNvSpPr txBox="1">
            <a:spLocks noChangeArrowheads="1"/>
          </p:cNvSpPr>
          <p:nvPr/>
        </p:nvSpPr>
        <p:spPr bwMode="auto">
          <a:xfrm>
            <a:off x="6224588" y="1371600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A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0" name="Text Box 25"/>
          <p:cNvSpPr txBox="1">
            <a:spLocks noChangeArrowheads="1"/>
          </p:cNvSpPr>
          <p:nvPr/>
        </p:nvSpPr>
        <p:spPr bwMode="auto">
          <a:xfrm>
            <a:off x="4191000" y="2555875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B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1" name="Text Box 26"/>
          <p:cNvSpPr txBox="1">
            <a:spLocks noChangeArrowheads="1"/>
          </p:cNvSpPr>
          <p:nvPr/>
        </p:nvSpPr>
        <p:spPr bwMode="auto">
          <a:xfrm>
            <a:off x="6248400" y="3733800"/>
            <a:ext cx="387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B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2" name="Text Box 27"/>
          <p:cNvSpPr txBox="1">
            <a:spLocks noChangeArrowheads="1"/>
          </p:cNvSpPr>
          <p:nvPr/>
        </p:nvSpPr>
        <p:spPr bwMode="auto">
          <a:xfrm>
            <a:off x="6248400" y="2555875"/>
            <a:ext cx="369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 sz="2400">
                <a:solidFill>
                  <a:srgbClr val="DB0303"/>
                </a:solidFill>
                <a:latin typeface="Times New Roman" pitchFamily="18" charset="0"/>
              </a:rPr>
              <a:t>E</a:t>
            </a:r>
            <a:endParaRPr lang="en-US" sz="24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3" name="Text Box 28"/>
          <p:cNvSpPr txBox="1">
            <a:spLocks noChangeArrowheads="1"/>
          </p:cNvSpPr>
          <p:nvPr/>
        </p:nvSpPr>
        <p:spPr bwMode="auto">
          <a:xfrm>
            <a:off x="914400" y="304800"/>
            <a:ext cx="10985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Ana</a:t>
            </a:r>
          </a:p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Materyal</a:t>
            </a:r>
            <a:endParaRPr lang="en-US" sz="20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4" name="Text Box 29"/>
          <p:cNvSpPr txBox="1">
            <a:spLocks noChangeArrowheads="1"/>
          </p:cNvSpPr>
          <p:nvPr/>
        </p:nvSpPr>
        <p:spPr bwMode="auto">
          <a:xfrm>
            <a:off x="2879725" y="288925"/>
            <a:ext cx="917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Genç </a:t>
            </a:r>
          </a:p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Toprak</a:t>
            </a:r>
            <a:endParaRPr lang="en-US" sz="20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5" name="Text Box 30"/>
          <p:cNvSpPr txBox="1">
            <a:spLocks noChangeArrowheads="1"/>
          </p:cNvSpPr>
          <p:nvPr/>
        </p:nvSpPr>
        <p:spPr bwMode="auto">
          <a:xfrm>
            <a:off x="6991350" y="319088"/>
            <a:ext cx="917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Olgun </a:t>
            </a:r>
          </a:p>
          <a:p>
            <a:pPr algn="ctr"/>
            <a:r>
              <a:rPr lang="tr-TR" sz="2000">
                <a:solidFill>
                  <a:srgbClr val="DB0303"/>
                </a:solidFill>
                <a:latin typeface="Times New Roman" pitchFamily="18" charset="0"/>
              </a:rPr>
              <a:t>Toprak</a:t>
            </a:r>
            <a:endParaRPr lang="en-US" sz="2000">
              <a:solidFill>
                <a:srgbClr val="DB0303"/>
              </a:solidFill>
              <a:latin typeface="Times New Roman" pitchFamily="18" charset="0"/>
            </a:endParaRPr>
          </a:p>
        </p:txBody>
      </p:sp>
      <p:sp>
        <p:nvSpPr>
          <p:cNvPr id="27666" name="Line 31"/>
          <p:cNvSpPr>
            <a:spLocks noChangeShapeType="1"/>
          </p:cNvSpPr>
          <p:nvPr/>
        </p:nvSpPr>
        <p:spPr bwMode="auto">
          <a:xfrm>
            <a:off x="2124075" y="620713"/>
            <a:ext cx="609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7667" name="Line 32"/>
          <p:cNvSpPr>
            <a:spLocks noChangeShapeType="1"/>
          </p:cNvSpPr>
          <p:nvPr/>
        </p:nvSpPr>
        <p:spPr bwMode="auto">
          <a:xfrm>
            <a:off x="3962400" y="609600"/>
            <a:ext cx="2895600" cy="0"/>
          </a:xfrm>
          <a:prstGeom prst="line">
            <a:avLst/>
          </a:prstGeom>
          <a:noFill/>
          <a:ln w="9525">
            <a:solidFill>
              <a:srgbClr val="FFFF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733425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smtClean="0"/>
              <a:t>TOPRAK ANA MADDESİ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075238"/>
          </a:xfrm>
        </p:spPr>
        <p:txBody>
          <a:bodyPr>
            <a:normAutofit fontScale="92500"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tr-TR" smtClean="0"/>
              <a:t>İnorganik 			2.Organik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                </a:t>
            </a:r>
            <a:r>
              <a:rPr lang="tr-TR" sz="2800" smtClean="0"/>
              <a:t>ana materyal</a:t>
            </a:r>
          </a:p>
          <a:p>
            <a:pPr marL="609600" indent="-609600" eaLnBrk="1" hangingPunct="1">
              <a:buFontTx/>
              <a:buNone/>
            </a:pPr>
            <a:r>
              <a:rPr lang="tr-TR" sz="2400" smtClean="0"/>
              <a:t>			KAYAÇLAR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	</a:t>
            </a:r>
          </a:p>
          <a:p>
            <a:pPr marL="609600" indent="-609600" eaLnBrk="1" hangingPunct="1">
              <a:buFontTx/>
              <a:buNone/>
            </a:pPr>
            <a:r>
              <a:rPr lang="tr-TR" smtClean="0"/>
              <a:t>-</a:t>
            </a:r>
          </a:p>
          <a:p>
            <a:pPr marL="609600" indent="-609600" eaLnBrk="1" hangingPunct="1">
              <a:buFontTx/>
              <a:buNone/>
            </a:pPr>
            <a:r>
              <a:rPr lang="tr-TR" sz="2400" smtClean="0"/>
              <a:t>püskürük, metamorfik, tortul </a:t>
            </a:r>
          </a:p>
          <a:p>
            <a:pPr marL="609600" indent="-609600" eaLnBrk="1" hangingPunct="1">
              <a:buFontTx/>
              <a:buNone/>
            </a:pPr>
            <a:r>
              <a:rPr lang="tr-TR" sz="2400" smtClean="0"/>
              <a:t>kayalar</a:t>
            </a:r>
          </a:p>
          <a:p>
            <a:pPr marL="609600" indent="-609600" eaLnBrk="1" hangingPunct="1">
              <a:buFontTx/>
              <a:buNone/>
            </a:pPr>
            <a:r>
              <a:rPr lang="tr-TR" sz="2400" smtClean="0"/>
              <a:t>			Mineral</a:t>
            </a:r>
          </a:p>
          <a:p>
            <a:pPr marL="609600" indent="-609600" eaLnBrk="1" hangingPunct="1">
              <a:buFontTx/>
              <a:buChar char="-"/>
            </a:pPr>
            <a:r>
              <a:rPr lang="tr-TR" sz="2400" smtClean="0"/>
              <a:t>doğal bir inorganik madde</a:t>
            </a:r>
          </a:p>
          <a:p>
            <a:pPr marL="609600" indent="-609600" eaLnBrk="1" hangingPunct="1">
              <a:buFontTx/>
              <a:buChar char="-"/>
            </a:pPr>
            <a:r>
              <a:rPr lang="tr-TR" sz="2400" smtClean="0"/>
              <a:t>Kimyasal bileşimi belirli</a:t>
            </a:r>
          </a:p>
          <a:p>
            <a:pPr marL="609600" indent="-609600" eaLnBrk="1" hangingPunct="1">
              <a:buFontTx/>
              <a:buChar char="-"/>
            </a:pPr>
            <a:r>
              <a:rPr lang="tr-TR" sz="2400" smtClean="0"/>
              <a:t>Kristal şekli, dilinim, sertlik, renk çizgileri, özgül ağırlık, çözünürlük</a:t>
            </a:r>
          </a:p>
        </p:txBody>
      </p:sp>
      <p:sp>
        <p:nvSpPr>
          <p:cNvPr id="28676" name="Line 8"/>
          <p:cNvSpPr>
            <a:spLocks noChangeShapeType="1"/>
          </p:cNvSpPr>
          <p:nvPr/>
        </p:nvSpPr>
        <p:spPr bwMode="auto">
          <a:xfrm flipH="1">
            <a:off x="2555875" y="908050"/>
            <a:ext cx="720725" cy="217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8677" name="Line 9"/>
          <p:cNvSpPr>
            <a:spLocks noChangeShapeType="1"/>
          </p:cNvSpPr>
          <p:nvPr/>
        </p:nvSpPr>
        <p:spPr bwMode="auto">
          <a:xfrm>
            <a:off x="4572000" y="836613"/>
            <a:ext cx="5048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pic>
        <p:nvPicPr>
          <p:cNvPr id="28678" name="Picture 10" descr="Organic Material In Soi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67400" y="1557338"/>
            <a:ext cx="2860675" cy="2286000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</p:spPr>
      </p:pic>
      <p:sp>
        <p:nvSpPr>
          <p:cNvPr id="28679" name="Line 11"/>
          <p:cNvSpPr>
            <a:spLocks noChangeShapeType="1"/>
          </p:cNvSpPr>
          <p:nvPr/>
        </p:nvSpPr>
        <p:spPr bwMode="auto">
          <a:xfrm>
            <a:off x="7380288" y="2420938"/>
            <a:ext cx="360362" cy="1081087"/>
          </a:xfrm>
          <a:prstGeom prst="line">
            <a:avLst/>
          </a:prstGeom>
          <a:noFill/>
          <a:ln w="38100">
            <a:solidFill>
              <a:srgbClr val="99FF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8680" name="Line 12"/>
          <p:cNvSpPr>
            <a:spLocks noChangeShapeType="1"/>
          </p:cNvSpPr>
          <p:nvPr/>
        </p:nvSpPr>
        <p:spPr bwMode="auto">
          <a:xfrm flipH="1">
            <a:off x="6300788" y="2276475"/>
            <a:ext cx="1008062" cy="360363"/>
          </a:xfrm>
          <a:prstGeom prst="line">
            <a:avLst/>
          </a:prstGeom>
          <a:noFill/>
          <a:ln w="9525">
            <a:solidFill>
              <a:srgbClr val="99FF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sp>
        <p:nvSpPr>
          <p:cNvPr id="28681" name="Line 13"/>
          <p:cNvSpPr>
            <a:spLocks noChangeShapeType="1"/>
          </p:cNvSpPr>
          <p:nvPr/>
        </p:nvSpPr>
        <p:spPr bwMode="auto">
          <a:xfrm flipH="1">
            <a:off x="6227763" y="2276475"/>
            <a:ext cx="1081087" cy="1368425"/>
          </a:xfrm>
          <a:prstGeom prst="line">
            <a:avLst/>
          </a:prstGeom>
          <a:noFill/>
          <a:ln w="9525">
            <a:solidFill>
              <a:srgbClr val="99FF33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r-TR"/>
          </a:p>
        </p:txBody>
      </p:sp>
      <p:pic>
        <p:nvPicPr>
          <p:cNvPr id="28682" name="Picture 14" descr="Dirt In Soi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5288" y="1557338"/>
            <a:ext cx="1920875" cy="2089150"/>
          </a:xfrm>
          <a:prstGeom prst="rect">
            <a:avLst/>
          </a:prstGeom>
          <a:noFill/>
          <a:ln w="38100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5"/>
          <p:cNvSpPr>
            <a:spLocks noGrp="1" noChangeArrowheads="1"/>
          </p:cNvSpPr>
          <p:nvPr>
            <p:ph type="body" sz="half" idx="1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tr-TR" i="1" u="sng" smtClean="0"/>
              <a:t>İnorganik toprak</a:t>
            </a:r>
          </a:p>
          <a:p>
            <a:pPr eaLnBrk="1" hangingPunct="1">
              <a:buFontTx/>
              <a:buNone/>
            </a:pPr>
            <a:r>
              <a:rPr lang="tr-TR" sz="2400" smtClean="0"/>
              <a:t>Organik madde </a:t>
            </a:r>
          </a:p>
          <a:p>
            <a:pPr eaLnBrk="1" hangingPunct="1">
              <a:buFontTx/>
              <a:buNone/>
            </a:pPr>
            <a:r>
              <a:rPr lang="tr-TR" sz="2400" smtClean="0"/>
              <a:t>kapsamı &lt; %20</a:t>
            </a:r>
          </a:p>
        </p:txBody>
      </p:sp>
      <p:sp>
        <p:nvSpPr>
          <p:cNvPr id="29699" name="Rectangle 6"/>
          <p:cNvSpPr>
            <a:spLocks noGrp="1" noChangeArrowheads="1"/>
          </p:cNvSpPr>
          <p:nvPr>
            <p:ph type="body" sz="half" idx="2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lang="tr-TR" i="1" u="sng" smtClean="0"/>
              <a:t>Organik toprak</a:t>
            </a:r>
          </a:p>
          <a:p>
            <a:pPr eaLnBrk="1" hangingPunct="1">
              <a:buFontTx/>
              <a:buNone/>
            </a:pPr>
            <a:r>
              <a:rPr lang="tr-TR" sz="2400" smtClean="0"/>
              <a:t>Organik madde </a:t>
            </a:r>
          </a:p>
          <a:p>
            <a:pPr eaLnBrk="1" hangingPunct="1">
              <a:buFontTx/>
              <a:buNone/>
            </a:pPr>
            <a:r>
              <a:rPr lang="tr-TR" sz="2400" smtClean="0"/>
              <a:t>Kapsamı &gt; % 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066800" y="1371600"/>
            <a:ext cx="7467600" cy="4495800"/>
          </a:xfrm>
        </p:spPr>
        <p:txBody>
          <a:bodyPr/>
          <a:lstStyle/>
          <a:p>
            <a:pPr eaLnBrk="1" hangingPunct="1"/>
            <a:r>
              <a:rPr lang="tr-TR" smtClean="0"/>
              <a:t>Ana materyal</a:t>
            </a:r>
          </a:p>
          <a:p>
            <a:pPr eaLnBrk="1" hangingPunct="1"/>
            <a:r>
              <a:rPr lang="tr-TR" smtClean="0"/>
              <a:t>Topoğrafya (relief)</a:t>
            </a:r>
          </a:p>
          <a:p>
            <a:pPr eaLnBrk="1" hangingPunct="1"/>
            <a:r>
              <a:rPr lang="tr-TR" smtClean="0"/>
              <a:t>Zaman</a:t>
            </a:r>
          </a:p>
          <a:p>
            <a:pPr eaLnBrk="1" hangingPunct="1"/>
            <a:r>
              <a:rPr lang="tr-TR" smtClean="0"/>
              <a:t>İklim</a:t>
            </a:r>
          </a:p>
          <a:p>
            <a:pPr eaLnBrk="1" hangingPunct="1"/>
            <a:r>
              <a:rPr lang="tr-TR" smtClean="0"/>
              <a:t>biyosfer</a:t>
            </a:r>
          </a:p>
        </p:txBody>
      </p:sp>
      <p:sp>
        <p:nvSpPr>
          <p:cNvPr id="19459" name="AutoShape 3"/>
          <p:cNvSpPr>
            <a:spLocks/>
          </p:cNvSpPr>
          <p:nvPr/>
        </p:nvSpPr>
        <p:spPr bwMode="auto">
          <a:xfrm>
            <a:off x="5435600" y="1557338"/>
            <a:ext cx="685800" cy="1600200"/>
          </a:xfrm>
          <a:prstGeom prst="rightBrace">
            <a:avLst>
              <a:gd name="adj1" fmla="val 1944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227763" y="2286000"/>
            <a:ext cx="10810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latin typeface="Arial" pitchFamily="34" charset="0"/>
              </a:rPr>
              <a:t>pasif</a:t>
            </a:r>
          </a:p>
        </p:txBody>
      </p:sp>
      <p:sp>
        <p:nvSpPr>
          <p:cNvPr id="19461" name="AutoShape 5"/>
          <p:cNvSpPr>
            <a:spLocks/>
          </p:cNvSpPr>
          <p:nvPr/>
        </p:nvSpPr>
        <p:spPr bwMode="auto">
          <a:xfrm>
            <a:off x="3348038" y="3284538"/>
            <a:ext cx="457200" cy="990600"/>
          </a:xfrm>
          <a:prstGeom prst="rightBrace">
            <a:avLst>
              <a:gd name="adj1" fmla="val 18056"/>
              <a:gd name="adj2" fmla="val 55769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4427538" y="3644900"/>
            <a:ext cx="9175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b="1">
                <a:latin typeface="Arial" pitchFamily="34" charset="0"/>
              </a:rPr>
              <a:t>Aktif</a:t>
            </a:r>
          </a:p>
        </p:txBody>
      </p:sp>
      <p:sp>
        <p:nvSpPr>
          <p:cNvPr id="19463" name="Text Box 7"/>
          <p:cNvSpPr txBox="1">
            <a:spLocks noChangeArrowheads="1"/>
          </p:cNvSpPr>
          <p:nvPr/>
        </p:nvSpPr>
        <p:spPr bwMode="auto">
          <a:xfrm>
            <a:off x="1258888" y="620713"/>
            <a:ext cx="5943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>
                <a:latin typeface="Arial" pitchFamily="34" charset="0"/>
              </a:rPr>
              <a:t>Toprak oluşumunda etken faktörler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7"/>
          <p:cNvSpPr txBox="1">
            <a:spLocks noChangeArrowheads="1"/>
          </p:cNvSpPr>
          <p:nvPr/>
        </p:nvSpPr>
        <p:spPr bwMode="auto">
          <a:xfrm>
            <a:off x="762000" y="609600"/>
            <a:ext cx="76962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sz="2800"/>
              <a:t>Yeryüzündeki kayaçlar su,hava,sıcaklık gibi etkenlerle sürekli değişim halindedir.</a:t>
            </a:r>
          </a:p>
          <a:p>
            <a:endParaRPr lang="tr-TR" sz="2800"/>
          </a:p>
          <a:p>
            <a:r>
              <a:rPr lang="tr-TR" sz="2800" u="sng">
                <a:solidFill>
                  <a:srgbClr val="002060"/>
                </a:solidFill>
              </a:rPr>
              <a:t>Ayrışma-</a:t>
            </a:r>
            <a:r>
              <a:rPr lang="tr-TR" sz="2800" u="sng">
                <a:solidFill>
                  <a:srgbClr val="002060"/>
                </a:solidFill>
                <a:sym typeface="Wingdings" pitchFamily="2" charset="2"/>
              </a:rPr>
              <a:t>Tecezzi: </a:t>
            </a:r>
            <a:r>
              <a:rPr lang="tr-TR" sz="2800">
                <a:solidFill>
                  <a:srgbClr val="002060"/>
                </a:solidFill>
              </a:rPr>
              <a:t>Yeryüzüne çıkmış  kayaçların fiziksel olarak parçalanması ve kimyasal olarak değişime uğraması</a:t>
            </a:r>
          </a:p>
          <a:p>
            <a:endParaRPr lang="tr-TR" sz="2800">
              <a:solidFill>
                <a:srgbClr val="002060"/>
              </a:solidFill>
            </a:endParaRPr>
          </a:p>
          <a:p>
            <a:r>
              <a:rPr lang="tr-TR" sz="2800" u="sng">
                <a:solidFill>
                  <a:srgbClr val="002060"/>
                </a:solidFill>
              </a:rPr>
              <a:t>Erozyon</a:t>
            </a:r>
            <a:r>
              <a:rPr lang="tr-TR" sz="2800">
                <a:solidFill>
                  <a:srgbClr val="002060"/>
                </a:solidFill>
              </a:rPr>
              <a:t> :kayaç parçaçıklarının su,buz veya rüzgarlarla toplanması</a:t>
            </a:r>
          </a:p>
          <a:p>
            <a:endParaRPr lang="tr-TR" sz="2800">
              <a:solidFill>
                <a:srgbClr val="002060"/>
              </a:solidFill>
            </a:endParaRPr>
          </a:p>
          <a:p>
            <a:r>
              <a:rPr lang="tr-TR" sz="2800" u="sng">
                <a:solidFill>
                  <a:srgbClr val="002060"/>
                </a:solidFill>
              </a:rPr>
              <a:t>Taşınma</a:t>
            </a:r>
            <a:r>
              <a:rPr lang="tr-TR" sz="2800">
                <a:solidFill>
                  <a:srgbClr val="002060"/>
                </a:solidFill>
              </a:rPr>
              <a:t>:</a:t>
            </a:r>
            <a:r>
              <a:rPr lang="tr-TR" sz="2800"/>
              <a:t> yukarıdaki parçaçıkların taşınması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dirty="0" smtClean="0"/>
              <a:t>ANA MATERYAL</a:t>
            </a:r>
            <a:endParaRPr lang="tr-TR" dirty="0" smtClean="0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852988"/>
          </a:xfrm>
        </p:spPr>
        <p:txBody>
          <a:bodyPr/>
          <a:lstStyle/>
          <a:p>
            <a:pPr eaLnBrk="1" hangingPunct="1"/>
            <a:r>
              <a:rPr lang="tr-TR" smtClean="0"/>
              <a:t>Toprağın altında bulunan ve ayrışarak toprağı oluşturan materyale </a:t>
            </a:r>
            <a:r>
              <a:rPr lang="tr-TR" smtClean="0">
                <a:solidFill>
                  <a:srgbClr val="DB0303"/>
                </a:solidFill>
              </a:rPr>
              <a:t>ana materyal</a:t>
            </a:r>
            <a:r>
              <a:rPr lang="tr-TR" smtClean="0"/>
              <a:t> ya da </a:t>
            </a:r>
            <a:r>
              <a:rPr lang="tr-TR" smtClean="0">
                <a:solidFill>
                  <a:srgbClr val="DB0303"/>
                </a:solidFill>
              </a:rPr>
              <a:t>ana kaya</a:t>
            </a:r>
            <a:r>
              <a:rPr lang="tr-TR" smtClean="0"/>
              <a:t> denir. </a:t>
            </a:r>
          </a:p>
          <a:p>
            <a:pPr eaLnBrk="1" hangingPunct="1">
              <a:buFontTx/>
              <a:buNone/>
            </a:pPr>
            <a:endParaRPr lang="tr-TR" smtClean="0"/>
          </a:p>
          <a:p>
            <a:pPr eaLnBrk="1" hangingPunct="1"/>
            <a:r>
              <a:rPr lang="tr-TR" smtClean="0"/>
              <a:t>Ana materyal; granit, bazalt gibi çok sert bir kütle olabileceği gibi, çakıl, kum veya volkan kumu gibi gevşek materyal de olabilir.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b="1" smtClean="0"/>
              <a:t>İKLİM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Sıcaklık faktörü, kayaların fiziksel ve kimyasal ufalanmalarını etkiler. </a:t>
            </a:r>
          </a:p>
          <a:p>
            <a:pPr eaLnBrk="1" hangingPunct="1"/>
            <a:r>
              <a:rPr lang="tr-TR" smtClean="0"/>
              <a:t>Yağış (ya da nem), ana kayanın kimyasal ufalanmasına neden olur (çözünmesine) ve üst katmandaki çözünebilen maddeleri alt katlara taşır.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5"/>
          <p:cNvSpPr txBox="1">
            <a:spLocks noChangeArrowheads="1"/>
          </p:cNvSpPr>
          <p:nvPr/>
        </p:nvSpPr>
        <p:spPr bwMode="auto">
          <a:xfrm>
            <a:off x="827088" y="836613"/>
            <a:ext cx="7489825" cy="46196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tr-TR" sz="2800" b="1">
                <a:latin typeface="Arial" pitchFamily="34" charset="0"/>
              </a:rPr>
              <a:t>Ana kayalar çeşitli olaylarla ayrıştıkları zaman bünyelerinde bulunan maddeler serbest kalır.</a:t>
            </a:r>
          </a:p>
          <a:p>
            <a:pPr>
              <a:lnSpc>
                <a:spcPct val="150000"/>
              </a:lnSpc>
            </a:pPr>
            <a:r>
              <a:rPr lang="tr-TR" sz="2800" b="1">
                <a:latin typeface="Arial" pitchFamily="34" charset="0"/>
              </a:rPr>
              <a:t> İşte yeni oluşacak toprağın rengi, geçirimlilik derecesi ve bitki besin maddeleri, ayrışma sonucu açığa çıkan bu maddelere göre belirlenir.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442913" y="103188"/>
            <a:ext cx="8243887" cy="804862"/>
          </a:xfrm>
        </p:spPr>
        <p:txBody>
          <a:bodyPr/>
          <a:lstStyle/>
          <a:p>
            <a:pPr eaLnBrk="1" hangingPunct="1">
              <a:defRPr/>
            </a:pPr>
            <a:r>
              <a:rPr lang="tr-TR" sz="3200" b="1" dirty="0" smtClean="0"/>
              <a:t>ANA MATERYAL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81075"/>
            <a:ext cx="8229600" cy="547211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smtClean="0"/>
              <a:t>Bazı ana kayaların (kumtaşı, kuvarsit, gnays gibi) ayrışması sonucu bol miktarda kum açığa çıkar. Böyle ana kaya üzerinde kumlu topraklar oluşur.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Killi-kireçli ana kayalar üzerinde ise koyu renkli ve geçirimsiz topraklar oluşur. Türkiye’deki ovalarda genellikle bu topraklar yaygındır.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Kireç taşı üzerinde CaCO</a:t>
            </a:r>
            <a:r>
              <a:rPr lang="tr-TR" sz="2400" baseline="-25000" smtClean="0"/>
              <a:t>3</a:t>
            </a:r>
            <a:r>
              <a:rPr lang="tr-TR" sz="2400" smtClean="0"/>
              <a:t> in ayrışması sonucu kızıl renkli topraklar (terra—rossa) oluşur. Bu topraklar kireçli arazideki çukurluklarda ve çatlaklarında meydana gelmektedir.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smtClean="0"/>
              <a:t>Sert ye siyah renkli bir volkanik taş olan bazaltın üzerinde koyu renkli ye bitki besin maddesi yönünden zengin topraklar meydana gelmektedir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2800" smtClean="0"/>
              <a:t>TOPOĞRAFYA (ARAZİ ŞEKİLLERİ)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z="2800" smtClean="0"/>
              <a:t>Pasif etmen</a:t>
            </a:r>
          </a:p>
          <a:p>
            <a:pPr eaLnBrk="1" hangingPunct="1"/>
            <a:r>
              <a:rPr lang="tr-TR" sz="2800" smtClean="0"/>
              <a:t>Benzer iklim ve ana materyalde dik eğimli arazilerde (düze göre) toprak kalınlığı az </a:t>
            </a:r>
          </a:p>
          <a:p>
            <a:pPr eaLnBrk="1" hangingPunct="1"/>
            <a:r>
              <a:rPr lang="tr-TR" sz="2800" smtClean="0"/>
              <a:t>Az eğimli arazilerde toprak profili daha derin, bitkiler daha bol, OM daha yüksek</a:t>
            </a:r>
          </a:p>
          <a:p>
            <a:pPr eaLnBrk="1" hangingPunct="1"/>
            <a:r>
              <a:rPr lang="tr-TR" sz="2800" smtClean="0"/>
              <a:t>Çukur arazilerde turba oluşumu</a:t>
            </a:r>
          </a:p>
          <a:p>
            <a:pPr eaLnBrk="1" hangingPunct="1"/>
            <a:r>
              <a:rPr lang="tr-TR" sz="2800" smtClean="0"/>
              <a:t>Kuzey yönlerinde (nemli ve serin) özellikle kurak bölgelerde bitki gelişimi daha iyi</a:t>
            </a:r>
          </a:p>
          <a:p>
            <a:pPr eaLnBrk="1" hangingPunct="1"/>
            <a:endParaRPr lang="tr-TR" sz="28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z="3200" smtClean="0"/>
              <a:t>ZAMAN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smtClean="0"/>
              <a:t>Pasif etmen</a:t>
            </a:r>
          </a:p>
          <a:p>
            <a:pPr eaLnBrk="1" hangingPunct="1"/>
            <a:r>
              <a:rPr lang="tr-TR" smtClean="0"/>
              <a:t>Genç, olgun, yaşlı toprak</a:t>
            </a:r>
          </a:p>
          <a:p>
            <a:pPr eaLnBrk="1" hangingPunct="1"/>
            <a:endParaRPr lang="tr-TR" smtClean="0"/>
          </a:p>
          <a:p>
            <a:pPr eaLnBrk="1" hangingPunct="1"/>
            <a:r>
              <a:rPr lang="tr-TR" smtClean="0"/>
              <a:t>Nemli bölgede oluşan toprak, kuru bölgede oluşandan daha olgundur</a:t>
            </a:r>
          </a:p>
          <a:p>
            <a:pPr eaLnBrk="1" hangingPunct="1"/>
            <a:endParaRPr lang="tr-TR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380</Words>
  <Application>Microsoft Office PowerPoint</Application>
  <PresentationFormat>Ekran Gösterisi (4:3)</PresentationFormat>
  <Paragraphs>84</Paragraphs>
  <Slides>12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Ofis Teması</vt:lpstr>
      <vt:lpstr>Toprak Oluşum Faktörleri</vt:lpstr>
      <vt:lpstr>Slayt 2</vt:lpstr>
      <vt:lpstr>Slayt 3</vt:lpstr>
      <vt:lpstr>ANA MATERYAL</vt:lpstr>
      <vt:lpstr>İKLİM</vt:lpstr>
      <vt:lpstr>Slayt 6</vt:lpstr>
      <vt:lpstr>ANA MATERYAL</vt:lpstr>
      <vt:lpstr>TOPOĞRAFYA (ARAZİ ŞEKİLLERİ)</vt:lpstr>
      <vt:lpstr>ZAMAN</vt:lpstr>
      <vt:lpstr>Slayt 10</vt:lpstr>
      <vt:lpstr>TOPRAK ANA MADDESİ</vt:lpstr>
      <vt:lpstr>Slayt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Toprak Oluşum Faktörleri</dc:title>
  <dc:creator>sonay</dc:creator>
  <cp:lastModifiedBy>sonay</cp:lastModifiedBy>
  <cp:revision>1</cp:revision>
  <dcterms:created xsi:type="dcterms:W3CDTF">2017-11-30T10:51:36Z</dcterms:created>
  <dcterms:modified xsi:type="dcterms:W3CDTF">2017-11-30T10:51:51Z</dcterms:modified>
</cp:coreProperties>
</file>