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1" r:id="rId1"/>
  </p:sldMasterIdLst>
  <p:sldIdLst>
    <p:sldId id="273" r:id="rId2"/>
    <p:sldId id="256" r:id="rId3"/>
    <p:sldId id="257" r:id="rId4"/>
    <p:sldId id="269" r:id="rId5"/>
    <p:sldId id="258" r:id="rId6"/>
    <p:sldId id="268" r:id="rId7"/>
    <p:sldId id="270" r:id="rId8"/>
    <p:sldId id="260" r:id="rId9"/>
    <p:sldId id="265" r:id="rId10"/>
    <p:sldId id="261" r:id="rId11"/>
    <p:sldId id="266" r:id="rId12"/>
    <p:sldId id="264" r:id="rId13"/>
    <p:sldId id="262" r:id="rId14"/>
    <p:sldId id="272" r:id="rId15"/>
    <p:sldId id="27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016" autoAdjust="0"/>
    <p:restoredTop sz="94660"/>
  </p:normalViewPr>
  <p:slideViewPr>
    <p:cSldViewPr snapToGrid="0">
      <p:cViewPr varScale="1">
        <p:scale>
          <a:sx n="60" d="100"/>
          <a:sy n="60" d="100"/>
        </p:scale>
        <p:origin x="-78" y="-33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4/2/2018</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08929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2778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320243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3597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89565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20097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70602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208458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5358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4/2/2018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4355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4/2/2018</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7291475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1BEF0D-F0BB-DE4B-95CE-6DB70DBA9567}" type="datetimeFigureOut">
              <a:rPr lang="en-US" smtClean="0"/>
              <a:pPr/>
              <a:t>4/2/2018</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71473761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google.com/search?hl=tr&amp;tbo=p&amp;tbm=bks&amp;q=inauthor:%22Paula+A.+Treichler%22" TargetMode="External"/><Relationship Id="rId2" Type="http://schemas.openxmlformats.org/officeDocument/2006/relationships/hyperlink" Target="http://www.google.com/search?hl=tr&amp;tbo=p&amp;tbm=bks&amp;q=inauthor:%22Cheris+Kramarae%22"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unesdoc.unesco.org/images/0013/001318/131854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smtClean="0">
                <a:solidFill>
                  <a:srgbClr val="7030A0"/>
                </a:solidFill>
              </a:rPr>
              <a:t>Temel Kavramlar ve </a:t>
            </a:r>
            <a:r>
              <a:rPr lang="tr-TR" smtClean="0">
                <a:solidFill>
                  <a:srgbClr val="7030A0"/>
                </a:solidFill>
              </a:rPr>
              <a:t>Tanımlar 2</a:t>
            </a:r>
            <a:endParaRPr lang="tr-TR" dirty="0">
              <a:solidFill>
                <a:srgbClr val="7030A0"/>
              </a:solidFill>
            </a:endParaRPr>
          </a:p>
        </p:txBody>
      </p:sp>
      <p:sp>
        <p:nvSpPr>
          <p:cNvPr id="3" name="Alt Başlık 2"/>
          <p:cNvSpPr>
            <a:spLocks noGrp="1"/>
          </p:cNvSpPr>
          <p:nvPr>
            <p:ph type="subTitle" idx="1"/>
          </p:nvPr>
        </p:nvSpPr>
        <p:spPr>
          <a:xfrm>
            <a:off x="2126107" y="4965700"/>
            <a:ext cx="6636893" cy="1143000"/>
          </a:xfrm>
        </p:spPr>
        <p:txBody>
          <a:bodyPr>
            <a:normAutofit/>
          </a:bodyPr>
          <a:lstStyle/>
          <a:p>
            <a:pPr algn="ctr"/>
            <a:r>
              <a:rPr lang="tr-TR" sz="1800" b="1" dirty="0"/>
              <a:t>Doç</a:t>
            </a:r>
            <a:r>
              <a:rPr lang="tr-TR" sz="1800" b="1" dirty="0" smtClean="0"/>
              <a:t>. Dr</a:t>
            </a:r>
            <a:r>
              <a:rPr lang="tr-TR" sz="1800" b="1" dirty="0"/>
              <a:t>. Fevziye Sayılan </a:t>
            </a:r>
            <a:r>
              <a:rPr lang="tr-TR" sz="1800" b="1" dirty="0" err="1"/>
              <a:t>Kocayiğit</a:t>
            </a:r>
            <a:r>
              <a:rPr lang="tr-TR" sz="1800" b="1" dirty="0"/>
              <a:t> </a:t>
            </a:r>
          </a:p>
          <a:p>
            <a:pPr algn="ctr"/>
            <a:r>
              <a:rPr lang="tr-TR" sz="1800" b="1" dirty="0"/>
              <a:t>ARP472 Toplumsal Cinsiyet ve Eğitim Dersi </a:t>
            </a:r>
          </a:p>
          <a:p>
            <a:pPr algn="ctr"/>
            <a:r>
              <a:rPr lang="tr-TR" sz="1800" b="1" dirty="0"/>
              <a:t>Açık Ders Malzemeleri </a:t>
            </a:r>
          </a:p>
          <a:p>
            <a:endParaRPr lang="tr-TR" dirty="0"/>
          </a:p>
        </p:txBody>
      </p:sp>
    </p:spTree>
    <p:extLst>
      <p:ext uri="{BB962C8B-B14F-4D97-AF65-F5344CB8AC3E}">
        <p14:creationId xmlns:p14="http://schemas.microsoft.com/office/powerpoint/2010/main" xmlns="" val="937864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368301"/>
            <a:ext cx="10782300" cy="939800"/>
          </a:xfrm>
        </p:spPr>
        <p:txBody>
          <a:bodyPr/>
          <a:lstStyle/>
          <a:p>
            <a:pPr algn="just"/>
            <a:r>
              <a:rPr lang="tr-TR" sz="2400" b="1" dirty="0" smtClean="0"/>
              <a:t>CİNSİYETÇİLİK</a:t>
            </a:r>
            <a:r>
              <a:rPr lang="tr-TR" sz="2400" dirty="0" smtClean="0"/>
              <a:t/>
            </a:r>
            <a:br>
              <a:rPr lang="tr-TR" sz="2400" dirty="0" smtClean="0"/>
            </a:br>
            <a:endParaRPr lang="tr-TR" sz="2400" dirty="0"/>
          </a:p>
        </p:txBody>
      </p:sp>
      <p:sp>
        <p:nvSpPr>
          <p:cNvPr id="3" name="Alt Başlık 2"/>
          <p:cNvSpPr>
            <a:spLocks noGrp="1"/>
          </p:cNvSpPr>
          <p:nvPr>
            <p:ph type="subTitle" idx="1"/>
          </p:nvPr>
        </p:nvSpPr>
        <p:spPr>
          <a:xfrm>
            <a:off x="667512" y="1079500"/>
            <a:ext cx="10718292" cy="4773296"/>
          </a:xfrm>
        </p:spPr>
        <p:txBody>
          <a:bodyPr>
            <a:normAutofit fontScale="85000" lnSpcReduction="20000"/>
          </a:bodyPr>
          <a:lstStyle/>
          <a:p>
            <a:pPr algn="just"/>
            <a:r>
              <a:rPr lang="tr-TR" dirty="0"/>
              <a:t>Genellikle cins ayrımcılığı yerine kullanılmaktadır. Kadınlarla erkekler arasındaki güç asimetrisini anlatan söz ve  davranışlardır.  Erkek egemenliğinin sürmesini sağlayan  kimi zaman bir davranış, kimi zaman bir kural ya da yasa, kimi zaman ise dil olarak karşımıza çıkar.  Toplumsal siyasal ve ekonomik alanda  açık ya da örtük biçimde erkeklerin  üstünlüğüne ilişkin bir dizi önyargı ve  tutumu yansıtır. Genellikle cinsiyet rolü </a:t>
            </a:r>
            <a:r>
              <a:rPr lang="tr-TR" dirty="0" err="1"/>
              <a:t>kalıpyargılarına</a:t>
            </a:r>
            <a:r>
              <a:rPr lang="tr-TR" dirty="0"/>
              <a:t> dayanan inanç ve tutumları içerir; nefret ve düşmanlık ifade eden söz ve pratikler gibi dolaysız biçimlerinin yanında koruyucu ve kollayıcı biçimlerde de açığa çıkabilir. Kadınların erkekler kadar akıllı olmadığını iddia etmek cinsiyetçi bir önyargı ise kadınların narin ve korunması gerektiğini düşünmek de cinsiyetçiliğin bir başka tezahürüdür. Dilin kullanımından çalışma hayatının örgütlenmesine, ders kitaplarından kültürel ürünlere kadar geniş bir yelpazede karşımıza çıkan bu ayrımcılık, kadınlarla erkekler arasındaki farklılığın eşitsizliğe dönüşmesine katkıda bulunur (Bkz</a:t>
            </a:r>
            <a:r>
              <a:rPr lang="tr-TR" b="1" dirty="0"/>
              <a:t>.</a:t>
            </a:r>
            <a:r>
              <a:rPr lang="tr-TR" dirty="0"/>
              <a:t> </a:t>
            </a:r>
            <a:r>
              <a:rPr lang="tr-TR" u="sng" dirty="0">
                <a:hlinkClick r:id="rId2"/>
              </a:rPr>
              <a:t> </a:t>
            </a:r>
            <a:r>
              <a:rPr lang="tr-TR" u="sng" dirty="0" err="1">
                <a:hlinkClick r:id="rId2"/>
              </a:rPr>
              <a:t>Kramarae</a:t>
            </a:r>
            <a:r>
              <a:rPr lang="tr-TR" dirty="0"/>
              <a:t>, C. </a:t>
            </a:r>
            <a:r>
              <a:rPr lang="tr-TR" dirty="0" err="1"/>
              <a:t>and</a:t>
            </a:r>
            <a:r>
              <a:rPr lang="tr-TR" dirty="0"/>
              <a:t> </a:t>
            </a:r>
            <a:r>
              <a:rPr lang="tr-TR" u="sng" dirty="0">
                <a:hlinkClick r:id="rId3"/>
              </a:rPr>
              <a:t> </a:t>
            </a:r>
            <a:r>
              <a:rPr lang="tr-TR" u="sng" dirty="0" err="1">
                <a:hlinkClick r:id="rId3"/>
              </a:rPr>
              <a:t>Treichler</a:t>
            </a:r>
            <a:r>
              <a:rPr lang="tr-TR" dirty="0"/>
              <a:t>, P.A. Feminist Dictionary. </a:t>
            </a:r>
            <a:r>
              <a:rPr lang="tr-TR" dirty="0" err="1"/>
              <a:t>University</a:t>
            </a:r>
            <a:r>
              <a:rPr lang="tr-TR" dirty="0"/>
              <a:t> of Illinois </a:t>
            </a:r>
            <a:r>
              <a:rPr lang="tr-TR" dirty="0" err="1"/>
              <a:t>Press</a:t>
            </a:r>
            <a:r>
              <a:rPr lang="tr-TR" dirty="0"/>
              <a:t>, 1996).</a:t>
            </a:r>
          </a:p>
        </p:txBody>
      </p:sp>
    </p:spTree>
    <p:extLst>
      <p:ext uri="{BB962C8B-B14F-4D97-AF65-F5344CB8AC3E}">
        <p14:creationId xmlns:p14="http://schemas.microsoft.com/office/powerpoint/2010/main" xmlns="" val="3009040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1"/>
            <a:ext cx="10772775" cy="1320800"/>
          </a:xfrm>
        </p:spPr>
        <p:txBody>
          <a:bodyPr>
            <a:normAutofit fontScale="90000"/>
          </a:bodyPr>
          <a:lstStyle/>
          <a:p>
            <a:pPr algn="ctr"/>
            <a:r>
              <a:rPr lang="tr-TR" sz="4800" b="1" dirty="0" smtClean="0"/>
              <a:t/>
            </a:r>
            <a:br>
              <a:rPr lang="tr-TR" sz="4800" b="1" dirty="0" smtClean="0"/>
            </a:br>
            <a:r>
              <a:rPr lang="tr-TR" sz="4800" b="1" dirty="0" smtClean="0"/>
              <a:t/>
            </a:r>
            <a:br>
              <a:rPr lang="tr-TR" sz="4800" b="1" dirty="0" smtClean="0"/>
            </a:br>
            <a:r>
              <a:rPr lang="tr-TR" sz="3600" b="1" dirty="0" smtClean="0">
                <a:solidFill>
                  <a:srgbClr val="C00000"/>
                </a:solidFill>
              </a:rPr>
              <a:t>TOPLUMSAL </a:t>
            </a:r>
            <a:r>
              <a:rPr lang="tr-TR" sz="3600" b="1" dirty="0">
                <a:solidFill>
                  <a:srgbClr val="C00000"/>
                </a:solidFill>
              </a:rPr>
              <a:t>CİNSİYETE DAYALI AYRIMCILIK</a:t>
            </a:r>
            <a:r>
              <a:rPr lang="tr-TR" sz="4800" dirty="0"/>
              <a:t>. </a:t>
            </a:r>
            <a:br>
              <a:rPr lang="tr-TR" sz="4800" dirty="0"/>
            </a:br>
            <a:r>
              <a:rPr lang="tr-TR" dirty="0"/>
              <a:t/>
            </a:r>
            <a:br>
              <a:rPr lang="tr-TR" dirty="0"/>
            </a:br>
            <a:endParaRPr lang="tr-TR" dirty="0"/>
          </a:p>
        </p:txBody>
      </p:sp>
      <p:sp>
        <p:nvSpPr>
          <p:cNvPr id="3" name="İçerik Yer Tutucusu 2"/>
          <p:cNvSpPr>
            <a:spLocks noGrp="1"/>
          </p:cNvSpPr>
          <p:nvPr>
            <p:ph idx="1"/>
          </p:nvPr>
        </p:nvSpPr>
        <p:spPr>
          <a:xfrm>
            <a:off x="676656" y="1320802"/>
            <a:ext cx="10753725" cy="4457064"/>
          </a:xfrm>
        </p:spPr>
        <p:txBody>
          <a:bodyPr>
            <a:normAutofit fontScale="92500" lnSpcReduction="20000"/>
          </a:bodyPr>
          <a:lstStyle/>
          <a:p>
            <a:endParaRPr lang="tr-TR" dirty="0" smtClean="0"/>
          </a:p>
          <a:p>
            <a:r>
              <a:rPr lang="tr-TR" b="1" dirty="0" smtClean="0"/>
              <a:t>Birisinin </a:t>
            </a:r>
            <a:r>
              <a:rPr lang="tr-TR" b="1" dirty="0"/>
              <a:t>cinsiyetinden dolayı haklara, fırsatlara ve kaynaklara ulaşımının sistematik olarak engellenmesidir. </a:t>
            </a:r>
            <a:endParaRPr lang="tr-TR" b="1" dirty="0" smtClean="0"/>
          </a:p>
          <a:p>
            <a:pPr algn="just"/>
            <a:r>
              <a:rPr lang="tr-TR" sz="2800" dirty="0" smtClean="0"/>
              <a:t>CEDAW (Kadınlara Karşı Her Türlü Ayrımcılığın Önlenmesi Sözleşmesi) </a:t>
            </a:r>
          </a:p>
          <a:p>
            <a:pPr algn="just"/>
            <a:r>
              <a:rPr lang="tr-TR" sz="2800" dirty="0" smtClean="0"/>
              <a:t>Madde </a:t>
            </a:r>
            <a:r>
              <a:rPr lang="tr-TR" sz="2800" dirty="0"/>
              <a:t>1: Bu sözleşmede “kadınlara karşı ayrım” deyimi, kadınların, medeni durumlarına bakılmaksızın ve kadın ile erkek eşitliğine dayalı olarak politik, ekonomik, sosyal, kültürel, medeni veya diğer sahalardaki insan hakları ve temel özgürlüklerinin tanınmasını, kullanılmasını ve bunlardan yararlanılmasını engelleyen veya ortadan kaldıran veya bunu amaçlayan ve cinsiyete bağlı olarak yapılan herhangi bir ayrım, mahrumiyet veya kısıtlama </a:t>
            </a:r>
            <a:r>
              <a:rPr lang="tr-TR" sz="2800"/>
              <a:t>anlamına </a:t>
            </a:r>
            <a:r>
              <a:rPr lang="tr-TR" sz="2800" smtClean="0"/>
              <a:t>gelmektedir. </a:t>
            </a:r>
            <a:endParaRPr lang="tr-TR" sz="2800" dirty="0"/>
          </a:p>
          <a:p>
            <a:pPr algn="just"/>
            <a:r>
              <a:rPr lang="tr-TR" sz="2800" dirty="0"/>
              <a:t/>
            </a:r>
            <a:br>
              <a:rPr lang="tr-TR" sz="2800" dirty="0"/>
            </a:br>
            <a:endParaRPr lang="tr-TR" sz="2800" dirty="0"/>
          </a:p>
        </p:txBody>
      </p:sp>
    </p:spTree>
    <p:extLst>
      <p:ext uri="{BB962C8B-B14F-4D97-AF65-F5344CB8AC3E}">
        <p14:creationId xmlns:p14="http://schemas.microsoft.com/office/powerpoint/2010/main" xmlns="" val="2894032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6656" y="0"/>
            <a:ext cx="10772775" cy="1090931"/>
          </a:xfrm>
        </p:spPr>
        <p:txBody>
          <a:bodyPr>
            <a:normAutofit/>
          </a:bodyPr>
          <a:lstStyle/>
          <a:p>
            <a:pPr algn="ctr"/>
            <a:r>
              <a:rPr lang="tr-TR" sz="4000" b="1" dirty="0" smtClean="0">
                <a:solidFill>
                  <a:srgbClr val="FF0000"/>
                </a:solidFill>
              </a:rPr>
              <a:t>EĞİTİMDE CİNSİYETÇİLİK</a:t>
            </a:r>
            <a:endParaRPr lang="tr-TR" sz="4000" b="1" dirty="0">
              <a:solidFill>
                <a:srgbClr val="FF0000"/>
              </a:solidFill>
            </a:endParaRPr>
          </a:p>
        </p:txBody>
      </p:sp>
      <p:sp>
        <p:nvSpPr>
          <p:cNvPr id="3" name="İçerik Yer Tutucusu 2"/>
          <p:cNvSpPr>
            <a:spLocks noGrp="1"/>
          </p:cNvSpPr>
          <p:nvPr>
            <p:ph sz="half" idx="1"/>
          </p:nvPr>
        </p:nvSpPr>
        <p:spPr>
          <a:xfrm>
            <a:off x="676656" y="1498600"/>
            <a:ext cx="4911344" cy="4266862"/>
          </a:xfrm>
        </p:spPr>
        <p:txBody>
          <a:bodyPr>
            <a:normAutofit fontScale="85000" lnSpcReduction="10000"/>
          </a:bodyPr>
          <a:lstStyle/>
          <a:p>
            <a:pPr algn="just"/>
            <a:r>
              <a:rPr lang="tr-TR" dirty="0"/>
              <a:t>Eğitime katılım konusundaki sayısal veriler kadınlarla erkekler arasındaki eşitsizliği belgelemekle birlikte hikâyenin tümü bundan ibaret değildir. Okulların ve eğitsel uygulamaların içerikleri, toplumdaki cinsiyet rollerine ilişkin </a:t>
            </a:r>
            <a:r>
              <a:rPr lang="tr-TR" dirty="0" err="1"/>
              <a:t>kalıpyargıları</a:t>
            </a:r>
            <a:r>
              <a:rPr lang="tr-TR" dirty="0"/>
              <a:t> gizli ya da açık iletilerle öğrencilere taşır. Bu iletiler çocukları geleneksel cinsiyet rollerine uygun davranışlara yöneltir, kadın ve erkeğe ilişkin başarı ölçütlerini ve sınırlarını tanımlar. Okul öğrencilerini hem standartlaştırılmış öğrenme durumları aracılığıyla hem de davranış kuralları, derslik düzenlemeleri ve öğretmenlerin uyguladığı enformel öğretim yöntemleri gibi yollarla biçimlendirilirler (Tan, 2000: 77).</a:t>
            </a:r>
          </a:p>
          <a:p>
            <a:endParaRPr lang="tr-TR" dirty="0"/>
          </a:p>
        </p:txBody>
      </p:sp>
      <p:sp>
        <p:nvSpPr>
          <p:cNvPr id="4" name="İçerik Yer Tutucusu 3"/>
          <p:cNvSpPr>
            <a:spLocks noGrp="1"/>
          </p:cNvSpPr>
          <p:nvPr>
            <p:ph sz="half" idx="2"/>
          </p:nvPr>
        </p:nvSpPr>
        <p:spPr>
          <a:xfrm>
            <a:off x="5892800" y="1498600"/>
            <a:ext cx="4781970" cy="3886200"/>
          </a:xfrm>
        </p:spPr>
        <p:txBody>
          <a:bodyPr>
            <a:normAutofit fontScale="85000" lnSpcReduction="10000"/>
          </a:bodyPr>
          <a:lstStyle/>
          <a:p>
            <a:pPr algn="just"/>
            <a:r>
              <a:rPr lang="tr-TR" dirty="0" smtClean="0"/>
              <a:t>Eğitimde </a:t>
            </a:r>
            <a:r>
              <a:rPr lang="tr-TR" dirty="0"/>
              <a:t>cinsiyetçilik konusu, erişimden başlayarak hangi tür beceri ve vasıfların kimler için öngörüldüğünü, kimin hangi işe yerleşeceğine yönelik yönlendirmelerin nasıl yapıldığını, her iki cins için ne tür bir öznellik tasarlandığını, bu süreçlerde okul yönetimi ve </a:t>
            </a:r>
            <a:r>
              <a:rPr lang="tr-TR" dirty="0" smtClean="0"/>
              <a:t>örgütlenmesinden öğretmen </a:t>
            </a:r>
            <a:r>
              <a:rPr lang="tr-TR" dirty="0"/>
              <a:t>tutumlarına kadar açık ve gizli </a:t>
            </a:r>
            <a:r>
              <a:rPr lang="tr-TR" dirty="0" smtClean="0"/>
              <a:t>müfredatın içeriğini; öğrencilere aktarılmak </a:t>
            </a:r>
            <a:r>
              <a:rPr lang="tr-TR" dirty="0"/>
              <a:t>üzere hangi bilginin seçildiğini ve bilgi süreçlerinin nasıl </a:t>
            </a:r>
            <a:r>
              <a:rPr lang="tr-TR" dirty="0" smtClean="0"/>
              <a:t>yapılandırıldığını; </a:t>
            </a:r>
            <a:r>
              <a:rPr lang="tr-TR" dirty="0"/>
              <a:t>okulun bir kültürel alan olarak nasıl düzenlendiğini ve işleyişini mercek altına almayı </a:t>
            </a:r>
            <a:r>
              <a:rPr lang="tr-TR" dirty="0" smtClean="0"/>
              <a:t>gerektirmektedir (Sayılan: 2012). </a:t>
            </a:r>
            <a:endParaRPr lang="tr-TR" dirty="0"/>
          </a:p>
          <a:p>
            <a:endParaRPr lang="tr-TR" dirty="0"/>
          </a:p>
        </p:txBody>
      </p:sp>
    </p:spTree>
    <p:extLst>
      <p:ext uri="{BB962C8B-B14F-4D97-AF65-F5344CB8AC3E}">
        <p14:creationId xmlns:p14="http://schemas.microsoft.com/office/powerpoint/2010/main" xmlns="" val="504668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770467"/>
            <a:ext cx="10782300" cy="2277533"/>
          </a:xfrm>
        </p:spPr>
        <p:txBody>
          <a:bodyPr/>
          <a:lstStyle/>
          <a:p>
            <a:r>
              <a:rPr lang="tr-TR" sz="2000" b="1" dirty="0" smtClean="0"/>
              <a:t>CAM TAVAN/GÖRÜNMEZ ENGEL. </a:t>
            </a:r>
            <a:r>
              <a:rPr lang="tr-TR" sz="2800" dirty="0"/>
              <a:t/>
            </a:r>
            <a:br>
              <a:rPr lang="tr-TR" sz="2800" dirty="0"/>
            </a:br>
            <a:r>
              <a:rPr lang="tr-TR" sz="2400" dirty="0"/>
              <a:t>Yasal düzeyde eşitliğin </a:t>
            </a:r>
            <a:r>
              <a:rPr lang="tr-TR" sz="2400" dirty="0" smtClean="0"/>
              <a:t>var olduğu </a:t>
            </a:r>
            <a:r>
              <a:rPr lang="tr-TR" sz="2400" dirty="0"/>
              <a:t>koşullarda  kadınların ikincilleştirilmesini görünmez engellerini saptamak için kullanılmaktadır. İşyerlerinde, eğitim ve uzmanlıklarına bakılmaksızın ya da ayrımcılığı önlemeye yönelik yasa ve yönetmeliklere aldırmaksızın, hatta istihdamda kadın sayısını artırmaya dönük önlemler işlerken, kadınları mesleklerinde ya da kariyerlerinde  üst mevkilere yükselmekten fiilen alıkoyan ayrımcı davranışlar  ve süreçlerin toplam etkisini anlatmak için kullanılmaktadır. </a:t>
            </a:r>
            <a:r>
              <a:rPr lang="tr-TR" sz="2800" dirty="0"/>
              <a:t/>
            </a:r>
            <a:br>
              <a:rPr lang="tr-TR" sz="2800" dirty="0"/>
            </a:br>
            <a:endParaRPr lang="tr-TR" sz="2800" dirty="0"/>
          </a:p>
        </p:txBody>
      </p:sp>
      <p:sp>
        <p:nvSpPr>
          <p:cNvPr id="3" name="Alt Başlık 2"/>
          <p:cNvSpPr>
            <a:spLocks noGrp="1"/>
          </p:cNvSpPr>
          <p:nvPr>
            <p:ph type="subTitle" idx="1"/>
          </p:nvPr>
        </p:nvSpPr>
        <p:spPr>
          <a:xfrm>
            <a:off x="667512" y="2832100"/>
            <a:ext cx="11092688" cy="3530600"/>
          </a:xfrm>
        </p:spPr>
        <p:txBody>
          <a:bodyPr>
            <a:normAutofit fontScale="55000" lnSpcReduction="20000"/>
          </a:bodyPr>
          <a:lstStyle/>
          <a:p>
            <a:r>
              <a:rPr lang="tr-TR" b="1" dirty="0" smtClean="0"/>
              <a:t>OLUMLU EYLEM/POZİTİFİ AYRIMCILIK</a:t>
            </a:r>
            <a:endParaRPr lang="tr-TR" dirty="0" smtClean="0"/>
          </a:p>
          <a:p>
            <a:r>
              <a:rPr lang="tr-TR" dirty="0" smtClean="0"/>
              <a:t>Tarihsel </a:t>
            </a:r>
            <a:r>
              <a:rPr lang="tr-TR" dirty="0"/>
              <a:t>olarak dışlanmış ve sistematik ayrımcılığa uğramış gruplara  eğitim, istihdam ve siyaset gibi alanlarda fiilen eşit temsil ve katılım sağlamak için gündeme gelen önlemler ve uygulamalardır.  Söz gelimi, siyasette toplumsal cinsiyet eşitliğini sağlamak için siyasal partilerin kadın kotası ayırmak ya da  istihdamda kadın çalışan sayısını artırmak için, işverenlere çalışan kadın sayısını artırdıkları oranda vergi indirimi ya da çeşitli teşvikler sağlamak gibi önlemler.  Kız çocuklarının </a:t>
            </a:r>
            <a:r>
              <a:rPr lang="tr-TR" dirty="0" err="1"/>
              <a:t>okullulaşmasını</a:t>
            </a:r>
            <a:r>
              <a:rPr lang="tr-TR" dirty="0"/>
              <a:t> teşvik için yoksul ailelere temel desteği sağlayan Şartlı nakit transferi uygulamasında kız çocukları için daha yüksek ödenek ayrılması gibi </a:t>
            </a:r>
          </a:p>
          <a:p>
            <a:r>
              <a:rPr lang="tr-TR" dirty="0"/>
              <a:t> </a:t>
            </a:r>
          </a:p>
          <a:p>
            <a:r>
              <a:rPr lang="tr-TR" b="1" dirty="0" smtClean="0"/>
              <a:t>TOPLUMSAL CİNSİYETİ ANAAKIMLAŞTIRMAK</a:t>
            </a:r>
            <a:r>
              <a:rPr lang="tr-TR" dirty="0" smtClean="0"/>
              <a:t>. </a:t>
            </a:r>
          </a:p>
          <a:p>
            <a:r>
              <a:rPr lang="tr-TR" dirty="0" smtClean="0"/>
              <a:t>Toplumsal </a:t>
            </a:r>
            <a:r>
              <a:rPr lang="tr-TR" dirty="0"/>
              <a:t>cinsiyet eşitliği perspektifi ile belirlenen kurumsal ve politik </a:t>
            </a:r>
            <a:r>
              <a:rPr lang="tr-TR" dirty="0" err="1"/>
              <a:t>statejiler</a:t>
            </a:r>
            <a:r>
              <a:rPr lang="tr-TR" dirty="0"/>
              <a:t> ve uygulamalar. Temel eğitime erişimde toplumsal cinsiyet eşitliğine ulaşmak ya da kadınların okuma yazma oranının yükseltilmesi gibi hedeflerin </a:t>
            </a:r>
            <a:r>
              <a:rPr lang="tr-TR" dirty="0" smtClean="0"/>
              <a:t>saptanmasına yönelik politik yaklaşımı tanımlamak için kullanılmaktadır. . </a:t>
            </a:r>
            <a:endParaRPr lang="tr-TR" dirty="0"/>
          </a:p>
          <a:p>
            <a:r>
              <a:rPr lang="tr-TR" dirty="0"/>
              <a:t> </a:t>
            </a:r>
          </a:p>
        </p:txBody>
      </p:sp>
    </p:spTree>
    <p:extLst>
      <p:ext uri="{BB962C8B-B14F-4D97-AF65-F5344CB8AC3E}">
        <p14:creationId xmlns:p14="http://schemas.microsoft.com/office/powerpoint/2010/main" xmlns="" val="3673254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rgbClr val="7030A0"/>
                </a:solidFill>
              </a:rPr>
              <a:t>TOPLUMSAL CİNSİYET EŞİTLİĞİ </a:t>
            </a:r>
          </a:p>
        </p:txBody>
      </p:sp>
      <p:sp>
        <p:nvSpPr>
          <p:cNvPr id="4" name="İçerik Yer Tutucusu 3"/>
          <p:cNvSpPr>
            <a:spLocks noGrp="1"/>
          </p:cNvSpPr>
          <p:nvPr>
            <p:ph sz="half" idx="2"/>
          </p:nvPr>
        </p:nvSpPr>
        <p:spPr>
          <a:xfrm>
            <a:off x="6727952" y="2387600"/>
            <a:ext cx="3597148" cy="3022600"/>
          </a:xfrm>
        </p:spPr>
        <p:txBody>
          <a:bodyPr>
            <a:normAutofit/>
          </a:bodyPr>
          <a:lstStyle/>
          <a:p>
            <a:pPr algn="just"/>
            <a:r>
              <a:rPr lang="tr-TR" dirty="0">
                <a:latin typeface="Calibri" panose="020F0502020204030204" pitchFamily="34" charset="0"/>
              </a:rPr>
              <a:t>Toplumsal cinsiyet eşitliği hak temelli bir yaklaşımdır ve kadınların hayatın tüm alanlarında temel hak ve özgürlükleri eşit ve adil biçimde kullanması için gerekli düzenlemelerin ve önlemlerin tamamını içerir.  </a:t>
            </a:r>
          </a:p>
          <a:p>
            <a:pPr algn="just"/>
            <a:endParaRPr lang="tr-TR" dirty="0"/>
          </a:p>
        </p:txBody>
      </p:sp>
      <p:pic>
        <p:nvPicPr>
          <p:cNvPr id="5" name="İçerik Yer Tutucusu 4" descr="C:\Users\FEVZİYE\Desktop\lisans dersi\Ekran Alıntısı.PNG"/>
          <p:cNvPicPr>
            <a:picLocks noGrp="1"/>
          </p:cNvPicPr>
          <p:nvPr>
            <p:ph sz="half" idx="1"/>
          </p:nvPr>
        </p:nvPicPr>
        <p:blipFill>
          <a:blip r:embed="rId2">
            <a:extLst>
              <a:ext uri="{28A0092B-C50C-407E-A947-70E740481C1C}">
                <a14:useLocalDpi xmlns:a14="http://schemas.microsoft.com/office/drawing/2010/main" xmlns="" val="0"/>
              </a:ext>
            </a:extLst>
          </a:blip>
          <a:srcRect/>
          <a:stretch>
            <a:fillRect/>
          </a:stretch>
        </p:blipFill>
        <p:spPr bwMode="auto">
          <a:xfrm>
            <a:off x="2171700" y="2273300"/>
            <a:ext cx="3081536" cy="3087836"/>
          </a:xfrm>
          <a:prstGeom prst="rect">
            <a:avLst/>
          </a:prstGeom>
          <a:noFill/>
          <a:ln>
            <a:noFill/>
          </a:ln>
        </p:spPr>
      </p:pic>
    </p:spTree>
    <p:extLst>
      <p:ext uri="{BB962C8B-B14F-4D97-AF65-F5344CB8AC3E}">
        <p14:creationId xmlns:p14="http://schemas.microsoft.com/office/powerpoint/2010/main" xmlns="" val="2145137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7224" y="499533"/>
            <a:ext cx="10772775" cy="1049867"/>
          </a:xfrm>
        </p:spPr>
        <p:txBody>
          <a:bodyPr/>
          <a:lstStyle/>
          <a:p>
            <a:pPr algn="ctr"/>
            <a:r>
              <a:rPr lang="tr-TR" b="1" dirty="0" smtClean="0">
                <a:solidFill>
                  <a:srgbClr val="7030A0"/>
                </a:solidFill>
              </a:rPr>
              <a:t>Kaynaklar</a:t>
            </a:r>
            <a:endParaRPr lang="tr-TR" b="1" dirty="0">
              <a:solidFill>
                <a:srgbClr val="7030A0"/>
              </a:solidFill>
            </a:endParaRPr>
          </a:p>
        </p:txBody>
      </p:sp>
      <p:sp>
        <p:nvSpPr>
          <p:cNvPr id="3" name="İçerik Yer Tutucusu 2"/>
          <p:cNvSpPr>
            <a:spLocks noGrp="1"/>
          </p:cNvSpPr>
          <p:nvPr>
            <p:ph idx="1"/>
          </p:nvPr>
        </p:nvSpPr>
        <p:spPr/>
        <p:txBody>
          <a:bodyPr>
            <a:normAutofit lnSpcReduction="10000"/>
          </a:bodyPr>
          <a:lstStyle/>
          <a:p>
            <a:r>
              <a:rPr lang="tr-TR" sz="2000" dirty="0" smtClean="0"/>
              <a:t>-UNESCO. </a:t>
            </a:r>
            <a:r>
              <a:rPr lang="tr-TR" sz="2000" dirty="0" err="1"/>
              <a:t>UNESCO’s</a:t>
            </a:r>
            <a:r>
              <a:rPr lang="tr-TR" sz="2000" dirty="0"/>
              <a:t> </a:t>
            </a:r>
            <a:r>
              <a:rPr lang="tr-TR" sz="2000" dirty="0" err="1"/>
              <a:t>Gender</a:t>
            </a:r>
            <a:r>
              <a:rPr lang="tr-TR" sz="2000" dirty="0"/>
              <a:t> </a:t>
            </a:r>
            <a:r>
              <a:rPr lang="tr-TR" sz="2000" dirty="0" err="1"/>
              <a:t>Mainstreaming</a:t>
            </a:r>
            <a:r>
              <a:rPr lang="tr-TR" sz="2000" dirty="0"/>
              <a:t> </a:t>
            </a:r>
            <a:r>
              <a:rPr lang="tr-TR" sz="2000" dirty="0" err="1"/>
              <a:t>Implementation</a:t>
            </a:r>
            <a:r>
              <a:rPr lang="tr-TR" sz="2000" dirty="0"/>
              <a:t> </a:t>
            </a:r>
            <a:r>
              <a:rPr lang="tr-TR" sz="2000" dirty="0" smtClean="0"/>
              <a:t>Framework: </a:t>
            </a:r>
            <a:r>
              <a:rPr lang="en-US" sz="2000" b="1" dirty="0" smtClean="0"/>
              <a:t>Baseline </a:t>
            </a:r>
            <a:r>
              <a:rPr lang="en-US" sz="2000" b="1" dirty="0"/>
              <a:t>definitions of key concepts and </a:t>
            </a:r>
            <a:r>
              <a:rPr lang="en-US" sz="2000" b="1" dirty="0" smtClean="0"/>
              <a:t>terms</a:t>
            </a:r>
            <a:r>
              <a:rPr lang="tr-TR" sz="2000" b="1" dirty="0" smtClean="0"/>
              <a:t>. </a:t>
            </a:r>
            <a:r>
              <a:rPr lang="en-US" sz="2000" b="1" dirty="0">
                <a:hlinkClick r:id="rId2"/>
              </a:rPr>
              <a:t>http://</a:t>
            </a:r>
            <a:r>
              <a:rPr lang="en-US" sz="2000" b="1" dirty="0" smtClean="0">
                <a:hlinkClick r:id="rId2"/>
              </a:rPr>
              <a:t>unesdoc.unesco.org/images/0013/001318/131854e.pdf</a:t>
            </a:r>
            <a:endParaRPr lang="tr-TR" sz="2000" b="1" dirty="0" smtClean="0"/>
          </a:p>
          <a:p>
            <a:r>
              <a:rPr lang="tr-TR" sz="2000" b="1" dirty="0"/>
              <a:t>-</a:t>
            </a:r>
            <a:r>
              <a:rPr lang="tr-TR" sz="2000" dirty="0" smtClean="0"/>
              <a:t>  </a:t>
            </a:r>
            <a:r>
              <a:rPr lang="tr-TR" sz="2000" dirty="0"/>
              <a:t>Helena </a:t>
            </a:r>
            <a:r>
              <a:rPr lang="tr-TR" sz="2000" dirty="0" err="1"/>
              <a:t>Hirata</a:t>
            </a:r>
            <a:r>
              <a:rPr lang="tr-TR" sz="2000" dirty="0"/>
              <a:t>, </a:t>
            </a:r>
            <a:r>
              <a:rPr lang="tr-TR" sz="2000" dirty="0" err="1"/>
              <a:t>Françoise</a:t>
            </a:r>
            <a:r>
              <a:rPr lang="tr-TR" sz="2000" dirty="0"/>
              <a:t> </a:t>
            </a:r>
            <a:r>
              <a:rPr lang="tr-TR" sz="2000" dirty="0" err="1"/>
              <a:t>Laborie</a:t>
            </a:r>
            <a:r>
              <a:rPr lang="tr-TR" sz="2000" dirty="0"/>
              <a:t>, </a:t>
            </a:r>
            <a:r>
              <a:rPr lang="tr-TR" sz="2000" dirty="0" err="1"/>
              <a:t>Hêlêne</a:t>
            </a:r>
            <a:r>
              <a:rPr lang="tr-TR" sz="2000" dirty="0"/>
              <a:t> Le </a:t>
            </a:r>
            <a:r>
              <a:rPr lang="tr-TR" sz="2000" dirty="0" err="1"/>
              <a:t>Doaré</a:t>
            </a:r>
            <a:r>
              <a:rPr lang="tr-TR" sz="2000" dirty="0"/>
              <a:t> ve </a:t>
            </a:r>
            <a:r>
              <a:rPr lang="tr-TR" sz="2000" dirty="0" err="1"/>
              <a:t>Daniêle</a:t>
            </a:r>
            <a:r>
              <a:rPr lang="tr-TR" sz="2000" dirty="0"/>
              <a:t> </a:t>
            </a:r>
            <a:r>
              <a:rPr lang="tr-TR" sz="2000" dirty="0" err="1"/>
              <a:t>Senotier</a:t>
            </a:r>
            <a:r>
              <a:rPr lang="tr-TR" sz="2000" dirty="0"/>
              <a:t>. </a:t>
            </a:r>
            <a:r>
              <a:rPr lang="tr-TR" sz="2000" b="1" dirty="0"/>
              <a:t>Eleştirel Feminizm </a:t>
            </a:r>
            <a:r>
              <a:rPr lang="tr-TR" sz="2000" b="1" dirty="0" smtClean="0"/>
              <a:t>Sözlüğü, </a:t>
            </a:r>
            <a:r>
              <a:rPr lang="tr-TR" sz="2000" dirty="0" smtClean="0"/>
              <a:t>(Çev</a:t>
            </a:r>
            <a:r>
              <a:rPr lang="tr-TR" sz="2000" dirty="0"/>
              <a:t>. </a:t>
            </a:r>
            <a:r>
              <a:rPr lang="tr-TR" sz="2000" dirty="0" err="1"/>
              <a:t>G.Acar</a:t>
            </a:r>
            <a:r>
              <a:rPr lang="tr-TR" sz="2000" dirty="0"/>
              <a:t> </a:t>
            </a:r>
            <a:r>
              <a:rPr lang="tr-TR" sz="2000" dirty="0" err="1"/>
              <a:t>Savran</a:t>
            </a:r>
            <a:r>
              <a:rPr lang="tr-TR" sz="2000" dirty="0"/>
              <a:t>)  Kanat </a:t>
            </a:r>
            <a:r>
              <a:rPr lang="tr-TR" sz="2000" dirty="0" smtClean="0"/>
              <a:t>Yayınları, </a:t>
            </a:r>
            <a:r>
              <a:rPr lang="tr-TR" sz="2000" dirty="0"/>
              <a:t>İstanbul: 2009. </a:t>
            </a:r>
          </a:p>
          <a:p>
            <a:r>
              <a:rPr lang="tr-TR" sz="2000" dirty="0"/>
              <a:t>-</a:t>
            </a:r>
            <a:r>
              <a:rPr lang="tr-TR" sz="2000" dirty="0" err="1"/>
              <a:t>Maggie</a:t>
            </a:r>
            <a:r>
              <a:rPr lang="tr-TR" sz="2000" dirty="0"/>
              <a:t> </a:t>
            </a:r>
            <a:r>
              <a:rPr lang="tr-TR" sz="2000" dirty="0" err="1"/>
              <a:t>Humm</a:t>
            </a:r>
            <a:r>
              <a:rPr lang="tr-TR" sz="2000" dirty="0"/>
              <a:t>,. </a:t>
            </a:r>
            <a:r>
              <a:rPr lang="tr-TR" sz="2000" dirty="0" err="1"/>
              <a:t>The</a:t>
            </a:r>
            <a:r>
              <a:rPr lang="tr-TR" sz="2000" dirty="0"/>
              <a:t> Dictionary of Feminist </a:t>
            </a:r>
            <a:r>
              <a:rPr lang="tr-TR" sz="2000" dirty="0" err="1"/>
              <a:t>Theory</a:t>
            </a:r>
            <a:r>
              <a:rPr lang="tr-TR" sz="2000" dirty="0"/>
              <a:t>. </a:t>
            </a:r>
            <a:r>
              <a:rPr lang="tr-TR" sz="2000" dirty="0" err="1"/>
              <a:t>Harvester</a:t>
            </a:r>
            <a:r>
              <a:rPr lang="tr-TR" sz="2000" dirty="0"/>
              <a:t> </a:t>
            </a:r>
            <a:r>
              <a:rPr lang="tr-TR" sz="2000" dirty="0" err="1"/>
              <a:t>Wheatsheaf</a:t>
            </a:r>
            <a:r>
              <a:rPr lang="tr-TR" sz="2000" dirty="0"/>
              <a:t>. N.Y.&amp;</a:t>
            </a:r>
            <a:r>
              <a:rPr lang="tr-TR" sz="2000" dirty="0" err="1"/>
              <a:t>London</a:t>
            </a:r>
            <a:r>
              <a:rPr lang="tr-TR" sz="2000" dirty="0"/>
              <a:t>: </a:t>
            </a:r>
            <a:r>
              <a:rPr lang="tr-TR" sz="2000" dirty="0" smtClean="0"/>
              <a:t>1989 (Bilkent Üniversitesi Kütüphanesi). </a:t>
            </a:r>
          </a:p>
          <a:p>
            <a:r>
              <a:rPr lang="tr-TR" sz="2000" dirty="0"/>
              <a:t/>
            </a:r>
            <a:br>
              <a:rPr lang="tr-TR" sz="2000" dirty="0"/>
            </a:br>
            <a:r>
              <a:rPr lang="tr-TR" sz="2000" dirty="0"/>
              <a:t>- </a:t>
            </a:r>
            <a:r>
              <a:rPr lang="tr-TR" sz="2000" dirty="0" err="1"/>
              <a:t>Cheris</a:t>
            </a:r>
            <a:r>
              <a:rPr lang="tr-TR" sz="2000" dirty="0"/>
              <a:t> </a:t>
            </a:r>
            <a:r>
              <a:rPr lang="tr-TR" sz="2000" dirty="0" err="1"/>
              <a:t>Kramarae</a:t>
            </a:r>
            <a:r>
              <a:rPr lang="tr-TR" sz="2000" dirty="0"/>
              <a:t>, </a:t>
            </a:r>
            <a:r>
              <a:rPr lang="tr-TR" sz="2000" dirty="0" err="1"/>
              <a:t>and</a:t>
            </a:r>
            <a:r>
              <a:rPr lang="tr-TR" sz="2000" dirty="0"/>
              <a:t> </a:t>
            </a:r>
            <a:r>
              <a:rPr lang="tr-TR" sz="2000" dirty="0" err="1"/>
              <a:t>Paula</a:t>
            </a:r>
            <a:r>
              <a:rPr lang="tr-TR" sz="2000" dirty="0"/>
              <a:t> </a:t>
            </a:r>
            <a:r>
              <a:rPr lang="tr-TR" sz="2000" dirty="0" err="1"/>
              <a:t>Treichler</a:t>
            </a:r>
            <a:r>
              <a:rPr lang="tr-TR" sz="2000" dirty="0"/>
              <a:t>. Feminist Dictionary. Pandora Pres. Boston&amp;</a:t>
            </a:r>
            <a:r>
              <a:rPr lang="tr-TR" sz="2000" dirty="0" err="1"/>
              <a:t>London</a:t>
            </a:r>
            <a:r>
              <a:rPr lang="tr-TR" sz="2000" dirty="0"/>
              <a:t>: </a:t>
            </a:r>
            <a:r>
              <a:rPr lang="tr-TR" sz="2000" dirty="0" smtClean="0"/>
              <a:t>1985 (Bilkent  Üniversitesi Kütüphanesi</a:t>
            </a:r>
            <a:r>
              <a:rPr lang="tr-TR" sz="2000" dirty="0"/>
              <a:t>). </a:t>
            </a:r>
            <a:endParaRPr lang="tr-TR" sz="2000" dirty="0" smtClean="0"/>
          </a:p>
          <a:p>
            <a:r>
              <a:rPr lang="tr-TR" sz="2000" dirty="0" smtClean="0"/>
              <a:t>-</a:t>
            </a:r>
            <a:r>
              <a:rPr lang="tr-TR" sz="2000" dirty="0" err="1" smtClean="0"/>
              <a:t>Bhasin</a:t>
            </a:r>
            <a:r>
              <a:rPr lang="tr-TR" sz="2000" dirty="0" smtClean="0"/>
              <a:t>, K. </a:t>
            </a:r>
            <a:r>
              <a:rPr lang="tr-TR" sz="2000" b="1" dirty="0" smtClean="0"/>
              <a:t>Toplumsal Cinsiyet: Bize Yüklenen Roller.</a:t>
            </a:r>
            <a:r>
              <a:rPr lang="tr-TR" sz="2000" dirty="0" smtClean="0"/>
              <a:t>  Kadınlarla Dayanışma Vakfı (KADAV)Yayını.İstanbul 2003. </a:t>
            </a:r>
            <a:endParaRPr lang="tr-TR" sz="2000" dirty="0"/>
          </a:p>
          <a:p>
            <a:endParaRPr lang="tr-TR" sz="2000" dirty="0"/>
          </a:p>
        </p:txBody>
      </p:sp>
    </p:spTree>
    <p:extLst>
      <p:ext uri="{BB962C8B-B14F-4D97-AF65-F5344CB8AC3E}">
        <p14:creationId xmlns:p14="http://schemas.microsoft.com/office/powerpoint/2010/main" xmlns="" val="3559975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844800" y="165099"/>
            <a:ext cx="6094412" cy="647701"/>
          </a:xfrm>
        </p:spPr>
        <p:txBody>
          <a:bodyPr>
            <a:normAutofit fontScale="90000"/>
          </a:bodyPr>
          <a:lstStyle/>
          <a:p>
            <a:pPr algn="ctr"/>
            <a:r>
              <a:rPr lang="tr-TR" sz="3200" dirty="0" smtClean="0"/>
              <a:t>TEMEL KAVRAMLAR VE TANIMLAR </a:t>
            </a:r>
            <a:endParaRPr lang="tr-TR" sz="3200" dirty="0"/>
          </a:p>
        </p:txBody>
      </p:sp>
      <p:sp>
        <p:nvSpPr>
          <p:cNvPr id="3" name="Alt Başlık 2"/>
          <p:cNvSpPr>
            <a:spLocks noGrp="1"/>
          </p:cNvSpPr>
          <p:nvPr>
            <p:ph type="subTitle" idx="1"/>
          </p:nvPr>
        </p:nvSpPr>
        <p:spPr>
          <a:xfrm>
            <a:off x="696912" y="812800"/>
            <a:ext cx="10771188" cy="5880100"/>
          </a:xfrm>
        </p:spPr>
        <p:txBody>
          <a:bodyPr>
            <a:normAutofit fontScale="92500" lnSpcReduction="20000"/>
          </a:bodyPr>
          <a:lstStyle/>
          <a:p>
            <a:pPr marL="342900" indent="-342900">
              <a:buFont typeface="Arial" panose="020B0604020202020204" pitchFamily="34" charset="0"/>
              <a:buChar char="•"/>
            </a:pPr>
            <a:r>
              <a:rPr lang="tr-TR" dirty="0">
                <a:solidFill>
                  <a:schemeClr val="bg1"/>
                </a:solidFill>
              </a:rPr>
              <a:t>C</a:t>
            </a:r>
            <a:r>
              <a:rPr lang="tr-TR" dirty="0" smtClean="0">
                <a:solidFill>
                  <a:schemeClr val="bg1"/>
                </a:solidFill>
              </a:rPr>
              <a:t>insiyet- Toplumsal Cinsiyet</a:t>
            </a:r>
          </a:p>
          <a:p>
            <a:pPr marL="342900" indent="-342900">
              <a:buFont typeface="Arial" panose="020B0604020202020204" pitchFamily="34" charset="0"/>
              <a:buChar char="•"/>
            </a:pPr>
            <a:r>
              <a:rPr lang="tr-TR" dirty="0" smtClean="0">
                <a:solidFill>
                  <a:schemeClr val="bg1"/>
                </a:solidFill>
              </a:rPr>
              <a:t>Toplumsal Cinsiyete Dayalı İşbölümü </a:t>
            </a:r>
          </a:p>
          <a:p>
            <a:pPr marL="342900" indent="-342900">
              <a:buFont typeface="Arial" panose="020B0604020202020204" pitchFamily="34" charset="0"/>
              <a:buChar char="•"/>
            </a:pPr>
            <a:r>
              <a:rPr lang="tr-TR" dirty="0" smtClean="0">
                <a:solidFill>
                  <a:schemeClr val="bg1"/>
                </a:solidFill>
              </a:rPr>
              <a:t>Toplumsal Cinsiyet Rolleri</a:t>
            </a:r>
          </a:p>
          <a:p>
            <a:pPr marL="342900" indent="-342900">
              <a:buFont typeface="Arial" panose="020B0604020202020204" pitchFamily="34" charset="0"/>
              <a:buChar char="•"/>
            </a:pPr>
            <a:r>
              <a:rPr lang="tr-TR" dirty="0" smtClean="0">
                <a:solidFill>
                  <a:schemeClr val="bg1"/>
                </a:solidFill>
              </a:rPr>
              <a:t>Cinsel Kimlik</a:t>
            </a:r>
          </a:p>
          <a:p>
            <a:pPr marL="342900" indent="-342900">
              <a:buFont typeface="Arial" panose="020B0604020202020204" pitchFamily="34" charset="0"/>
              <a:buChar char="•"/>
            </a:pPr>
            <a:r>
              <a:rPr lang="tr-TR" dirty="0" smtClean="0">
                <a:solidFill>
                  <a:schemeClr val="bg1"/>
                </a:solidFill>
              </a:rPr>
              <a:t>Cinsel Yönelim</a:t>
            </a:r>
          </a:p>
          <a:p>
            <a:pPr marL="342900" indent="-342900">
              <a:buFont typeface="Arial" panose="020B0604020202020204" pitchFamily="34" charset="0"/>
              <a:buChar char="•"/>
            </a:pPr>
            <a:r>
              <a:rPr lang="tr-TR" dirty="0" smtClean="0">
                <a:solidFill>
                  <a:schemeClr val="bg1"/>
                </a:solidFill>
              </a:rPr>
              <a:t>Cinsiyet </a:t>
            </a:r>
            <a:r>
              <a:rPr lang="tr-TR" dirty="0" err="1" smtClean="0">
                <a:solidFill>
                  <a:schemeClr val="bg1"/>
                </a:solidFill>
              </a:rPr>
              <a:t>Kalıpyargıları</a:t>
            </a:r>
            <a:endParaRPr lang="tr-TR" dirty="0" smtClean="0">
              <a:solidFill>
                <a:schemeClr val="bg1"/>
              </a:solidFill>
            </a:endParaRPr>
          </a:p>
          <a:p>
            <a:pPr marL="342900" indent="-342900">
              <a:buFont typeface="Arial" panose="020B0604020202020204" pitchFamily="34" charset="0"/>
              <a:buChar char="•"/>
            </a:pPr>
            <a:r>
              <a:rPr lang="tr-TR" dirty="0" smtClean="0">
                <a:solidFill>
                  <a:schemeClr val="bg1"/>
                </a:solidFill>
              </a:rPr>
              <a:t>Cinsiyete Dayalı Ayrımcılık</a:t>
            </a:r>
          </a:p>
          <a:p>
            <a:pPr marL="342900" indent="-342900">
              <a:buFont typeface="Arial" panose="020B0604020202020204" pitchFamily="34" charset="0"/>
              <a:buChar char="•"/>
            </a:pPr>
            <a:r>
              <a:rPr lang="tr-TR" dirty="0" smtClean="0">
                <a:solidFill>
                  <a:schemeClr val="bg1"/>
                </a:solidFill>
              </a:rPr>
              <a:t>Cinsiyetçilik </a:t>
            </a:r>
          </a:p>
          <a:p>
            <a:pPr marL="342900" indent="-342900">
              <a:buFont typeface="Arial" panose="020B0604020202020204" pitchFamily="34" charset="0"/>
              <a:buChar char="•"/>
            </a:pPr>
            <a:r>
              <a:rPr lang="tr-TR" dirty="0" smtClean="0">
                <a:solidFill>
                  <a:schemeClr val="bg1"/>
                </a:solidFill>
              </a:rPr>
              <a:t>Cam Tavan</a:t>
            </a:r>
          </a:p>
          <a:p>
            <a:pPr marL="342900" indent="-342900">
              <a:buFont typeface="Arial" panose="020B0604020202020204" pitchFamily="34" charset="0"/>
              <a:buChar char="•"/>
            </a:pPr>
            <a:r>
              <a:rPr lang="tr-TR" dirty="0" smtClean="0">
                <a:solidFill>
                  <a:schemeClr val="bg1"/>
                </a:solidFill>
              </a:rPr>
              <a:t>Pozitif Ayrımcılık/Olumlu Eylem ya da </a:t>
            </a:r>
            <a:r>
              <a:rPr lang="tr-TR" dirty="0" err="1" smtClean="0">
                <a:solidFill>
                  <a:schemeClr val="bg1"/>
                </a:solidFill>
              </a:rPr>
              <a:t>Olumlayıcı</a:t>
            </a:r>
            <a:r>
              <a:rPr lang="tr-TR" dirty="0" smtClean="0">
                <a:solidFill>
                  <a:schemeClr val="bg1"/>
                </a:solidFill>
              </a:rPr>
              <a:t> Eylem </a:t>
            </a:r>
          </a:p>
          <a:p>
            <a:pPr marL="342900" indent="-342900">
              <a:buFont typeface="Arial" panose="020B0604020202020204" pitchFamily="34" charset="0"/>
              <a:buChar char="•"/>
            </a:pPr>
            <a:r>
              <a:rPr lang="tr-TR" dirty="0" smtClean="0">
                <a:solidFill>
                  <a:schemeClr val="bg1"/>
                </a:solidFill>
              </a:rPr>
              <a:t>Toplumsal Cinsiyeti </a:t>
            </a:r>
            <a:r>
              <a:rPr lang="tr-TR" dirty="0" err="1" smtClean="0">
                <a:solidFill>
                  <a:schemeClr val="bg1"/>
                </a:solidFill>
              </a:rPr>
              <a:t>Anaakımlaştırmak</a:t>
            </a:r>
            <a:r>
              <a:rPr lang="tr-TR" dirty="0" smtClean="0">
                <a:solidFill>
                  <a:schemeClr val="bg1"/>
                </a:solidFill>
              </a:rPr>
              <a:t> </a:t>
            </a:r>
          </a:p>
          <a:p>
            <a:pPr marL="342900" indent="-342900">
              <a:buFont typeface="Arial" panose="020B0604020202020204" pitchFamily="34" charset="0"/>
              <a:buChar char="•"/>
            </a:pPr>
            <a:r>
              <a:rPr lang="tr-TR" dirty="0" smtClean="0">
                <a:solidFill>
                  <a:schemeClr val="bg1"/>
                </a:solidFill>
              </a:rPr>
              <a:t>Gizli Müfredat </a:t>
            </a:r>
            <a:endParaRPr lang="tr-TR" dirty="0">
              <a:solidFill>
                <a:schemeClr val="bg1"/>
              </a:solidFill>
            </a:endParaRPr>
          </a:p>
        </p:txBody>
      </p:sp>
    </p:spTree>
    <p:extLst>
      <p:ext uri="{BB962C8B-B14F-4D97-AF65-F5344CB8AC3E}">
        <p14:creationId xmlns:p14="http://schemas.microsoft.com/office/powerpoint/2010/main" xmlns="" val="188095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67512" y="0"/>
            <a:ext cx="10782300" cy="4521200"/>
          </a:xfrm>
        </p:spPr>
        <p:txBody>
          <a:bodyPr/>
          <a:lstStyle/>
          <a:p>
            <a:pPr marL="342900" indent="-342900">
              <a:buFont typeface="Arial" panose="020B0604020202020204" pitchFamily="34" charset="0"/>
              <a:buChar char="•"/>
            </a:pPr>
            <a:r>
              <a:rPr lang="tr-TR" sz="2400" b="1" dirty="0">
                <a:solidFill>
                  <a:schemeClr val="bg1"/>
                </a:solidFill>
                <a:effectLst>
                  <a:outerShdw blurRad="50800" dist="38100" dir="2700000" algn="tl">
                    <a:srgbClr val="000000">
                      <a:alpha val="40000"/>
                    </a:srgbClr>
                  </a:outerShdw>
                </a:effectLst>
              </a:rPr>
              <a:t>CİNSİYET :          </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Biyolojik </a:t>
            </a:r>
            <a:r>
              <a:rPr lang="tr-TR" sz="2400" dirty="0">
                <a:solidFill>
                  <a:schemeClr val="bg1"/>
                </a:solidFill>
                <a:effectLst>
                  <a:outerShdw blurRad="50800" dist="38100" dir="2700000" algn="tl">
                    <a:srgbClr val="000000">
                      <a:alpha val="40000"/>
                    </a:srgbClr>
                  </a:outerShdw>
                </a:effectLst>
              </a:rPr>
              <a:t>Özellikler</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Değişmez</a:t>
            </a:r>
            <a:r>
              <a:rPr lang="tr-TR" sz="2400" dirty="0">
                <a:solidFill>
                  <a:schemeClr val="bg1"/>
                </a:solidFill>
              </a:rPr>
              <a:t/>
            </a:r>
            <a:br>
              <a:rPr lang="tr-TR" sz="2400" dirty="0">
                <a:solidFill>
                  <a:schemeClr val="bg1"/>
                </a:solidFill>
              </a:rPr>
            </a:br>
            <a:r>
              <a:rPr lang="tr-TR" sz="2400" dirty="0" smtClean="0">
                <a:solidFill>
                  <a:schemeClr val="bg1"/>
                </a:solidFill>
              </a:rPr>
              <a:t>Biyolojiye </a:t>
            </a:r>
            <a:r>
              <a:rPr lang="tr-TR" sz="2400" dirty="0">
                <a:solidFill>
                  <a:schemeClr val="bg1"/>
                </a:solidFill>
              </a:rPr>
              <a:t>referans verir. Kromozomlarda, hormonlarda,  birincil ve ikincil cinsel özelliklerdeki farklılığı anlatır. Genellikle değişmezliği kabul edilir</a:t>
            </a:r>
            <a:br>
              <a:rPr lang="tr-TR" sz="2400" dirty="0">
                <a:solidFill>
                  <a:schemeClr val="bg1"/>
                </a:solidFill>
              </a:rPr>
            </a:br>
            <a:r>
              <a:rPr lang="tr-TR" sz="2400" b="1" dirty="0">
                <a:solidFill>
                  <a:schemeClr val="bg1"/>
                </a:solidFill>
                <a:effectLst>
                  <a:outerShdw blurRad="50800" dist="38100" dir="2700000" algn="tl">
                    <a:srgbClr val="000000">
                      <a:alpha val="40000"/>
                    </a:srgbClr>
                  </a:outerShdw>
                </a:effectLst>
              </a:rPr>
              <a:t>  </a:t>
            </a:r>
            <a:r>
              <a:rPr lang="tr-TR" sz="2400" dirty="0">
                <a:solidFill>
                  <a:schemeClr val="bg1"/>
                </a:solidFill>
              </a:rPr>
              <a:t/>
            </a:r>
            <a:br>
              <a:rPr lang="tr-TR" sz="2400" dirty="0">
                <a:solidFill>
                  <a:schemeClr val="bg1"/>
                </a:solidFill>
              </a:rPr>
            </a:br>
            <a:r>
              <a:rPr lang="tr-TR" sz="2400" b="1" dirty="0">
                <a:solidFill>
                  <a:schemeClr val="bg1"/>
                </a:solidFill>
                <a:effectLst>
                  <a:outerShdw blurRad="50800" dist="38100" dir="2700000" algn="tl">
                    <a:srgbClr val="000000">
                      <a:alpha val="40000"/>
                    </a:srgbClr>
                  </a:outerShdw>
                </a:effectLst>
              </a:rPr>
              <a:t>TOPLUMSAL CİNSİYET: </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Toplumsal </a:t>
            </a:r>
            <a:r>
              <a:rPr lang="tr-TR" sz="2400" dirty="0">
                <a:solidFill>
                  <a:schemeClr val="bg1"/>
                </a:solidFill>
                <a:effectLst>
                  <a:outerShdw blurRad="50800" dist="38100" dir="2700000" algn="tl">
                    <a:srgbClr val="000000">
                      <a:alpha val="40000"/>
                    </a:srgbClr>
                  </a:outerShdw>
                </a:effectLst>
              </a:rPr>
              <a:t>olarak belirlenir</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Kültürün </a:t>
            </a:r>
            <a:r>
              <a:rPr lang="tr-TR" sz="2400" dirty="0">
                <a:solidFill>
                  <a:schemeClr val="bg1"/>
                </a:solidFill>
                <a:effectLst>
                  <a:outerShdw blurRad="50800" dist="38100" dir="2700000" algn="tl">
                    <a:srgbClr val="000000">
                      <a:alpha val="40000"/>
                    </a:srgbClr>
                  </a:outerShdw>
                </a:effectLst>
              </a:rPr>
              <a:t>içinde öğrenilir</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Zaman </a:t>
            </a:r>
            <a:r>
              <a:rPr lang="tr-TR" sz="2400" dirty="0">
                <a:solidFill>
                  <a:schemeClr val="bg1"/>
                </a:solidFill>
                <a:effectLst>
                  <a:outerShdw blurRad="50800" dist="38100" dir="2700000" algn="tl">
                    <a:srgbClr val="000000">
                      <a:alpha val="40000"/>
                    </a:srgbClr>
                  </a:outerShdw>
                </a:effectLst>
              </a:rPr>
              <a:t>ve mekan içinde değişir</a:t>
            </a:r>
            <a:r>
              <a:rPr lang="tr-TR" sz="2400" dirty="0">
                <a:solidFill>
                  <a:schemeClr val="bg1"/>
                </a:solidFill>
              </a:rPr>
              <a:t/>
            </a:r>
            <a:br>
              <a:rPr lang="tr-TR" sz="2400" dirty="0">
                <a:solidFill>
                  <a:schemeClr val="bg1"/>
                </a:solidFill>
              </a:rPr>
            </a:br>
            <a:r>
              <a:rPr lang="tr-TR" sz="2400" dirty="0" smtClean="0">
                <a:solidFill>
                  <a:schemeClr val="bg1"/>
                </a:solidFill>
              </a:rPr>
              <a:t>-</a:t>
            </a:r>
            <a:r>
              <a:rPr lang="tr-TR" sz="2400" dirty="0" smtClean="0">
                <a:solidFill>
                  <a:schemeClr val="bg1"/>
                </a:solidFill>
                <a:effectLst>
                  <a:outerShdw blurRad="50800" dist="38100" dir="2700000" algn="tl">
                    <a:srgbClr val="000000">
                      <a:alpha val="40000"/>
                    </a:srgbClr>
                  </a:outerShdw>
                </a:effectLst>
              </a:rPr>
              <a:t>Değişime </a:t>
            </a:r>
            <a:r>
              <a:rPr lang="tr-TR" sz="2400" dirty="0">
                <a:solidFill>
                  <a:schemeClr val="bg1"/>
                </a:solidFill>
                <a:effectLst>
                  <a:outerShdw blurRad="50800" dist="38100" dir="2700000" algn="tl">
                    <a:srgbClr val="000000">
                      <a:alpha val="40000"/>
                    </a:srgbClr>
                  </a:outerShdw>
                </a:effectLst>
              </a:rPr>
              <a:t>direnebilir</a:t>
            </a:r>
            <a:r>
              <a:rPr lang="tr-TR" sz="2400" dirty="0">
                <a:solidFill>
                  <a:schemeClr val="tx1"/>
                </a:solidFill>
              </a:rPr>
              <a:t/>
            </a:r>
            <a:br>
              <a:rPr lang="tr-TR" sz="2400" dirty="0">
                <a:solidFill>
                  <a:schemeClr val="tx1"/>
                </a:solidFill>
              </a:rPr>
            </a:br>
            <a:endParaRPr lang="tr-TR" sz="2400" dirty="0">
              <a:solidFill>
                <a:schemeClr val="tx1"/>
              </a:solidFill>
            </a:endParaRPr>
          </a:p>
        </p:txBody>
      </p:sp>
      <p:sp>
        <p:nvSpPr>
          <p:cNvPr id="3" name="Alt Başlık 2"/>
          <p:cNvSpPr>
            <a:spLocks noGrp="1"/>
          </p:cNvSpPr>
          <p:nvPr>
            <p:ph type="subTitle" idx="1"/>
          </p:nvPr>
        </p:nvSpPr>
        <p:spPr>
          <a:xfrm>
            <a:off x="825500" y="4292600"/>
            <a:ext cx="10972800" cy="2184400"/>
          </a:xfrm>
        </p:spPr>
        <p:txBody>
          <a:bodyPr>
            <a:noAutofit/>
          </a:bodyPr>
          <a:lstStyle/>
          <a:p>
            <a:pPr algn="just"/>
            <a:r>
              <a:rPr lang="tr-TR" sz="2000" dirty="0" smtClean="0"/>
              <a:t>Toplumların </a:t>
            </a:r>
            <a:r>
              <a:rPr lang="tr-TR" sz="2000" dirty="0"/>
              <a:t>iki cinsi birbirinden ayırt etme biçimini ve onlara verdiği rolleri anlatmak için kullanılan bir kavramdır. Aynı zamanda toplumsal bir sınıflandırma sistemine dayanak olan bir kavramdır. Bu yolla cinslerin birbirinden ayrılmasına olanak sağlar. Kadın ve erkek seks/cinsiyet kategorisi iken; kadınlık ve erkeklik </a:t>
            </a:r>
            <a:r>
              <a:rPr lang="tr-TR" sz="2000" dirty="0" smtClean="0"/>
              <a:t>toplumsal </a:t>
            </a:r>
            <a:r>
              <a:rPr lang="tr-TR" sz="2000" dirty="0"/>
              <a:t>cinsiyet kategorisidir. </a:t>
            </a:r>
            <a:endParaRPr lang="tr-TR" sz="2000" dirty="0" smtClean="0"/>
          </a:p>
          <a:p>
            <a:pPr algn="just"/>
            <a:r>
              <a:rPr lang="tr-TR" sz="2000" b="1" dirty="0" smtClean="0"/>
              <a:t>Neden biyolojik </a:t>
            </a:r>
            <a:r>
              <a:rPr lang="tr-TR" sz="2000" b="1" dirty="0"/>
              <a:t>cinsiyet/cins ile toplumsal cinsiyet arasında bir ayrım </a:t>
            </a:r>
            <a:r>
              <a:rPr lang="tr-TR" sz="2000" b="1" dirty="0" smtClean="0"/>
              <a:t>yapıyoruz?</a:t>
            </a:r>
            <a:endParaRPr lang="tr-TR" sz="2000" b="1" dirty="0"/>
          </a:p>
          <a:p>
            <a:pPr algn="just"/>
            <a:r>
              <a:rPr lang="tr-TR" sz="2000" dirty="0" smtClean="0"/>
              <a:t>Toplumsal </a:t>
            </a:r>
            <a:r>
              <a:rPr lang="tr-TR" sz="2000" dirty="0"/>
              <a:t>cinsiyet </a:t>
            </a:r>
            <a:r>
              <a:rPr lang="tr-TR" sz="2000" dirty="0" smtClean="0"/>
              <a:t>kavramı </a:t>
            </a:r>
            <a:r>
              <a:rPr lang="tr-TR" sz="2000" dirty="0"/>
              <a:t>kadınlar ve erkekler arasındaki  asimetrik ilişkileri ve eşitsizlikleri sorgulamak için kavramsal bir araç </a:t>
            </a:r>
            <a:r>
              <a:rPr lang="tr-TR" sz="2000" dirty="0" smtClean="0"/>
              <a:t>olarak kullanılmaktadır.  </a:t>
            </a:r>
            <a:endParaRPr lang="tr-TR" sz="2000" dirty="0"/>
          </a:p>
          <a:p>
            <a:endParaRPr lang="tr-TR" sz="2000" dirty="0"/>
          </a:p>
        </p:txBody>
      </p:sp>
    </p:spTree>
    <p:extLst>
      <p:ext uri="{BB962C8B-B14F-4D97-AF65-F5344CB8AC3E}">
        <p14:creationId xmlns:p14="http://schemas.microsoft.com/office/powerpoint/2010/main" xmlns="" val="379707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74901" y="499533"/>
            <a:ext cx="6172200" cy="1113367"/>
          </a:xfrm>
        </p:spPr>
        <p:txBody>
          <a:bodyPr>
            <a:normAutofit/>
          </a:bodyPr>
          <a:lstStyle/>
          <a:p>
            <a:pPr algn="ctr"/>
            <a:r>
              <a:rPr lang="tr-TR" sz="2400" b="1" dirty="0" smtClean="0">
                <a:solidFill>
                  <a:schemeClr val="tx1"/>
                </a:solidFill>
              </a:rPr>
              <a:t>TOPLUMSAL CİNSİYET ROLLERİ</a:t>
            </a:r>
            <a:endParaRPr lang="tr-TR" sz="2400" b="1" dirty="0">
              <a:solidFill>
                <a:schemeClr val="tx1"/>
              </a:solidFill>
            </a:endParaRPr>
          </a:p>
        </p:txBody>
      </p:sp>
      <p:sp>
        <p:nvSpPr>
          <p:cNvPr id="3" name="İçerik Yer Tutucusu 2"/>
          <p:cNvSpPr>
            <a:spLocks noGrp="1"/>
          </p:cNvSpPr>
          <p:nvPr>
            <p:ph idx="1"/>
          </p:nvPr>
        </p:nvSpPr>
        <p:spPr>
          <a:xfrm>
            <a:off x="651256" y="1612900"/>
            <a:ext cx="10753725" cy="4178300"/>
          </a:xfrm>
        </p:spPr>
        <p:txBody>
          <a:bodyPr>
            <a:normAutofit/>
          </a:bodyPr>
          <a:lstStyle/>
          <a:p>
            <a:endParaRPr lang="tr-TR" dirty="0" smtClean="0"/>
          </a:p>
          <a:p>
            <a:r>
              <a:rPr lang="tr-TR" b="1" dirty="0">
                <a:solidFill>
                  <a:schemeClr val="tx1"/>
                </a:solidFill>
              </a:rPr>
              <a:t>Kadın ve erkeklerin nasıl düşünmesi , davranması  ve hissetmeleri gerektiğini tanımlayan, toplumsal olarak öngörülen farklılıklara dayanan, toplumsal olarak belirlenmiş davranış, yükümlülük ve sorumluluklardır. </a:t>
            </a:r>
            <a:endParaRPr lang="tr-TR" b="1" dirty="0" smtClean="0">
              <a:solidFill>
                <a:schemeClr val="tx1"/>
              </a:solidFill>
            </a:endParaRPr>
          </a:p>
          <a:p>
            <a:r>
              <a:rPr lang="tr-TR" b="1" dirty="0">
                <a:solidFill>
                  <a:schemeClr val="tx1"/>
                </a:solidFill>
              </a:rPr>
              <a:t>Cinsiyete dayalı iş bölümü kadınları ikincil konumunu pekiştirir ve onları toplumsal cinsiyet rollerine bağlı ve bağımlı kılar. </a:t>
            </a:r>
            <a:r>
              <a:rPr lang="tr-TR" b="1" dirty="0"/>
              <a:t/>
            </a:r>
            <a:br>
              <a:rPr lang="tr-TR" b="1" dirty="0"/>
            </a:br>
            <a:r>
              <a:rPr lang="tr-TR" b="1" dirty="0">
                <a:solidFill>
                  <a:schemeClr val="tx1"/>
                </a:solidFill>
              </a:rPr>
              <a:t/>
            </a:r>
            <a:br>
              <a:rPr lang="tr-TR" b="1" dirty="0">
                <a:solidFill>
                  <a:schemeClr val="tx1"/>
                </a:solidFill>
              </a:rPr>
            </a:br>
            <a:r>
              <a:rPr lang="tr-TR" i="1" dirty="0">
                <a:solidFill>
                  <a:schemeClr val="tx1"/>
                </a:solidFill>
              </a:rPr>
              <a:t>Cinsiyet rolleri bireysel seçimle olduğu </a:t>
            </a:r>
            <a:r>
              <a:rPr lang="tr-TR" i="1" dirty="0" smtClean="0">
                <a:solidFill>
                  <a:schemeClr val="tx1"/>
                </a:solidFill>
              </a:rPr>
              <a:t>kadar,  </a:t>
            </a:r>
            <a:r>
              <a:rPr lang="tr-TR" i="1" dirty="0">
                <a:solidFill>
                  <a:schemeClr val="tx1"/>
                </a:solidFill>
              </a:rPr>
              <a:t>ekonomik kriz, doğurganlık oranının düşme eğilimi, kadınların eğitim </a:t>
            </a:r>
            <a:r>
              <a:rPr lang="tr-TR" i="1" dirty="0" smtClean="0">
                <a:solidFill>
                  <a:schemeClr val="tx1"/>
                </a:solidFill>
              </a:rPr>
              <a:t>ve </a:t>
            </a:r>
            <a:r>
              <a:rPr lang="tr-TR" i="1" dirty="0">
                <a:solidFill>
                  <a:schemeClr val="tx1"/>
                </a:solidFill>
              </a:rPr>
              <a:t>kadınların toplumsal katılım düzeyinin yükselmesi,  teknolojinin sunduğu olanakların yaygınlaşması gibi durum ve süreçlerin etkisiyle zaman içinde </a:t>
            </a:r>
            <a:r>
              <a:rPr lang="tr-TR" i="1" dirty="0" smtClean="0">
                <a:solidFill>
                  <a:schemeClr val="tx1"/>
                </a:solidFill>
              </a:rPr>
              <a:t>değişebilmektedir.</a:t>
            </a:r>
            <a:r>
              <a:rPr lang="tr-TR" i="1" dirty="0">
                <a:solidFill>
                  <a:schemeClr val="tx1"/>
                </a:solidFill>
              </a:rPr>
              <a:t/>
            </a:r>
            <a:br>
              <a:rPr lang="tr-TR" i="1" dirty="0">
                <a:solidFill>
                  <a:schemeClr val="tx1"/>
                </a:solidFill>
              </a:rPr>
            </a:br>
            <a:endParaRPr lang="tr-TR" i="1" dirty="0"/>
          </a:p>
        </p:txBody>
      </p:sp>
    </p:spTree>
    <p:extLst>
      <p:ext uri="{BB962C8B-B14F-4D97-AF65-F5344CB8AC3E}">
        <p14:creationId xmlns:p14="http://schemas.microsoft.com/office/powerpoint/2010/main" xmlns="" val="303810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67512" y="279401"/>
            <a:ext cx="10782300" cy="3136899"/>
          </a:xfrm>
        </p:spPr>
        <p:txBody>
          <a:bodyPr/>
          <a:lstStyle/>
          <a:p>
            <a:r>
              <a:rPr lang="tr-TR" sz="3600" dirty="0" smtClean="0"/>
              <a:t/>
            </a:r>
            <a:br>
              <a:rPr lang="tr-TR" sz="3600" dirty="0" smtClean="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200" dirty="0" smtClean="0">
                <a:solidFill>
                  <a:srgbClr val="C00000"/>
                </a:solidFill>
              </a:rPr>
              <a:t>Toplumsal </a:t>
            </a:r>
            <a:r>
              <a:rPr lang="tr-TR" sz="3200" dirty="0">
                <a:solidFill>
                  <a:srgbClr val="C00000"/>
                </a:solidFill>
              </a:rPr>
              <a:t>Cinsiyete Dayalı İşbölümü </a:t>
            </a:r>
            <a:br>
              <a:rPr lang="tr-TR" sz="3200" dirty="0">
                <a:solidFill>
                  <a:srgbClr val="C00000"/>
                </a:solidFill>
              </a:rPr>
            </a:br>
            <a:r>
              <a:rPr lang="tr-TR" sz="2000" dirty="0" smtClean="0">
                <a:solidFill>
                  <a:schemeClr val="bg1"/>
                </a:solidFill>
                <a:effectLst>
                  <a:outerShdw blurRad="50800" dist="38100" dir="2700000" algn="tl">
                    <a:srgbClr val="000000">
                      <a:alpha val="40000"/>
                    </a:srgbClr>
                  </a:outerShdw>
                </a:effectLst>
              </a:rPr>
              <a:t>“Kadınların </a:t>
            </a:r>
            <a:r>
              <a:rPr lang="tr-TR" sz="2000" dirty="0">
                <a:solidFill>
                  <a:schemeClr val="bg1"/>
                </a:solidFill>
                <a:effectLst>
                  <a:outerShdw blurRad="50800" dist="38100" dir="2700000" algn="tl">
                    <a:srgbClr val="000000">
                      <a:alpha val="40000"/>
                    </a:srgbClr>
                  </a:outerShdw>
                </a:effectLst>
              </a:rPr>
              <a:t>ve erkeklerin ne yapması gerektiği ya da neleri yapabileceği hakkında toplumda yaratılmış olan fikirlere ve değerlere dayanarak, kadınlara ve erkeklere farklı roller, sorumluluklar ve görevler yüklenmesini ifade eder.”</a:t>
            </a:r>
            <a:r>
              <a:rPr lang="tr-TR" sz="2000" dirty="0">
                <a:solidFill>
                  <a:schemeClr val="bg1"/>
                </a:solidFill>
              </a:rPr>
              <a:t> (</a:t>
            </a:r>
            <a:r>
              <a:rPr lang="tr-TR" sz="2000" dirty="0" err="1">
                <a:solidFill>
                  <a:schemeClr val="bg1"/>
                </a:solidFill>
              </a:rPr>
              <a:t>Bhasin</a:t>
            </a:r>
            <a:r>
              <a:rPr lang="tr-TR" sz="2000" dirty="0">
                <a:solidFill>
                  <a:schemeClr val="bg1"/>
                </a:solidFill>
              </a:rPr>
              <a:t>, 2003: 27). </a:t>
            </a:r>
            <a:r>
              <a:rPr lang="tr-TR" sz="2000" dirty="0" smtClean="0">
                <a:solidFill>
                  <a:schemeClr val="bg1"/>
                </a:solidFill>
              </a:rPr>
              <a:t> </a:t>
            </a:r>
            <a:r>
              <a:rPr lang="tr-TR" sz="2000" dirty="0" smtClean="0">
                <a:solidFill>
                  <a:schemeClr val="bg1"/>
                </a:solidFill>
                <a:effectLst>
                  <a:outerShdw blurRad="50800" dist="38100" dir="2700000" algn="tl">
                    <a:srgbClr val="000000">
                      <a:alpha val="40000"/>
                    </a:srgbClr>
                  </a:outerShdw>
                </a:effectLst>
              </a:rPr>
              <a:t>Bu </a:t>
            </a:r>
            <a:r>
              <a:rPr lang="tr-TR" sz="2000" dirty="0">
                <a:solidFill>
                  <a:schemeClr val="bg1"/>
                </a:solidFill>
                <a:effectLst>
                  <a:outerShdw blurRad="50800" dist="38100" dir="2700000" algn="tl">
                    <a:srgbClr val="000000">
                      <a:alpha val="40000"/>
                    </a:srgbClr>
                  </a:outerShdw>
                </a:effectLst>
              </a:rPr>
              <a:t>işbölümü nedeniyle  kadın ve erkeklerin farklı  günlük işleri, sorumlulukları ve zaman kullanımları vardır. Kadınların işleri, rolleri ve kimlikleri  üreme (çocuk doğurma) ve aile içinde yapılan  işler temelinde belirlenirken, toplumsal ve kamusal alanda yapılan işler  asıl olarak erkeklerin işi olarak görülür.  Erkek egemenliği altında bu işbölümü, kadınları bağımlı, ikincil ve dezavantajlı  kılar</a:t>
            </a:r>
            <a:r>
              <a:rPr lang="tr-TR" sz="2000" dirty="0" smtClean="0">
                <a:solidFill>
                  <a:schemeClr val="bg1"/>
                </a:solidFill>
                <a:effectLst>
                  <a:outerShdw blurRad="50800" dist="38100" dir="2700000" algn="tl">
                    <a:srgbClr val="000000">
                      <a:alpha val="40000"/>
                    </a:srgbClr>
                  </a:outerShdw>
                </a:effectLst>
              </a:rPr>
              <a:t>.</a:t>
            </a:r>
            <a:r>
              <a:rPr lang="tr-TR" sz="2000" dirty="0" smtClean="0">
                <a:solidFill>
                  <a:schemeClr val="bg1"/>
                </a:solidFill>
              </a:rPr>
              <a:t/>
            </a:r>
            <a:br>
              <a:rPr lang="tr-TR" sz="2000" dirty="0" smtClean="0">
                <a:solidFill>
                  <a:schemeClr val="bg1"/>
                </a:solidFill>
              </a:rPr>
            </a:br>
            <a:r>
              <a:rPr lang="tr-TR" sz="2000" dirty="0">
                <a:solidFill>
                  <a:schemeClr val="bg1"/>
                </a:solidFill>
              </a:rPr>
              <a:t/>
            </a:r>
            <a:br>
              <a:rPr lang="tr-TR" sz="2000" dirty="0">
                <a:solidFill>
                  <a:schemeClr val="bg1"/>
                </a:solidFill>
              </a:rPr>
            </a:br>
            <a:r>
              <a:rPr lang="tr-TR" sz="2000" dirty="0"/>
              <a:t/>
            </a:r>
            <a:br>
              <a:rPr lang="tr-TR" sz="2000" dirty="0"/>
            </a:br>
            <a:r>
              <a:rPr lang="tr-TR" sz="2000" dirty="0" smtClean="0"/>
              <a:t/>
            </a:r>
            <a:br>
              <a:rPr lang="tr-TR" sz="2000" dirty="0" smtClean="0"/>
            </a:br>
            <a:r>
              <a:rPr lang="tr-TR" sz="2000" dirty="0"/>
              <a:t/>
            </a:r>
            <a:br>
              <a:rPr lang="tr-TR" sz="2000" dirty="0"/>
            </a:br>
            <a:endParaRPr lang="tr-TR" sz="2000" dirty="0"/>
          </a:p>
        </p:txBody>
      </p:sp>
      <p:sp>
        <p:nvSpPr>
          <p:cNvPr id="3" name="Alt Başlık 2"/>
          <p:cNvSpPr>
            <a:spLocks noGrp="1"/>
          </p:cNvSpPr>
          <p:nvPr>
            <p:ph type="subTitle" idx="1"/>
          </p:nvPr>
        </p:nvSpPr>
        <p:spPr>
          <a:xfrm>
            <a:off x="667512" y="3739198"/>
            <a:ext cx="10140188" cy="2113598"/>
          </a:xfrm>
        </p:spPr>
        <p:txBody>
          <a:bodyPr>
            <a:normAutofit fontScale="92500" lnSpcReduction="10000"/>
          </a:bodyPr>
          <a:lstStyle/>
          <a:p>
            <a:r>
              <a:rPr lang="tr-TR" b="1" dirty="0">
                <a:solidFill>
                  <a:srgbClr val="C00000"/>
                </a:solidFill>
                <a:effectLst>
                  <a:outerShdw blurRad="50800" dist="38100" dir="2700000" algn="tl">
                    <a:srgbClr val="000000">
                      <a:alpha val="40000"/>
                    </a:srgbClr>
                  </a:outerShdw>
                </a:effectLst>
              </a:rPr>
              <a:t>Bu işbölümünün  sonucu kadınlar erkeklerden daha az </a:t>
            </a:r>
            <a:endParaRPr lang="tr-TR" dirty="0">
              <a:solidFill>
                <a:srgbClr val="C00000"/>
              </a:solidFill>
            </a:endParaRPr>
          </a:p>
          <a:p>
            <a:pPr lvl="0"/>
            <a:r>
              <a:rPr lang="tr-TR" dirty="0">
                <a:solidFill>
                  <a:srgbClr val="C00000"/>
                </a:solidFill>
                <a:effectLst>
                  <a:outerShdw blurRad="50800" dist="38100" dir="2700000" algn="tl">
                    <a:srgbClr val="000000">
                      <a:alpha val="40000"/>
                    </a:srgbClr>
                  </a:outerShdw>
                </a:effectLst>
              </a:rPr>
              <a:t>Kaynağa: para, kredi, eğitim, istihdam, boş zamana,</a:t>
            </a:r>
            <a:endParaRPr lang="tr-TR" dirty="0">
              <a:solidFill>
                <a:srgbClr val="C00000"/>
              </a:solidFill>
            </a:endParaRPr>
          </a:p>
          <a:p>
            <a:pPr lvl="0"/>
            <a:r>
              <a:rPr lang="tr-TR" dirty="0">
                <a:solidFill>
                  <a:srgbClr val="C00000"/>
                </a:solidFill>
                <a:effectLst>
                  <a:outerShdw blurRad="50800" dist="38100" dir="2700000" algn="tl">
                    <a:srgbClr val="000000">
                      <a:alpha val="40000"/>
                    </a:srgbClr>
                  </a:outerShdw>
                </a:effectLst>
              </a:rPr>
              <a:t>Seçme şansına: denetim, özerklik, yaşam tarzına, </a:t>
            </a:r>
            <a:endParaRPr lang="tr-TR" dirty="0">
              <a:solidFill>
                <a:srgbClr val="C00000"/>
              </a:solidFill>
            </a:endParaRPr>
          </a:p>
          <a:p>
            <a:pPr lvl="0"/>
            <a:r>
              <a:rPr lang="tr-TR" dirty="0">
                <a:solidFill>
                  <a:srgbClr val="C00000"/>
                </a:solidFill>
                <a:effectLst>
                  <a:outerShdw blurRad="50800" dist="38100" dir="2700000" algn="tl">
                    <a:srgbClr val="000000">
                      <a:alpha val="40000"/>
                    </a:srgbClr>
                  </a:outerShdw>
                </a:effectLst>
              </a:rPr>
              <a:t>Karar alma yetkisine sahiptir.    </a:t>
            </a:r>
            <a:endParaRPr lang="tr-TR" dirty="0">
              <a:solidFill>
                <a:srgbClr val="C00000"/>
              </a:solidFill>
            </a:endParaRPr>
          </a:p>
          <a:p>
            <a:endParaRPr lang="tr-TR"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685800" y="457200"/>
            <a:ext cx="12192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xmlns="" val="3602715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solidFill>
                  <a:srgbClr val="C00000"/>
                </a:solidFill>
              </a:rPr>
              <a:t>CİNSİYET </a:t>
            </a:r>
            <a:r>
              <a:rPr lang="tr-TR" sz="3600" b="1" dirty="0" smtClean="0">
                <a:solidFill>
                  <a:srgbClr val="C00000"/>
                </a:solidFill>
              </a:rPr>
              <a:t>KALIPYARGILARI</a:t>
            </a:r>
            <a:endParaRPr lang="tr-TR" sz="3600" dirty="0">
              <a:solidFill>
                <a:srgbClr val="C00000"/>
              </a:solidFill>
            </a:endParaRPr>
          </a:p>
        </p:txBody>
      </p:sp>
      <p:sp>
        <p:nvSpPr>
          <p:cNvPr id="3" name="İçerik Yer Tutucusu 2"/>
          <p:cNvSpPr>
            <a:spLocks noGrp="1"/>
          </p:cNvSpPr>
          <p:nvPr>
            <p:ph idx="1"/>
          </p:nvPr>
        </p:nvSpPr>
        <p:spPr/>
        <p:txBody>
          <a:bodyPr>
            <a:normAutofit lnSpcReduction="10000"/>
          </a:bodyPr>
          <a:lstStyle/>
          <a:p>
            <a:endParaRPr lang="tr-TR" dirty="0" smtClean="0"/>
          </a:p>
          <a:p>
            <a:r>
              <a:rPr lang="tr-TR" dirty="0"/>
              <a:t/>
            </a:r>
            <a:br>
              <a:rPr lang="tr-TR" dirty="0"/>
            </a:br>
            <a:r>
              <a:rPr lang="tr-TR" b="1" dirty="0">
                <a:solidFill>
                  <a:srgbClr val="7030A0"/>
                </a:solidFill>
              </a:rPr>
              <a:t>İki cinsin birbirinden hangi bakımlardan ayrıldığına dair inançlardır. Kadın ve erkeğe özgü olduğuna inanılan davranış, görünüş ve kişilik farklılıklarını vurgulamak için kullanılır. Her iki cins için de yapması ve yapmaması gereken davranış ve düşünce kalıplarına dair inançları yansıtır. “Kadınlar uysaldır, fedakârdır; erkekler matematikte daha başarılıdır. Kızların iletişim becerileri daha </a:t>
            </a:r>
            <a:r>
              <a:rPr lang="tr-TR" b="1" dirty="0" smtClean="0">
                <a:solidFill>
                  <a:srgbClr val="7030A0"/>
                </a:solidFill>
              </a:rPr>
              <a:t>gelişkindir» </a:t>
            </a:r>
            <a:r>
              <a:rPr lang="tr-TR" b="1" dirty="0">
                <a:solidFill>
                  <a:srgbClr val="7030A0"/>
                </a:solidFill>
              </a:rPr>
              <a:t>gibi </a:t>
            </a:r>
            <a:r>
              <a:rPr lang="tr-TR" b="1" dirty="0" err="1">
                <a:solidFill>
                  <a:srgbClr val="7030A0"/>
                </a:solidFill>
              </a:rPr>
              <a:t>kalıpyargılarla</a:t>
            </a:r>
            <a:r>
              <a:rPr lang="tr-TR" b="1" dirty="0">
                <a:solidFill>
                  <a:srgbClr val="7030A0"/>
                </a:solidFill>
              </a:rPr>
              <a:t> ifade edilir. </a:t>
            </a:r>
            <a:endParaRPr lang="tr-TR" b="1" dirty="0" smtClean="0">
              <a:solidFill>
                <a:srgbClr val="7030A0"/>
              </a:solidFill>
            </a:endParaRPr>
          </a:p>
          <a:p>
            <a:r>
              <a:rPr lang="tr-TR" dirty="0">
                <a:solidFill>
                  <a:schemeClr val="tx1"/>
                </a:solidFill>
              </a:rPr>
              <a:t/>
            </a:r>
            <a:br>
              <a:rPr lang="tr-TR" dirty="0">
                <a:solidFill>
                  <a:schemeClr val="tx1"/>
                </a:solidFill>
              </a:rPr>
            </a:br>
            <a:endParaRPr lang="tr-TR" dirty="0">
              <a:solidFill>
                <a:schemeClr val="tx1"/>
              </a:solidFill>
            </a:endParaRPr>
          </a:p>
          <a:p>
            <a:endParaRPr lang="tr-TR" dirty="0"/>
          </a:p>
        </p:txBody>
      </p:sp>
    </p:spTree>
    <p:extLst>
      <p:ext uri="{BB962C8B-B14F-4D97-AF65-F5344CB8AC3E}">
        <p14:creationId xmlns:p14="http://schemas.microsoft.com/office/powerpoint/2010/main" xmlns="" val="1228414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dirty="0" smtClean="0">
                <a:solidFill>
                  <a:srgbClr val="C00000"/>
                </a:solidFill>
              </a:rPr>
              <a:t>AYRIMCILIK VE ÖNYARGI </a:t>
            </a:r>
            <a:endParaRPr lang="tr-TR" sz="3200" dirty="0">
              <a:solidFill>
                <a:srgbClr val="C00000"/>
              </a:solidFill>
            </a:endParaRPr>
          </a:p>
        </p:txBody>
      </p:sp>
      <p:sp>
        <p:nvSpPr>
          <p:cNvPr id="3" name="İçerik Yer Tutucusu 2"/>
          <p:cNvSpPr>
            <a:spLocks noGrp="1"/>
          </p:cNvSpPr>
          <p:nvPr>
            <p:ph idx="1"/>
          </p:nvPr>
        </p:nvSpPr>
        <p:spPr>
          <a:xfrm>
            <a:off x="676656" y="1625600"/>
            <a:ext cx="10753725" cy="4152265"/>
          </a:xfrm>
        </p:spPr>
        <p:txBody>
          <a:bodyPr>
            <a:normAutofit lnSpcReduction="10000"/>
          </a:bodyPr>
          <a:lstStyle/>
          <a:p>
            <a:r>
              <a:rPr lang="tr-TR" b="1" dirty="0" smtClean="0"/>
              <a:t>Ayrımcılık, aynı durumdaki bireylere farklı; 	farklı durumdaki bireylere aynı muamele yapmaktır. </a:t>
            </a:r>
          </a:p>
          <a:p>
            <a:r>
              <a:rPr lang="tr-TR" b="1" dirty="0" smtClean="0"/>
              <a:t>Cinsiyet, ırk, dil mezhep-din, cinsel kimlik, sosyal statü, medeni durum , engellilik gibi birey tarafından  denetlemeyen koşulların  getirdiği </a:t>
            </a:r>
            <a:r>
              <a:rPr lang="tr-TR" b="1" dirty="0" err="1" smtClean="0"/>
              <a:t>özsel</a:t>
            </a:r>
            <a:r>
              <a:rPr lang="tr-TR" b="1" dirty="0" smtClean="0"/>
              <a:t> kimlikler ve özellikler  ile edinilen konum ve durumlara hak ve özgürlük açısından farklı muamele edilmesidir. </a:t>
            </a:r>
          </a:p>
          <a:p>
            <a:r>
              <a:rPr lang="tr-TR" b="1" dirty="0" smtClean="0"/>
              <a:t>- işe alırken, erkek  çalışan tercihinde bulunmak, </a:t>
            </a:r>
          </a:p>
          <a:p>
            <a:r>
              <a:rPr lang="tr-TR" b="1" dirty="0" smtClean="0"/>
              <a:t>- kamu hizmetinin sunumunda   belirli mezhep-dini kimliklere  öncelik verilmesi  gibi.</a:t>
            </a:r>
          </a:p>
          <a:p>
            <a:r>
              <a:rPr lang="tr-TR" b="1" dirty="0" smtClean="0"/>
              <a:t>Önyargı Kanıta ve bilgiye dayanmayan her türlü ön fikir olarak tanımlanabilir. </a:t>
            </a:r>
            <a:endParaRPr lang="tr-TR" b="1" dirty="0"/>
          </a:p>
        </p:txBody>
      </p:sp>
    </p:spTree>
    <p:extLst>
      <p:ext uri="{BB962C8B-B14F-4D97-AF65-F5344CB8AC3E}">
        <p14:creationId xmlns:p14="http://schemas.microsoft.com/office/powerpoint/2010/main" xmlns="" val="978605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67512" y="419100"/>
            <a:ext cx="10782300" cy="2243667"/>
          </a:xfrm>
        </p:spPr>
        <p:txBody>
          <a:bodyPr/>
          <a:lstStyle/>
          <a:p>
            <a:r>
              <a:rPr lang="tr-TR" sz="2400" b="1" dirty="0"/>
              <a:t>CİNSEL </a:t>
            </a:r>
            <a:r>
              <a:rPr lang="tr-TR" sz="2400" b="1" dirty="0" smtClean="0"/>
              <a:t>KİMLİK</a:t>
            </a:r>
            <a:br>
              <a:rPr lang="tr-TR" sz="2400" b="1" dirty="0" smtClean="0"/>
            </a:br>
            <a:r>
              <a:rPr lang="tr-TR" sz="2400" b="1" dirty="0"/>
              <a:t/>
            </a:r>
            <a:br>
              <a:rPr lang="tr-TR" sz="2400" b="1" dirty="0"/>
            </a:br>
            <a:r>
              <a:rPr lang="tr-TR" sz="2400" dirty="0" smtClean="0"/>
              <a:t>Kişinin </a:t>
            </a:r>
            <a:r>
              <a:rPr lang="tr-TR" sz="2400" dirty="0"/>
              <a:t>hangi cinsten olduğuna dair bilgisi ve başkalarının cinsiyetini tanıma yeteneğini anlatır. </a:t>
            </a:r>
            <a:r>
              <a:rPr lang="tr-TR" sz="2400" dirty="0" smtClean="0"/>
              <a:t/>
            </a:r>
            <a:br>
              <a:rPr lang="tr-TR" sz="2400" dirty="0" smtClean="0"/>
            </a:br>
            <a:r>
              <a:rPr lang="tr-TR" sz="2400" dirty="0"/>
              <a:t>Kişinin kendi bedenini ve benliğini belli bir cinsiyet tanımı içinde algılayışı, kabullenişidir. Bu algılayış biyolojik cinsiyetiyle uyumlu veya uyumsuz olabilir.</a:t>
            </a:r>
            <a:br>
              <a:rPr lang="tr-TR" sz="2400" dirty="0"/>
            </a:br>
            <a:r>
              <a:rPr lang="tr-TR" sz="2400" dirty="0"/>
              <a:t/>
            </a:r>
            <a:br>
              <a:rPr lang="tr-TR" sz="2400" dirty="0"/>
            </a:br>
            <a:endParaRPr lang="tr-TR" sz="2400" dirty="0"/>
          </a:p>
        </p:txBody>
      </p:sp>
      <p:sp>
        <p:nvSpPr>
          <p:cNvPr id="3" name="Alt Başlık 2"/>
          <p:cNvSpPr>
            <a:spLocks noGrp="1"/>
          </p:cNvSpPr>
          <p:nvPr>
            <p:ph type="subTitle" idx="1"/>
          </p:nvPr>
        </p:nvSpPr>
        <p:spPr>
          <a:xfrm>
            <a:off x="667512" y="2336800"/>
            <a:ext cx="10457688" cy="3515996"/>
          </a:xfrm>
        </p:spPr>
        <p:txBody>
          <a:bodyPr>
            <a:normAutofit fontScale="92500" lnSpcReduction="20000"/>
          </a:bodyPr>
          <a:lstStyle/>
          <a:p>
            <a:pPr algn="ctr"/>
            <a:r>
              <a:rPr lang="tr-TR" b="1" dirty="0"/>
              <a:t>CİNSEL </a:t>
            </a:r>
            <a:r>
              <a:rPr lang="tr-TR" b="1" dirty="0" smtClean="0"/>
              <a:t>YÖNELİM</a:t>
            </a:r>
            <a:endParaRPr lang="tr-TR" dirty="0"/>
          </a:p>
          <a:p>
            <a:r>
              <a:rPr lang="tr-TR" dirty="0"/>
              <a:t>Belli bir cinsiyetteki bireye karşı süregelen duygusal, romantik ve cinsel çekimi ifade eder. </a:t>
            </a:r>
            <a:r>
              <a:rPr lang="tr-TR" dirty="0" smtClean="0"/>
              <a:t>Tanımlanmış </a:t>
            </a:r>
            <a:r>
              <a:rPr lang="tr-TR" dirty="0"/>
              <a:t>üç cinsel yönelim vardır:   Kişinin karşı cinsiyetten birine yönelmesi heteroseksüellik; Kişinin kendi cinsiyetinden birine yönelmesi eşcinsellik;  Kişinin her iki cinsiyete de yönelmesi </a:t>
            </a:r>
            <a:r>
              <a:rPr lang="tr-TR" dirty="0" err="1"/>
              <a:t>biseksüelliktir</a:t>
            </a:r>
            <a:r>
              <a:rPr lang="tr-TR" dirty="0"/>
              <a:t>. Cinsel yönelim, duyguları ve kendilik kavramını içerdiği için cinsel davranıştan farklıdır. Bireyler davranışlarıyla cinsel yönelimlerini ifade edebilecekleri gibi etmeyebilirler de</a:t>
            </a:r>
            <a:r>
              <a:rPr lang="tr-TR" dirty="0" smtClean="0"/>
              <a:t>.</a:t>
            </a:r>
          </a:p>
          <a:p>
            <a:endParaRPr lang="tr-TR" dirty="0"/>
          </a:p>
          <a:p>
            <a:endParaRPr lang="tr-TR" dirty="0"/>
          </a:p>
        </p:txBody>
      </p:sp>
    </p:spTree>
    <p:extLst>
      <p:ext uri="{BB962C8B-B14F-4D97-AF65-F5344CB8AC3E}">
        <p14:creationId xmlns:p14="http://schemas.microsoft.com/office/powerpoint/2010/main" xmlns="" val="91048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3504" y="304801"/>
            <a:ext cx="10782300" cy="749299"/>
          </a:xfrm>
        </p:spPr>
        <p:txBody>
          <a:bodyPr/>
          <a:lstStyle/>
          <a:p>
            <a:pPr algn="ctr"/>
            <a:r>
              <a:rPr lang="tr-TR" sz="4000" dirty="0" smtClean="0">
                <a:solidFill>
                  <a:srgbClr val="C00000"/>
                </a:solidFill>
              </a:rPr>
              <a:t>GİZLİ MÜFREDAT </a:t>
            </a:r>
            <a:endParaRPr lang="tr-TR" sz="4000" dirty="0">
              <a:solidFill>
                <a:srgbClr val="C00000"/>
              </a:solidFill>
            </a:endParaRPr>
          </a:p>
        </p:txBody>
      </p:sp>
      <p:sp>
        <p:nvSpPr>
          <p:cNvPr id="3" name="Alt Başlık 2"/>
          <p:cNvSpPr>
            <a:spLocks noGrp="1"/>
          </p:cNvSpPr>
          <p:nvPr>
            <p:ph type="subTitle" idx="1"/>
          </p:nvPr>
        </p:nvSpPr>
        <p:spPr>
          <a:xfrm>
            <a:off x="730504" y="927100"/>
            <a:ext cx="10940796" cy="5930900"/>
          </a:xfrm>
        </p:spPr>
        <p:txBody>
          <a:bodyPr>
            <a:noAutofit/>
          </a:bodyPr>
          <a:lstStyle/>
          <a:p>
            <a:pPr algn="just"/>
            <a:r>
              <a:rPr lang="tr-TR" sz="2400" dirty="0"/>
              <a:t>Gizli müfredat, açık müfredatta yer almayan ancak okulun işleyiş ve örgütlenmesiyle ilgili söylem ve pratiklerle verilen mesajlardır. Gizli müfredat mesajları genelde tutumlar, değerler, inançlar ve davranışlarla iletilir. </a:t>
            </a:r>
            <a:r>
              <a:rPr lang="tr-TR" sz="2400" dirty="0" smtClean="0"/>
              <a:t>Öğrencilerin </a:t>
            </a:r>
            <a:r>
              <a:rPr lang="tr-TR" sz="2400" dirty="0"/>
              <a:t>ve öğretmenlerin davranış kodları müfredatta yer almaz. Ancak öğrenciler, okulda nasıl davranmaları gerektiğini okulun kültürel ortamında öğrenirler. Çünkü okuldaki hayatın pek çok yönü kurallarla düzenlenmiştir: Okul törenlerinden, derslikteki düzenin nasıl sürdürüleceğine, kültürel faaliyetlerden ilişkilerin nasıl düzenleneceğine kadar </a:t>
            </a:r>
            <a:r>
              <a:rPr lang="tr-TR" sz="2400" dirty="0" smtClean="0"/>
              <a:t>beklentilerin birçoğu  </a:t>
            </a:r>
            <a:r>
              <a:rPr lang="tr-TR" sz="2400" dirty="0"/>
              <a:t>öğrencilere yazılı olmayan kurallarla iletilir. Bu kuralların hangi amaçlarla düzenlendiği yani öğrenciyi itaate mi, yoksa eleştirelliğe mi yönlendireceğini belirler. Bu nedenle gizli müfredat mesajları resmi müfredatı tamamlayabilir ya da onunla çelişebilir. Ancak gizli müfredat genellikle statükoyu korumak için egemen kültür ve hakim </a:t>
            </a:r>
            <a:r>
              <a:rPr lang="tr-TR" sz="2400" dirty="0" err="1"/>
              <a:t>sosyo</a:t>
            </a:r>
            <a:r>
              <a:rPr lang="tr-TR" sz="2400" dirty="0"/>
              <a:t>-ekonomik hiyerarşinin korunmasına hizmet eder. Bu nedenle öğrencinin sınıfsal kökeni, cinsiyeti, etnik kimliği ve okulun yerleştiği sosyal çevre gizli müfredatın içeriğini belirler. Örneğin, okul yönetimi kadın erkek eşitliğini resmi olarak savunurken yönetici ve öğretmen tutumları kız öğrencileri ikincilleştirebilir. “uysal, hanım hanımcık,  başarılı”  kız  ve “sert, asi ve delikanlı”  erkek gibi basmakalıp imgeler  okul söyleminde, bazı öğretmenlerin tutumlarında, okuldaki kültürel ortam ve etkinliklerde açığa çıkabilir.  </a:t>
            </a:r>
            <a:r>
              <a:rPr lang="tr-TR" sz="2400" dirty="0" smtClean="0"/>
              <a:t>(Bkz</a:t>
            </a:r>
            <a:r>
              <a:rPr lang="tr-TR" sz="2400" dirty="0"/>
              <a:t>. </a:t>
            </a:r>
            <a:r>
              <a:rPr lang="tr-TR" sz="2400" b="1" dirty="0"/>
              <a:t>M.W. Apple. Eğitim ve İktidar,  </a:t>
            </a:r>
            <a:r>
              <a:rPr lang="tr-TR" sz="2400" b="1" dirty="0" err="1"/>
              <a:t>Kalkedon</a:t>
            </a:r>
            <a:r>
              <a:rPr lang="tr-TR" sz="2400" b="1" dirty="0"/>
              <a:t> Yayınları. 1997. </a:t>
            </a:r>
            <a:r>
              <a:rPr lang="tr-TR" sz="2400" b="1" dirty="0" smtClean="0"/>
              <a:t>İstanbul). </a:t>
            </a:r>
            <a:endParaRPr lang="tr-TR" sz="2400" dirty="0"/>
          </a:p>
          <a:p>
            <a:pPr algn="just"/>
            <a:endParaRPr lang="tr-TR" sz="2400" dirty="0"/>
          </a:p>
        </p:txBody>
      </p:sp>
    </p:spTree>
    <p:extLst>
      <p:ext uri="{BB962C8B-B14F-4D97-AF65-F5344CB8AC3E}">
        <p14:creationId xmlns:p14="http://schemas.microsoft.com/office/powerpoint/2010/main" xmlns="" val="3750412804"/>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xmlns=""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
  <TotalTime>187</TotalTime>
  <Words>1156</Words>
  <Application>Microsoft Office PowerPoint</Application>
  <PresentationFormat>Özel</PresentationFormat>
  <Paragraphs>71</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Metropolitan</vt:lpstr>
      <vt:lpstr>Temel Kavramlar ve Tanımlar 2</vt:lpstr>
      <vt:lpstr>TEMEL KAVRAMLAR VE TANIMLAR </vt:lpstr>
      <vt:lpstr>CİNSİYET :           -Biyolojik Özellikler -Değişmez Biyolojiye referans verir. Kromozomlarda, hormonlarda,  birincil ve ikincil cinsel özelliklerdeki farklılığı anlatır. Genellikle değişmezliği kabul edilir    TOPLUMSAL CİNSİYET:  -Toplumsal olarak belirlenir -Kültürün içinde öğrenilir -Zaman ve mekan içinde değişir -Değişime direnebilir </vt:lpstr>
      <vt:lpstr>TOPLUMSAL CİNSİYET ROLLERİ</vt:lpstr>
      <vt:lpstr>                                       Toplumsal Cinsiyete Dayalı İşbölümü  “Kadınların ve erkeklerin ne yapması gerektiği ya da neleri yapabileceği hakkında toplumda yaratılmış olan fikirlere ve değerlere dayanarak, kadınlara ve erkeklere farklı roller, sorumluluklar ve görevler yüklenmesini ifade eder.” (Bhasin, 2003: 27).  Bu işbölümü nedeniyle  kadın ve erkeklerin farklı  günlük işleri, sorumlulukları ve zaman kullanımları vardır. Kadınların işleri, rolleri ve kimlikleri  üreme (çocuk doğurma) ve aile içinde yapılan  işler temelinde belirlenirken, toplumsal ve kamusal alanda yapılan işler  asıl olarak erkeklerin işi olarak görülür.  Erkek egemenliği altında bu işbölümü, kadınları bağımlı, ikincil ve dezavantajlı  kılar.     </vt:lpstr>
      <vt:lpstr>CİNSİYET KALIPYARGILARI</vt:lpstr>
      <vt:lpstr>AYRIMCILIK VE ÖNYARGI </vt:lpstr>
      <vt:lpstr>CİNSEL KİMLİK  Kişinin hangi cinsten olduğuna dair bilgisi ve başkalarının cinsiyetini tanıma yeteneğini anlatır.  Kişinin kendi bedenini ve benliğini belli bir cinsiyet tanımı içinde algılayışı, kabullenişidir. Bu algılayış biyolojik cinsiyetiyle uyumlu veya uyumsuz olabilir.  </vt:lpstr>
      <vt:lpstr>GİZLİ MÜFREDAT </vt:lpstr>
      <vt:lpstr>CİNSİYETÇİLİK </vt:lpstr>
      <vt:lpstr>  TOPLUMSAL CİNSİYETE DAYALI AYRIMCILIK.   </vt:lpstr>
      <vt:lpstr>EĞİTİMDE CİNSİYETÇİLİK</vt:lpstr>
      <vt:lpstr>CAM TAVAN/GÖRÜNMEZ ENGEL.  Yasal düzeyde eşitliğin var olduğu koşullarda  kadınların ikincilleştirilmesini görünmez engellerini saptamak için kullanılmaktadır. İşyerlerinde, eğitim ve uzmanlıklarına bakılmaksızın ya da ayrımcılığı önlemeye yönelik yasa ve yönetmeliklere aldırmaksızın, hatta istihdamda kadın sayısını artırmaya dönük önlemler işlerken, kadınları mesleklerinde ya da kariyerlerinde  üst mevkilere yükselmekten fiilen alıkoyan ayrımcı davranışlar  ve süreçlerin toplam etkisini anlatmak için kullanılmaktadır.  </vt:lpstr>
      <vt:lpstr>TOPLUMSAL CİNSİYET EŞİTLİĞİ </vt:lpstr>
      <vt:lpstr>Kaynaklar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VE TANIMLAR</dc:title>
  <dc:creator>FEVZİYE</dc:creator>
  <cp:lastModifiedBy>.</cp:lastModifiedBy>
  <cp:revision>44</cp:revision>
  <dcterms:created xsi:type="dcterms:W3CDTF">2018-03-20T10:53:20Z</dcterms:created>
  <dcterms:modified xsi:type="dcterms:W3CDTF">2018-04-02T18:10:05Z</dcterms:modified>
</cp:coreProperties>
</file>