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7" r:id="rId3"/>
    <p:sldId id="258" r:id="rId4"/>
    <p:sldId id="259" r:id="rId5"/>
    <p:sldId id="264" r:id="rId6"/>
    <p:sldId id="263" r:id="rId7"/>
    <p:sldId id="265" r:id="rId8"/>
    <p:sldId id="266" r:id="rId9"/>
    <p:sldId id="267" r:id="rId10"/>
    <p:sldId id="270" r:id="rId11"/>
    <p:sldId id="295" r:id="rId12"/>
  </p:sldIdLst>
  <p:sldSz cx="9144000" cy="6858000" type="screen4x3"/>
  <p:notesSz cx="6797675" cy="9928225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608" y="-4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handoutMaster" Target="handoutMasters/handoutMaster1.xml"/><Relationship Id="rId13" Type="http://schemas.openxmlformats.org/officeDocument/2006/relationships/notesMaster" Target="notesMasters/notesMaster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BD306F-E3E7-4580-A5B8-C2AA0B02B982}" type="doc">
      <dgm:prSet loTypeId="urn:microsoft.com/office/officeart/2005/8/layout/arrow3" loCatId="relationship" qsTypeId="urn:microsoft.com/office/officeart/2005/8/quickstyle/3d9" qsCatId="3D" csTypeId="urn:microsoft.com/office/officeart/2005/8/colors/accent4_2" csCatId="accent4" phldr="1"/>
      <dgm:spPr/>
      <dgm:t>
        <a:bodyPr/>
        <a:lstStyle/>
        <a:p>
          <a:endParaRPr lang="tr-TR"/>
        </a:p>
      </dgm:t>
    </dgm:pt>
    <dgm:pt modelId="{48ACFB6A-B335-4AF9-888E-5A27EF0B3B66}">
      <dgm:prSet phldrT="[Metin]"/>
      <dgm:spPr/>
      <dgm:t>
        <a:bodyPr/>
        <a:lstStyle/>
        <a:p>
          <a:r>
            <a:rPr lang="tr-TR" dirty="0" smtClean="0"/>
            <a:t>Sağlığın Geliştirilmesi </a:t>
          </a:r>
          <a:endParaRPr lang="tr-TR" dirty="0"/>
        </a:p>
      </dgm:t>
    </dgm:pt>
    <dgm:pt modelId="{A164EB43-C6A1-481B-9C6C-2BD431F6FDDF}" cxnId="{E9640E16-506B-4C20-82A1-0EAA9B1BABBE}" type="parTrans">
      <dgm:prSet/>
      <dgm:spPr/>
      <dgm:t>
        <a:bodyPr/>
        <a:lstStyle/>
        <a:p>
          <a:endParaRPr lang="tr-TR"/>
        </a:p>
      </dgm:t>
    </dgm:pt>
    <dgm:pt modelId="{6F97EE67-4AB1-4C68-9BD5-582FC88B87EA}" cxnId="{E9640E16-506B-4C20-82A1-0EAA9B1BABBE}" type="sibTrans">
      <dgm:prSet/>
      <dgm:spPr/>
      <dgm:t>
        <a:bodyPr/>
        <a:lstStyle/>
        <a:p>
          <a:endParaRPr lang="tr-TR"/>
        </a:p>
      </dgm:t>
    </dgm:pt>
    <dgm:pt modelId="{93F2CF17-B773-43A3-BEC4-79966F2C5803}">
      <dgm:prSet phldrT="[Metin]"/>
      <dgm:spPr/>
      <dgm:t>
        <a:bodyPr/>
        <a:lstStyle/>
        <a:p>
          <a:r>
            <a:rPr lang="tr-TR" dirty="0" smtClean="0"/>
            <a:t>Koordineli okul sağlığı programları</a:t>
          </a:r>
          <a:endParaRPr lang="tr-TR" dirty="0"/>
        </a:p>
      </dgm:t>
    </dgm:pt>
    <dgm:pt modelId="{65C4BB50-D05F-4CA9-BBF9-03C036A237AD}" cxnId="{EC1924F7-D9E3-403E-8398-D04C5AC0D4BC}" type="parTrans">
      <dgm:prSet/>
      <dgm:spPr/>
      <dgm:t>
        <a:bodyPr/>
        <a:lstStyle/>
        <a:p>
          <a:endParaRPr lang="tr-TR"/>
        </a:p>
      </dgm:t>
    </dgm:pt>
    <dgm:pt modelId="{494F673F-8A83-485B-BCFA-D3A63EA1F0D3}" cxnId="{EC1924F7-D9E3-403E-8398-D04C5AC0D4BC}" type="sibTrans">
      <dgm:prSet/>
      <dgm:spPr/>
      <dgm:t>
        <a:bodyPr/>
        <a:lstStyle/>
        <a:p>
          <a:endParaRPr lang="tr-TR"/>
        </a:p>
      </dgm:t>
    </dgm:pt>
    <dgm:pt modelId="{81D24A9E-5B0D-4CCF-BC45-72B8FF2AF487}" type="pres">
      <dgm:prSet presAssocID="{18BD306F-E3E7-4580-A5B8-C2AA0B02B982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08C381B6-A0F1-4856-8603-D5996EED0E73}" type="pres">
      <dgm:prSet presAssocID="{18BD306F-E3E7-4580-A5B8-C2AA0B02B982}" presName="divider" presStyleLbl="fgShp" presStyleIdx="0" presStyleCnt="1"/>
      <dgm:spPr/>
    </dgm:pt>
    <dgm:pt modelId="{0AC665E4-CCE2-4ABD-AF92-D131C55F21A3}" type="pres">
      <dgm:prSet presAssocID="{48ACFB6A-B335-4AF9-888E-5A27EF0B3B66}" presName="downArrow" presStyleLbl="node1" presStyleIdx="0" presStyleCnt="2"/>
      <dgm:spPr/>
    </dgm:pt>
    <dgm:pt modelId="{C97D8E78-EE23-4653-B834-FAC356AFFB41}" type="pres">
      <dgm:prSet presAssocID="{48ACFB6A-B335-4AF9-888E-5A27EF0B3B66}" presName="downArrow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DB643B3-DF29-4ED8-8AB4-D570C5284000}" type="pres">
      <dgm:prSet presAssocID="{93F2CF17-B773-43A3-BEC4-79966F2C5803}" presName="upArrow" presStyleLbl="node1" presStyleIdx="1" presStyleCnt="2"/>
      <dgm:spPr/>
    </dgm:pt>
    <dgm:pt modelId="{8F590BAC-7F54-45E2-8177-E4A0EFBB2127}" type="pres">
      <dgm:prSet presAssocID="{93F2CF17-B773-43A3-BEC4-79966F2C5803}" presName="upArrow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E9640E16-506B-4C20-82A1-0EAA9B1BABBE}" srcId="{18BD306F-E3E7-4580-A5B8-C2AA0B02B982}" destId="{48ACFB6A-B335-4AF9-888E-5A27EF0B3B66}" srcOrd="0" destOrd="0" parTransId="{A164EB43-C6A1-481B-9C6C-2BD431F6FDDF}" sibTransId="{6F97EE67-4AB1-4C68-9BD5-582FC88B87EA}"/>
    <dgm:cxn modelId="{90285398-DA59-46F3-970A-A8CB0719B84B}" type="presOf" srcId="{93F2CF17-B773-43A3-BEC4-79966F2C5803}" destId="{8F590BAC-7F54-45E2-8177-E4A0EFBB2127}" srcOrd="0" destOrd="0" presId="urn:microsoft.com/office/officeart/2005/8/layout/arrow3"/>
    <dgm:cxn modelId="{1BCBD108-8E15-422E-87F4-E2105551DF01}" type="presOf" srcId="{48ACFB6A-B335-4AF9-888E-5A27EF0B3B66}" destId="{C97D8E78-EE23-4653-B834-FAC356AFFB41}" srcOrd="0" destOrd="0" presId="urn:microsoft.com/office/officeart/2005/8/layout/arrow3"/>
    <dgm:cxn modelId="{EC1924F7-D9E3-403E-8398-D04C5AC0D4BC}" srcId="{18BD306F-E3E7-4580-A5B8-C2AA0B02B982}" destId="{93F2CF17-B773-43A3-BEC4-79966F2C5803}" srcOrd="1" destOrd="0" parTransId="{65C4BB50-D05F-4CA9-BBF9-03C036A237AD}" sibTransId="{494F673F-8A83-485B-BCFA-D3A63EA1F0D3}"/>
    <dgm:cxn modelId="{4BE6B18E-4CE1-4813-8139-DB30896AB03B}" type="presOf" srcId="{18BD306F-E3E7-4580-A5B8-C2AA0B02B982}" destId="{81D24A9E-5B0D-4CCF-BC45-72B8FF2AF487}" srcOrd="0" destOrd="0" presId="urn:microsoft.com/office/officeart/2005/8/layout/arrow3"/>
    <dgm:cxn modelId="{4E28375C-E8BA-4149-B6A9-3F1AE5E530A0}" type="presParOf" srcId="{81D24A9E-5B0D-4CCF-BC45-72B8FF2AF487}" destId="{08C381B6-A0F1-4856-8603-D5996EED0E73}" srcOrd="0" destOrd="0" presId="urn:microsoft.com/office/officeart/2005/8/layout/arrow3"/>
    <dgm:cxn modelId="{BAFDD0FD-C707-4F88-8636-1DE5C1E090E0}" type="presParOf" srcId="{81D24A9E-5B0D-4CCF-BC45-72B8FF2AF487}" destId="{0AC665E4-CCE2-4ABD-AF92-D131C55F21A3}" srcOrd="1" destOrd="0" presId="urn:microsoft.com/office/officeart/2005/8/layout/arrow3"/>
    <dgm:cxn modelId="{41655B2A-FB7F-4DFE-9BE5-E21EC0CB09F5}" type="presParOf" srcId="{81D24A9E-5B0D-4CCF-BC45-72B8FF2AF487}" destId="{C97D8E78-EE23-4653-B834-FAC356AFFB41}" srcOrd="2" destOrd="0" presId="urn:microsoft.com/office/officeart/2005/8/layout/arrow3"/>
    <dgm:cxn modelId="{FB37AD09-9285-4AE0-9FE7-164D416FE74C}" type="presParOf" srcId="{81D24A9E-5B0D-4CCF-BC45-72B8FF2AF487}" destId="{0DB643B3-DF29-4ED8-8AB4-D570C5284000}" srcOrd="3" destOrd="0" presId="urn:microsoft.com/office/officeart/2005/8/layout/arrow3"/>
    <dgm:cxn modelId="{7F7418AF-D278-4CA2-BC10-2F4E9A9D1ADA}" type="presParOf" srcId="{81D24A9E-5B0D-4CCF-BC45-72B8FF2AF487}" destId="{8F590BAC-7F54-45E2-8177-E4A0EFBB2127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4DF2FDB-B063-4D17-8E4A-315E010D8638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tr-TR"/>
        </a:p>
      </dgm:t>
    </dgm:pt>
    <dgm:pt modelId="{C1651B42-CDCF-4044-AA6C-87E49805ECAF}">
      <dgm:prSet custT="1"/>
      <dgm:spPr/>
      <dgm:t>
        <a:bodyPr/>
        <a:lstStyle/>
        <a:p>
          <a:r>
            <a:rPr lang="tr-TR" sz="2000" dirty="0" smtClean="0"/>
            <a:t>Öğrencilerin optimum fiziksel, duygusal, sosyal ve eğitimsel gelişimini teşvik etmek için tasarlanan planlı, sıralı ve okulla bağlantılı strateji, faaliyet ve hizmetlerin entegre seti olarak tanımlanmaktadır.</a:t>
          </a:r>
        </a:p>
      </dgm:t>
    </dgm:pt>
    <dgm:pt modelId="{A284CDA3-72C1-4154-ACF5-12D67D1BCF30}" cxnId="{412A02A7-D4AE-48E2-B8C2-A6111CD19A02}" type="parTrans">
      <dgm:prSet/>
      <dgm:spPr/>
      <dgm:t>
        <a:bodyPr/>
        <a:lstStyle/>
        <a:p>
          <a:endParaRPr lang="tr-TR"/>
        </a:p>
      </dgm:t>
    </dgm:pt>
    <dgm:pt modelId="{D00CE3D2-56A8-4AC5-B337-04A95BDD2F23}" cxnId="{412A02A7-D4AE-48E2-B8C2-A6111CD19A02}" type="sibTrans">
      <dgm:prSet/>
      <dgm:spPr/>
      <dgm:t>
        <a:bodyPr/>
        <a:lstStyle/>
        <a:p>
          <a:endParaRPr lang="tr-TR"/>
        </a:p>
      </dgm:t>
    </dgm:pt>
    <dgm:pt modelId="{7A754421-A303-4113-B182-5247D9D5D2CD}">
      <dgm:prSet custT="1"/>
      <dgm:spPr/>
      <dgm:t>
        <a:bodyPr/>
        <a:lstStyle/>
        <a:p>
          <a:r>
            <a:rPr lang="tr-TR" sz="2000" dirty="0" smtClean="0"/>
            <a:t>Program; aileleri kapsamakta ve desteklemektedir ve yerel toplumun ihtiyaçları, standartları ve gereksinimleri ile belirlenmektedir. </a:t>
          </a:r>
          <a:endParaRPr lang="tr-TR" sz="2000" dirty="0"/>
        </a:p>
      </dgm:t>
    </dgm:pt>
    <dgm:pt modelId="{1C3D41C3-7482-468D-B2B3-DA813D32BE8F}" cxnId="{CCD5DC33-B2C8-4FB5-82D8-646E94622FD2}" type="parTrans">
      <dgm:prSet/>
      <dgm:spPr/>
      <dgm:t>
        <a:bodyPr/>
        <a:lstStyle/>
        <a:p>
          <a:endParaRPr lang="tr-TR"/>
        </a:p>
      </dgm:t>
    </dgm:pt>
    <dgm:pt modelId="{CA9E5486-257D-44DF-936A-E519F908D83D}" cxnId="{CCD5DC33-B2C8-4FB5-82D8-646E94622FD2}" type="sibTrans">
      <dgm:prSet/>
      <dgm:spPr/>
      <dgm:t>
        <a:bodyPr/>
        <a:lstStyle/>
        <a:p>
          <a:endParaRPr lang="tr-TR"/>
        </a:p>
      </dgm:t>
    </dgm:pt>
    <dgm:pt modelId="{64751DD3-274C-4257-BDB8-C21A30AFDBCD}">
      <dgm:prSet custT="1"/>
      <dgm:spPr/>
      <dgm:t>
        <a:bodyPr/>
        <a:lstStyle/>
        <a:p>
          <a:r>
            <a:rPr lang="tr-TR" sz="2000" dirty="0" smtClean="0"/>
            <a:t>Bu program, disiplinler arası (</a:t>
          </a:r>
          <a:r>
            <a:rPr lang="tr-TR" sz="2000" dirty="0" err="1" smtClean="0"/>
            <a:t>multidisipliner</a:t>
          </a:r>
          <a:r>
            <a:rPr lang="tr-TR" sz="2000" dirty="0" smtClean="0"/>
            <a:t>) bir ekip tarafından yürütülmekte ve bu ekip de programın kalitesi ve etkililiği ile ilgili topluma karşı sorumludur</a:t>
          </a:r>
          <a:endParaRPr lang="tr-TR" sz="2000" dirty="0"/>
        </a:p>
      </dgm:t>
    </dgm:pt>
    <dgm:pt modelId="{6634E185-F689-4B73-8AAB-8BF716332026}" cxnId="{9F1B5F4A-5E70-427F-9DA4-55BD3206DAC8}" type="sibTrans">
      <dgm:prSet/>
      <dgm:spPr/>
      <dgm:t>
        <a:bodyPr/>
        <a:lstStyle/>
        <a:p>
          <a:endParaRPr lang="tr-TR"/>
        </a:p>
      </dgm:t>
    </dgm:pt>
    <dgm:pt modelId="{DB0345C9-33D4-4470-ADD4-D10ECD1E0A63}" cxnId="{9F1B5F4A-5E70-427F-9DA4-55BD3206DAC8}" type="parTrans">
      <dgm:prSet/>
      <dgm:spPr/>
      <dgm:t>
        <a:bodyPr/>
        <a:lstStyle/>
        <a:p>
          <a:endParaRPr lang="tr-TR"/>
        </a:p>
      </dgm:t>
    </dgm:pt>
    <dgm:pt modelId="{73926C57-81B8-4FA5-A370-66FF2777C569}" type="pres">
      <dgm:prSet presAssocID="{F4DF2FDB-B063-4D17-8E4A-315E010D863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8E70B205-6023-4FD2-A7A4-75FF1FB31BC7}" type="pres">
      <dgm:prSet presAssocID="{C1651B42-CDCF-4044-AA6C-87E49805ECAF}" presName="parentLin" presStyleCnt="0"/>
      <dgm:spPr/>
    </dgm:pt>
    <dgm:pt modelId="{861ABE74-E218-4868-B341-79F908ECDA3B}" type="pres">
      <dgm:prSet presAssocID="{C1651B42-CDCF-4044-AA6C-87E49805ECAF}" presName="parentLeftMargin" presStyleLbl="node1" presStyleIdx="0" presStyleCnt="3"/>
      <dgm:spPr/>
      <dgm:t>
        <a:bodyPr/>
        <a:lstStyle/>
        <a:p>
          <a:endParaRPr lang="tr-TR"/>
        </a:p>
      </dgm:t>
    </dgm:pt>
    <dgm:pt modelId="{7FA96EE6-9813-4508-B907-B16B48F582FB}" type="pres">
      <dgm:prSet presAssocID="{C1651B42-CDCF-4044-AA6C-87E49805ECAF}" presName="parentText" presStyleLbl="node1" presStyleIdx="0" presStyleCnt="3" custScaleX="142857" custScaleY="133269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61E84E3-AA64-4F5B-B012-6612FE41F85E}" type="pres">
      <dgm:prSet presAssocID="{C1651B42-CDCF-4044-AA6C-87E49805ECAF}" presName="negativeSpace" presStyleCnt="0"/>
      <dgm:spPr/>
    </dgm:pt>
    <dgm:pt modelId="{57F834F7-5976-4A12-898C-62E437CE62E2}" type="pres">
      <dgm:prSet presAssocID="{C1651B42-CDCF-4044-AA6C-87E49805ECAF}" presName="childText" presStyleLbl="conFgAcc1" presStyleIdx="0" presStyleCnt="3">
        <dgm:presLayoutVars>
          <dgm:bulletEnabled val="1"/>
        </dgm:presLayoutVars>
      </dgm:prSet>
      <dgm:spPr/>
    </dgm:pt>
    <dgm:pt modelId="{BF8A2F83-BD2A-49FA-920D-8BA6F1D40436}" type="pres">
      <dgm:prSet presAssocID="{D00CE3D2-56A8-4AC5-B337-04A95BDD2F23}" presName="spaceBetweenRectangles" presStyleCnt="0"/>
      <dgm:spPr/>
    </dgm:pt>
    <dgm:pt modelId="{A36F13F9-97D4-4675-A13A-C7CF8CE5037B}" type="pres">
      <dgm:prSet presAssocID="{7A754421-A303-4113-B182-5247D9D5D2CD}" presName="parentLin" presStyleCnt="0"/>
      <dgm:spPr/>
    </dgm:pt>
    <dgm:pt modelId="{E5291D61-73A3-47E6-877D-E377673EF1A1}" type="pres">
      <dgm:prSet presAssocID="{7A754421-A303-4113-B182-5247D9D5D2CD}" presName="parentLeftMargin" presStyleLbl="node1" presStyleIdx="0" presStyleCnt="3"/>
      <dgm:spPr/>
      <dgm:t>
        <a:bodyPr/>
        <a:lstStyle/>
        <a:p>
          <a:endParaRPr lang="tr-TR"/>
        </a:p>
      </dgm:t>
    </dgm:pt>
    <dgm:pt modelId="{F6899E99-497C-43EA-9848-17CCCB6CDD4B}" type="pres">
      <dgm:prSet presAssocID="{7A754421-A303-4113-B182-5247D9D5D2CD}" presName="parentText" presStyleLbl="node1" presStyleIdx="1" presStyleCnt="3" custScaleX="141406" custScaleY="92368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968AB9B-74FA-4657-89B0-E7895E733AAD}" type="pres">
      <dgm:prSet presAssocID="{7A754421-A303-4113-B182-5247D9D5D2CD}" presName="negativeSpace" presStyleCnt="0"/>
      <dgm:spPr/>
    </dgm:pt>
    <dgm:pt modelId="{FCF5FBF9-DA95-4D35-A537-E1B828A4FBFE}" type="pres">
      <dgm:prSet presAssocID="{7A754421-A303-4113-B182-5247D9D5D2CD}" presName="childText" presStyleLbl="conFgAcc1" presStyleIdx="1" presStyleCnt="3">
        <dgm:presLayoutVars>
          <dgm:bulletEnabled val="1"/>
        </dgm:presLayoutVars>
      </dgm:prSet>
      <dgm:spPr/>
    </dgm:pt>
    <dgm:pt modelId="{36F9CD24-0E02-475D-8135-B8D5150FA607}" type="pres">
      <dgm:prSet presAssocID="{CA9E5486-257D-44DF-936A-E519F908D83D}" presName="spaceBetweenRectangles" presStyleCnt="0"/>
      <dgm:spPr/>
    </dgm:pt>
    <dgm:pt modelId="{4ED1E2B6-564F-4E68-A862-ACF5B83A3316}" type="pres">
      <dgm:prSet presAssocID="{64751DD3-274C-4257-BDB8-C21A30AFDBCD}" presName="parentLin" presStyleCnt="0"/>
      <dgm:spPr/>
    </dgm:pt>
    <dgm:pt modelId="{0FFDB398-324E-4C88-9D96-94CB773D9C3C}" type="pres">
      <dgm:prSet presAssocID="{64751DD3-274C-4257-BDB8-C21A30AFDBCD}" presName="parentLeftMargin" presStyleLbl="node1" presStyleIdx="1" presStyleCnt="3"/>
      <dgm:spPr/>
      <dgm:t>
        <a:bodyPr/>
        <a:lstStyle/>
        <a:p>
          <a:endParaRPr lang="tr-TR"/>
        </a:p>
      </dgm:t>
    </dgm:pt>
    <dgm:pt modelId="{8BBAB787-71E8-484B-9AF9-5BCCD9057CA5}" type="pres">
      <dgm:prSet presAssocID="{64751DD3-274C-4257-BDB8-C21A30AFDBCD}" presName="parentText" presStyleLbl="node1" presStyleIdx="2" presStyleCnt="3" custScaleX="142857" custScaleY="117849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E83F497-3C87-467E-9103-00F02307B2B1}" type="pres">
      <dgm:prSet presAssocID="{64751DD3-274C-4257-BDB8-C21A30AFDBCD}" presName="negativeSpace" presStyleCnt="0"/>
      <dgm:spPr/>
    </dgm:pt>
    <dgm:pt modelId="{72A19141-B178-4B1F-AE2D-2C734B536CD7}" type="pres">
      <dgm:prSet presAssocID="{64751DD3-274C-4257-BDB8-C21A30AFDBC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8D0DF395-68C9-4ACB-9727-31465359EC5A}" type="presOf" srcId="{C1651B42-CDCF-4044-AA6C-87E49805ECAF}" destId="{861ABE74-E218-4868-B341-79F908ECDA3B}" srcOrd="0" destOrd="0" presId="urn:microsoft.com/office/officeart/2005/8/layout/list1"/>
    <dgm:cxn modelId="{E7EC2C60-7294-44AD-82B9-52D6760A3718}" type="presOf" srcId="{64751DD3-274C-4257-BDB8-C21A30AFDBCD}" destId="{8BBAB787-71E8-484B-9AF9-5BCCD9057CA5}" srcOrd="1" destOrd="0" presId="urn:microsoft.com/office/officeart/2005/8/layout/list1"/>
    <dgm:cxn modelId="{9F1B5F4A-5E70-427F-9DA4-55BD3206DAC8}" srcId="{F4DF2FDB-B063-4D17-8E4A-315E010D8638}" destId="{64751DD3-274C-4257-BDB8-C21A30AFDBCD}" srcOrd="2" destOrd="0" parTransId="{DB0345C9-33D4-4470-ADD4-D10ECD1E0A63}" sibTransId="{6634E185-F689-4B73-8AAB-8BF716332026}"/>
    <dgm:cxn modelId="{08C51BA3-F698-47AF-8773-90FEC71FDF60}" type="presOf" srcId="{7A754421-A303-4113-B182-5247D9D5D2CD}" destId="{F6899E99-497C-43EA-9848-17CCCB6CDD4B}" srcOrd="1" destOrd="0" presId="urn:microsoft.com/office/officeart/2005/8/layout/list1"/>
    <dgm:cxn modelId="{60350A23-5761-4A0B-9780-6ADF7BA39BE3}" type="presOf" srcId="{64751DD3-274C-4257-BDB8-C21A30AFDBCD}" destId="{0FFDB398-324E-4C88-9D96-94CB773D9C3C}" srcOrd="0" destOrd="0" presId="urn:microsoft.com/office/officeart/2005/8/layout/list1"/>
    <dgm:cxn modelId="{18E1F597-E496-4BB8-880B-A1A0BF77F628}" type="presOf" srcId="{C1651B42-CDCF-4044-AA6C-87E49805ECAF}" destId="{7FA96EE6-9813-4508-B907-B16B48F582FB}" srcOrd="1" destOrd="0" presId="urn:microsoft.com/office/officeart/2005/8/layout/list1"/>
    <dgm:cxn modelId="{A25F31DE-033C-4A38-95B6-066FAA570B68}" type="presOf" srcId="{F4DF2FDB-B063-4D17-8E4A-315E010D8638}" destId="{73926C57-81B8-4FA5-A370-66FF2777C569}" srcOrd="0" destOrd="0" presId="urn:microsoft.com/office/officeart/2005/8/layout/list1"/>
    <dgm:cxn modelId="{412A02A7-D4AE-48E2-B8C2-A6111CD19A02}" srcId="{F4DF2FDB-B063-4D17-8E4A-315E010D8638}" destId="{C1651B42-CDCF-4044-AA6C-87E49805ECAF}" srcOrd="0" destOrd="0" parTransId="{A284CDA3-72C1-4154-ACF5-12D67D1BCF30}" sibTransId="{D00CE3D2-56A8-4AC5-B337-04A95BDD2F23}"/>
    <dgm:cxn modelId="{CCD5DC33-B2C8-4FB5-82D8-646E94622FD2}" srcId="{F4DF2FDB-B063-4D17-8E4A-315E010D8638}" destId="{7A754421-A303-4113-B182-5247D9D5D2CD}" srcOrd="1" destOrd="0" parTransId="{1C3D41C3-7482-468D-B2B3-DA813D32BE8F}" sibTransId="{CA9E5486-257D-44DF-936A-E519F908D83D}"/>
    <dgm:cxn modelId="{123BE1DF-6F74-4807-85B7-BE4F7ED2AC63}" type="presOf" srcId="{7A754421-A303-4113-B182-5247D9D5D2CD}" destId="{E5291D61-73A3-47E6-877D-E377673EF1A1}" srcOrd="0" destOrd="0" presId="urn:microsoft.com/office/officeart/2005/8/layout/list1"/>
    <dgm:cxn modelId="{FA78ACF6-5A98-4B29-936A-D305453DF457}" type="presParOf" srcId="{73926C57-81B8-4FA5-A370-66FF2777C569}" destId="{8E70B205-6023-4FD2-A7A4-75FF1FB31BC7}" srcOrd="0" destOrd="0" presId="urn:microsoft.com/office/officeart/2005/8/layout/list1"/>
    <dgm:cxn modelId="{65E6F04B-D595-46C4-BFFF-E851FE522FBC}" type="presParOf" srcId="{8E70B205-6023-4FD2-A7A4-75FF1FB31BC7}" destId="{861ABE74-E218-4868-B341-79F908ECDA3B}" srcOrd="0" destOrd="0" presId="urn:microsoft.com/office/officeart/2005/8/layout/list1"/>
    <dgm:cxn modelId="{4829CB32-9455-4A7F-A8FD-759822392502}" type="presParOf" srcId="{8E70B205-6023-4FD2-A7A4-75FF1FB31BC7}" destId="{7FA96EE6-9813-4508-B907-B16B48F582FB}" srcOrd="1" destOrd="0" presId="urn:microsoft.com/office/officeart/2005/8/layout/list1"/>
    <dgm:cxn modelId="{42C3A57C-3289-4793-9A45-FF40314395DE}" type="presParOf" srcId="{73926C57-81B8-4FA5-A370-66FF2777C569}" destId="{161E84E3-AA64-4F5B-B012-6612FE41F85E}" srcOrd="1" destOrd="0" presId="urn:microsoft.com/office/officeart/2005/8/layout/list1"/>
    <dgm:cxn modelId="{22A0B019-9734-4B26-802B-E112A6069348}" type="presParOf" srcId="{73926C57-81B8-4FA5-A370-66FF2777C569}" destId="{57F834F7-5976-4A12-898C-62E437CE62E2}" srcOrd="2" destOrd="0" presId="urn:microsoft.com/office/officeart/2005/8/layout/list1"/>
    <dgm:cxn modelId="{250DE385-A5D4-426A-82E9-DE684D382AE6}" type="presParOf" srcId="{73926C57-81B8-4FA5-A370-66FF2777C569}" destId="{BF8A2F83-BD2A-49FA-920D-8BA6F1D40436}" srcOrd="3" destOrd="0" presId="urn:microsoft.com/office/officeart/2005/8/layout/list1"/>
    <dgm:cxn modelId="{11730E81-3C2E-4E6C-9331-DB924279898F}" type="presParOf" srcId="{73926C57-81B8-4FA5-A370-66FF2777C569}" destId="{A36F13F9-97D4-4675-A13A-C7CF8CE5037B}" srcOrd="4" destOrd="0" presId="urn:microsoft.com/office/officeart/2005/8/layout/list1"/>
    <dgm:cxn modelId="{81966C52-0753-4E2D-805D-031205562EAB}" type="presParOf" srcId="{A36F13F9-97D4-4675-A13A-C7CF8CE5037B}" destId="{E5291D61-73A3-47E6-877D-E377673EF1A1}" srcOrd="0" destOrd="0" presId="urn:microsoft.com/office/officeart/2005/8/layout/list1"/>
    <dgm:cxn modelId="{31342838-864C-498C-BA83-682B924B795E}" type="presParOf" srcId="{A36F13F9-97D4-4675-A13A-C7CF8CE5037B}" destId="{F6899E99-497C-43EA-9848-17CCCB6CDD4B}" srcOrd="1" destOrd="0" presId="urn:microsoft.com/office/officeart/2005/8/layout/list1"/>
    <dgm:cxn modelId="{3302043C-DF2A-4C01-A265-FA6A8BB302DF}" type="presParOf" srcId="{73926C57-81B8-4FA5-A370-66FF2777C569}" destId="{C968AB9B-74FA-4657-89B0-E7895E733AAD}" srcOrd="5" destOrd="0" presId="urn:microsoft.com/office/officeart/2005/8/layout/list1"/>
    <dgm:cxn modelId="{D3AB6CA5-DFED-4606-9BF0-CF0D55B55B2E}" type="presParOf" srcId="{73926C57-81B8-4FA5-A370-66FF2777C569}" destId="{FCF5FBF9-DA95-4D35-A537-E1B828A4FBFE}" srcOrd="6" destOrd="0" presId="urn:microsoft.com/office/officeart/2005/8/layout/list1"/>
    <dgm:cxn modelId="{B8362E92-3A4E-44F9-A4CB-80F0941B9C52}" type="presParOf" srcId="{73926C57-81B8-4FA5-A370-66FF2777C569}" destId="{36F9CD24-0E02-475D-8135-B8D5150FA607}" srcOrd="7" destOrd="0" presId="urn:microsoft.com/office/officeart/2005/8/layout/list1"/>
    <dgm:cxn modelId="{DA8D624B-C1B6-4238-A209-8FA2C3ED9B45}" type="presParOf" srcId="{73926C57-81B8-4FA5-A370-66FF2777C569}" destId="{4ED1E2B6-564F-4E68-A862-ACF5B83A3316}" srcOrd="8" destOrd="0" presId="urn:microsoft.com/office/officeart/2005/8/layout/list1"/>
    <dgm:cxn modelId="{7C411387-92D2-4041-85C5-26331662F494}" type="presParOf" srcId="{4ED1E2B6-564F-4E68-A862-ACF5B83A3316}" destId="{0FFDB398-324E-4C88-9D96-94CB773D9C3C}" srcOrd="0" destOrd="0" presId="urn:microsoft.com/office/officeart/2005/8/layout/list1"/>
    <dgm:cxn modelId="{1CA3F402-E107-41C2-B29C-D2E6F891E84D}" type="presParOf" srcId="{4ED1E2B6-564F-4E68-A862-ACF5B83A3316}" destId="{8BBAB787-71E8-484B-9AF9-5BCCD9057CA5}" srcOrd="1" destOrd="0" presId="urn:microsoft.com/office/officeart/2005/8/layout/list1"/>
    <dgm:cxn modelId="{6A81AEE2-1D34-4C4C-AE7B-FA382C823D10}" type="presParOf" srcId="{73926C57-81B8-4FA5-A370-66FF2777C569}" destId="{BE83F497-3C87-467E-9103-00F02307B2B1}" srcOrd="9" destOrd="0" presId="urn:microsoft.com/office/officeart/2005/8/layout/list1"/>
    <dgm:cxn modelId="{3E531AD9-7337-486C-B10E-5FEA96F287B7}" type="presParOf" srcId="{73926C57-81B8-4FA5-A370-66FF2777C569}" destId="{72A19141-B178-4B1F-AE2D-2C734B536CD7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C381B6-A0F1-4856-8603-D5996EED0E73}">
      <dsp:nvSpPr>
        <dsp:cNvPr id="0" name=""/>
        <dsp:cNvSpPr/>
      </dsp:nvSpPr>
      <dsp:spPr>
        <a:xfrm rot="21300000">
          <a:off x="28060" y="2503986"/>
          <a:ext cx="9087879" cy="1040699"/>
        </a:xfrm>
        <a:prstGeom prst="mathMinus">
          <a:avLst/>
        </a:prstGeom>
        <a:solidFill>
          <a:schemeClr val="accent4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C665E4-CCE2-4ABD-AF92-D131C55F21A3}">
      <dsp:nvSpPr>
        <dsp:cNvPr id="0" name=""/>
        <dsp:cNvSpPr/>
      </dsp:nvSpPr>
      <dsp:spPr>
        <a:xfrm>
          <a:off x="1097280" y="302433"/>
          <a:ext cx="2743200" cy="2419468"/>
        </a:xfrm>
        <a:prstGeom prst="downArrow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97D8E78-EE23-4653-B834-FAC356AFFB41}">
      <dsp:nvSpPr>
        <dsp:cNvPr id="0" name=""/>
        <dsp:cNvSpPr/>
      </dsp:nvSpPr>
      <dsp:spPr>
        <a:xfrm>
          <a:off x="4846320" y="0"/>
          <a:ext cx="2926080" cy="25404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56032" rIns="256032" bIns="256032" numCol="1" spcCol="1270" anchor="ctr" anchorCtr="0">
          <a:noAutofit/>
          <a:sp3d extrusionH="28000" prstMaterial="matte"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dirty="0" smtClean="0"/>
            <a:t>Sağlığın Geliştirilmesi </a:t>
          </a:r>
          <a:endParaRPr lang="tr-TR" sz="3600" kern="1200" dirty="0"/>
        </a:p>
      </dsp:txBody>
      <dsp:txXfrm>
        <a:off x="4846320" y="0"/>
        <a:ext cx="2926080" cy="2540442"/>
      </dsp:txXfrm>
    </dsp:sp>
    <dsp:sp modelId="{0DB643B3-DF29-4ED8-8AB4-D570C5284000}">
      <dsp:nvSpPr>
        <dsp:cNvPr id="0" name=""/>
        <dsp:cNvSpPr/>
      </dsp:nvSpPr>
      <dsp:spPr>
        <a:xfrm>
          <a:off x="5303519" y="3326769"/>
          <a:ext cx="2743200" cy="2419468"/>
        </a:xfrm>
        <a:prstGeom prst="upArrow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F590BAC-7F54-45E2-8177-E4A0EFBB2127}">
      <dsp:nvSpPr>
        <dsp:cNvPr id="0" name=""/>
        <dsp:cNvSpPr/>
      </dsp:nvSpPr>
      <dsp:spPr>
        <a:xfrm>
          <a:off x="1371600" y="3508229"/>
          <a:ext cx="2926080" cy="25404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56032" rIns="256032" bIns="256032" numCol="1" spcCol="1270" anchor="ctr" anchorCtr="0">
          <a:noAutofit/>
          <a:sp3d extrusionH="28000" prstMaterial="matte"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dirty="0" smtClean="0"/>
            <a:t>Koordineli okul sağlığı programları</a:t>
          </a:r>
          <a:endParaRPr lang="tr-TR" sz="3600" kern="1200" dirty="0"/>
        </a:p>
      </dsp:txBody>
      <dsp:txXfrm>
        <a:off x="1371600" y="3508229"/>
        <a:ext cx="2926080" cy="254044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F834F7-5976-4A12-898C-62E437CE62E2}">
      <dsp:nvSpPr>
        <dsp:cNvPr id="0" name=""/>
        <dsp:cNvSpPr/>
      </dsp:nvSpPr>
      <dsp:spPr>
        <a:xfrm>
          <a:off x="0" y="1067710"/>
          <a:ext cx="8448600" cy="108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A96EE6-9813-4508-B907-B16B48F582FB}">
      <dsp:nvSpPr>
        <dsp:cNvPr id="0" name=""/>
        <dsp:cNvSpPr/>
      </dsp:nvSpPr>
      <dsp:spPr>
        <a:xfrm>
          <a:off x="402216" y="10727"/>
          <a:ext cx="8044313" cy="169166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536" tIns="0" rIns="223536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Öğrencilerin optimum fiziksel, duygusal, sosyal ve eğitimsel gelişimini teşvik etmek için tasarlanan planlı, sıralı ve okulla bağlantılı strateji, faaliyet ve hizmetlerin entegre seti olarak tanımlanmaktadır.</a:t>
          </a:r>
        </a:p>
      </dsp:txBody>
      <dsp:txXfrm>
        <a:off x="484796" y="93307"/>
        <a:ext cx="7879153" cy="1526503"/>
      </dsp:txXfrm>
    </dsp:sp>
    <dsp:sp modelId="{FCF5FBF9-DA95-4D35-A537-E1B828A4FBFE}">
      <dsp:nvSpPr>
        <dsp:cNvPr id="0" name=""/>
        <dsp:cNvSpPr/>
      </dsp:nvSpPr>
      <dsp:spPr>
        <a:xfrm>
          <a:off x="0" y="2921312"/>
          <a:ext cx="8448600" cy="108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899E99-497C-43EA-9848-17CCCB6CDD4B}">
      <dsp:nvSpPr>
        <dsp:cNvPr id="0" name=""/>
        <dsp:cNvSpPr/>
      </dsp:nvSpPr>
      <dsp:spPr>
        <a:xfrm>
          <a:off x="405928" y="2383510"/>
          <a:ext cx="8036108" cy="1172482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536" tIns="0" rIns="223536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Program; aileleri kapsamakta ve desteklemektedir ve yerel toplumun ihtiyaçları, standartları ve gereksinimleri ile belirlenmektedir. </a:t>
          </a:r>
          <a:endParaRPr lang="tr-TR" sz="2000" kern="1200" dirty="0"/>
        </a:p>
      </dsp:txBody>
      <dsp:txXfrm>
        <a:off x="463164" y="2440746"/>
        <a:ext cx="7921636" cy="1058010"/>
      </dsp:txXfrm>
    </dsp:sp>
    <dsp:sp modelId="{72A19141-B178-4B1F-AE2D-2C734B536CD7}">
      <dsp:nvSpPr>
        <dsp:cNvPr id="0" name=""/>
        <dsp:cNvSpPr/>
      </dsp:nvSpPr>
      <dsp:spPr>
        <a:xfrm>
          <a:off x="0" y="5098360"/>
          <a:ext cx="8448600" cy="108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BAB787-71E8-484B-9AF9-5BCCD9057CA5}">
      <dsp:nvSpPr>
        <dsp:cNvPr id="0" name=""/>
        <dsp:cNvSpPr/>
      </dsp:nvSpPr>
      <dsp:spPr>
        <a:xfrm>
          <a:off x="402216" y="4237112"/>
          <a:ext cx="8044313" cy="1495928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536" tIns="0" rIns="223536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Bu program, disiplinler arası (</a:t>
          </a:r>
          <a:r>
            <a:rPr lang="tr-TR" sz="2000" kern="1200" dirty="0" err="1" smtClean="0"/>
            <a:t>multidisipliner</a:t>
          </a:r>
          <a:r>
            <a:rPr lang="tr-TR" sz="2000" kern="1200" dirty="0" smtClean="0"/>
            <a:t>) bir ekip tarafından yürütülmekte ve bu ekip de programın kalitesi ve etkililiği ile ilgili topluma karşı sorumludur</a:t>
          </a:r>
          <a:endParaRPr lang="tr-TR" sz="2000" kern="1200" dirty="0"/>
        </a:p>
      </dsp:txBody>
      <dsp:txXfrm>
        <a:off x="475241" y="4310137"/>
        <a:ext cx="7898263" cy="13498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vertAlign" val="none"/>
      <dgm:param type="horz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type="mathMinus" r:blip="" rot="-5">
                <dgm:adjLst/>
              </dgm:shape>
            </dgm:if>
            <dgm:else name="Name13">
              <dgm:shape xmlns:r="http://schemas.openxmlformats.org/officeDocument/2006/relationships" type="mathMinus" r:blip="" rot="5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nodeHorzAlign" val="l"/>
          <dgm:param type="horzAlign" val="l"/>
        </dgm:alg>
      </dgm:if>
      <dgm:else name="Name2">
        <dgm:alg type="lin">
          <dgm:param type="linDir" val="fromT"/>
          <dgm:param type="vertAlign" val="mid"/>
          <dgm:param type="nodeHorzAlign" val="r"/>
          <dgm:param type="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nodeHorzAlign" val="l"/>
              <dgm:param type="horzAlign" val="l"/>
            </dgm:alg>
          </dgm:if>
          <dgm:else name="Name6">
            <dgm:alg type="lin">
              <dgm:param type="linDir" val="fromR"/>
              <dgm:param type="nodeHorzAlign" val="r"/>
              <dgm:param type="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CFB207-0FD0-4DEC-A87F-219E9680CDA5}" type="datetimeFigureOut">
              <a:rPr lang="tr-TR" smtClean="0"/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8AC474-2624-49FD-A184-3B724C831382}" type="slidenum">
              <a:rPr lang="tr-TR" smtClean="0"/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8A8ACD-6C67-4860-9C78-2F4060678E59}" type="datetimeFigureOut">
              <a:rPr lang="tr-TR" smtClean="0"/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ACB16F-711C-401A-910A-3D9A29B15991}" type="slidenum">
              <a:rPr lang="tr-TR" smtClean="0"/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0C7-3121-4923-9AE8-7519B49B97E6}" type="datetime1">
              <a:rPr lang="tr-TR" smtClean="0"/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Nesibe ÜZEL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9A59E-B151-44BB-89B7-41AB82B7EE26}" type="slidenum">
              <a:rPr lang="tr-TR" smtClean="0"/>
            </a:fld>
            <a:endParaRPr lang="tr-TR"/>
          </a:p>
        </p:txBody>
      </p:sp>
    </p:spTree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F1965-CF9D-4AFB-A1E1-7DE3ED6B7104}" type="datetime1">
              <a:rPr lang="tr-TR" smtClean="0"/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Nesibe ÜZEL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9A59E-B151-44BB-89B7-41AB82B7EE26}" type="slidenum">
              <a:rPr lang="tr-TR" smtClean="0"/>
            </a:fld>
            <a:endParaRPr lang="tr-TR"/>
          </a:p>
        </p:txBody>
      </p:sp>
    </p:spTree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91A7D-32C7-48F6-BE80-2B8CC77BF064}" type="datetime1">
              <a:rPr lang="tr-TR" smtClean="0"/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Nesibe ÜZEL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9A59E-B151-44BB-89B7-41AB82B7EE26}" type="slidenum">
              <a:rPr lang="tr-TR" smtClean="0"/>
            </a:fld>
            <a:endParaRPr lang="tr-TR"/>
          </a:p>
        </p:txBody>
      </p:sp>
    </p:spTree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A299-1385-4AF3-B170-5615A0DE9525}" type="datetime1">
              <a:rPr lang="tr-TR" smtClean="0"/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Nesibe ÜZEL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9A59E-B151-44BB-89B7-41AB82B7EE26}" type="slidenum">
              <a:rPr lang="tr-TR" smtClean="0"/>
            </a:fld>
            <a:endParaRPr lang="tr-TR"/>
          </a:p>
        </p:txBody>
      </p:sp>
    </p:spTree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2AD32-8ED0-493C-A8E3-262F6349C06B}" type="datetime1">
              <a:rPr lang="tr-TR" smtClean="0"/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Nesibe ÜZEL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9A59E-B151-44BB-89B7-41AB82B7EE26}" type="slidenum">
              <a:rPr lang="tr-TR" smtClean="0"/>
            </a:fld>
            <a:endParaRPr lang="tr-TR"/>
          </a:p>
        </p:txBody>
      </p:sp>
    </p:spTree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9FD6D-A250-4BF4-B7B0-8CF195E8BE8F}" type="datetime1">
              <a:rPr lang="tr-TR" smtClean="0"/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Nesibe ÜZEL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9A59E-B151-44BB-89B7-41AB82B7EE26}" type="slidenum">
              <a:rPr lang="tr-TR" smtClean="0"/>
            </a:fld>
            <a:endParaRPr lang="tr-TR"/>
          </a:p>
        </p:txBody>
      </p:sp>
    </p:spTree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B3E28-F677-434A-B82B-AC1FE0F512FA}" type="datetime1">
              <a:rPr lang="tr-TR" smtClean="0"/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Nesibe ÜZEL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9A59E-B151-44BB-89B7-41AB82B7EE26}" type="slidenum">
              <a:rPr lang="tr-TR" smtClean="0"/>
            </a:fld>
            <a:endParaRPr lang="tr-TR"/>
          </a:p>
        </p:txBody>
      </p:sp>
    </p:spTree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AD26A-D2FC-40DD-9D71-C8554ACD280B}" type="datetime1">
              <a:rPr lang="tr-TR" smtClean="0"/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Nesibe ÜZEL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9A59E-B151-44BB-89B7-41AB82B7EE26}" type="slidenum">
              <a:rPr lang="tr-TR" smtClean="0"/>
            </a:fld>
            <a:endParaRPr lang="tr-TR"/>
          </a:p>
        </p:txBody>
      </p:sp>
    </p:spTree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5638C-F957-455E-843B-5C4C5111D230}" type="datetime1">
              <a:rPr lang="tr-TR" smtClean="0"/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Nesibe ÜZEL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9A59E-B151-44BB-89B7-41AB82B7EE26}" type="slidenum">
              <a:rPr lang="tr-TR" smtClean="0"/>
            </a:fld>
            <a:endParaRPr lang="tr-TR"/>
          </a:p>
        </p:txBody>
      </p:sp>
    </p:spTree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C466F-5364-4DA7-B70F-BB87791B13E1}" type="datetime1">
              <a:rPr lang="tr-TR" smtClean="0"/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Nesibe ÜZEL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9A59E-B151-44BB-89B7-41AB82B7EE26}" type="slidenum">
              <a:rPr lang="tr-TR" smtClean="0"/>
            </a:fld>
            <a:endParaRPr lang="tr-TR"/>
          </a:p>
        </p:txBody>
      </p:sp>
    </p:spTree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625D8-7E15-4CD7-8D4C-75189ECD0A66}" type="datetime1">
              <a:rPr lang="tr-TR" smtClean="0"/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Nesibe ÜZEL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9A59E-B151-44BB-89B7-41AB82B7EE26}" type="slidenum">
              <a:rPr lang="tr-TR" smtClean="0"/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t>Click to edit Master title style</a:t>
            </a:r>
          </a:p>
        </p:txBody>
      </p:sp>
      <p:sp>
        <p:nvSpPr>
          <p:cNvPr id="1027" name="Text Placeholder 1026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Date Placeholder 1027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fld id="{EF6F6763-CFAB-4021-B433-EF428CB5B51D}" type="datetime1">
              <a:rPr lang="tr-TR" smtClean="0"/>
            </a:fld>
            <a:endParaRPr lang="tr-TR"/>
          </a:p>
        </p:txBody>
      </p:sp>
      <p:sp>
        <p:nvSpPr>
          <p:cNvPr id="1029" name="Footer Placeholder 1028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r>
              <a:rPr lang="tr-TR" smtClean="0"/>
              <a:t>Nesibe ÜZEL</a:t>
            </a:r>
            <a:endParaRPr lang="tr-TR"/>
          </a:p>
        </p:txBody>
      </p:sp>
      <p:sp>
        <p:nvSpPr>
          <p:cNvPr id="1030" name="Slide Number Placeholder 1029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fld id="{2AE9A59E-B151-44BB-89B7-41AB82B7EE26}" type="slidenum">
              <a:rPr lang="tr-TR" smtClean="0"/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microsoft.com/office/2007/relationships/diagramDrawing" Target="../diagrams/drawing2.xml"/><Relationship Id="rId4" Type="http://schemas.openxmlformats.org/officeDocument/2006/relationships/diagramColors" Target="../diagrams/colors2.xml"/><Relationship Id="rId3" Type="http://schemas.openxmlformats.org/officeDocument/2006/relationships/diagramQuickStyle" Target="../diagrams/quickStyle2.xml"/><Relationship Id="rId2" Type="http://schemas.openxmlformats.org/officeDocument/2006/relationships/diagramLayout" Target="../diagrams/layout2.xml"/><Relationship Id="rId1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2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2.GI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9552" y="1628800"/>
            <a:ext cx="8229600" cy="3240360"/>
          </a:xfrm>
          <a:solidFill>
            <a:schemeClr val="accent4">
              <a:lumMod val="20000"/>
              <a:lumOff val="80000"/>
            </a:schemeClr>
          </a:solidFill>
          <a:effectLst>
            <a:innerShdw blurRad="63500" dist="50800" dir="13500000">
              <a:prstClr val="black">
                <a:alpha val="50000"/>
              </a:prstClr>
            </a:innerShdw>
            <a:softEdge rad="31750"/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normAutofit/>
          </a:bodyPr>
          <a:lstStyle/>
          <a:p>
            <a:r>
              <a:rPr lang="tr-TR" b="1" dirty="0">
                <a:latin typeface="Adobe Song Std L" pitchFamily="18" charset="-128"/>
                <a:ea typeface="Adobe Song Std L" pitchFamily="18" charset="-128"/>
              </a:rPr>
              <a:t>OKULLARDA VE</a:t>
            </a:r>
            <a:br>
              <a:rPr lang="tr-TR" b="1" dirty="0">
                <a:latin typeface="Adobe Song Std L" pitchFamily="18" charset="-128"/>
                <a:ea typeface="Adobe Song Std L" pitchFamily="18" charset="-128"/>
              </a:rPr>
            </a:br>
            <a:r>
              <a:rPr lang="tr-TR" b="1" dirty="0">
                <a:latin typeface="Adobe Song Std L" pitchFamily="18" charset="-128"/>
                <a:ea typeface="Adobe Song Std L" pitchFamily="18" charset="-128"/>
              </a:rPr>
              <a:t>ÜNİVERSİTELERDE SAĞLIĞI</a:t>
            </a:r>
            <a:br>
              <a:rPr lang="tr-TR" b="1" dirty="0">
                <a:latin typeface="Adobe Song Std L" pitchFamily="18" charset="-128"/>
                <a:ea typeface="Adobe Song Std L" pitchFamily="18" charset="-128"/>
              </a:rPr>
            </a:br>
            <a:r>
              <a:rPr lang="tr-TR" b="1" dirty="0">
                <a:latin typeface="Adobe Song Std L" pitchFamily="18" charset="-128"/>
                <a:ea typeface="Adobe Song Std L" pitchFamily="18" charset="-128"/>
              </a:rPr>
              <a:t>GELİŞTİRME</a:t>
            </a:r>
            <a:endParaRPr lang="tr-TR" dirty="0">
              <a:latin typeface="Adobe Song Std L" pitchFamily="18" charset="-128"/>
              <a:ea typeface="Adobe Song Std L" pitchFamily="18" charset="-128"/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Nesibe ÜZEL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9A59E-B151-44BB-89B7-41AB82B7EE26}" type="slidenum">
              <a:rPr lang="tr-TR" smtClean="0"/>
            </a:fld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3500" b="1" dirty="0" smtClean="0"/>
              <a:t>Sağlığın geliştirilmesi (</a:t>
            </a:r>
            <a:r>
              <a:rPr lang="tr-TR" sz="3500" b="1" dirty="0" err="1" smtClean="0"/>
              <a:t>Health</a:t>
            </a:r>
            <a:r>
              <a:rPr lang="tr-TR" sz="3500" b="1" dirty="0" smtClean="0"/>
              <a:t> </a:t>
            </a:r>
            <a:r>
              <a:rPr lang="tr-TR" sz="3500" b="1" dirty="0" err="1" smtClean="0"/>
              <a:t>Promotion</a:t>
            </a:r>
            <a:r>
              <a:rPr lang="tr-TR" sz="3500" b="1" dirty="0" smtClean="0"/>
              <a:t>);</a:t>
            </a:r>
            <a:endParaRPr lang="tr-TR" sz="3500" b="1" dirty="0"/>
          </a:p>
        </p:txBody>
      </p:sp>
      <p:sp>
        <p:nvSpPr>
          <p:cNvPr id="3" name="2 Dikdörtgen"/>
          <p:cNvSpPr/>
          <p:nvPr/>
        </p:nvSpPr>
        <p:spPr>
          <a:xfrm>
            <a:off x="539552" y="1556792"/>
            <a:ext cx="784887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2800" dirty="0" smtClean="0"/>
              <a:t>Yaşam tarzı değişiklikleri, </a:t>
            </a:r>
            <a:endParaRPr lang="tr-TR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sz="2800" dirty="0" err="1" smtClean="0"/>
              <a:t>Farkındalığın</a:t>
            </a:r>
            <a:r>
              <a:rPr lang="tr-TR" sz="2800" dirty="0" smtClean="0"/>
              <a:t> sağlanması, </a:t>
            </a:r>
            <a:endParaRPr lang="tr-TR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sz="2800" dirty="0" smtClean="0"/>
              <a:t>Davranışın değiştirilmesi,</a:t>
            </a:r>
            <a:endParaRPr lang="tr-TR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sz="2800" dirty="0" smtClean="0"/>
              <a:t>Sağlıklı davranışları destekleyen çevreler oluşturulması </a:t>
            </a:r>
            <a:endParaRPr lang="tr-TR" sz="2800" dirty="0" smtClean="0"/>
          </a:p>
          <a:p>
            <a:r>
              <a:rPr lang="tr-TR" sz="2800" dirty="0" smtClean="0"/>
              <a:t>                        faaliyetleri aracılığıyla sağlanabilir. </a:t>
            </a:r>
            <a:endParaRPr lang="tr-TR" sz="2800" dirty="0" smtClean="0"/>
          </a:p>
          <a:p>
            <a:endParaRPr lang="tr-TR" sz="2800" dirty="0" smtClean="0"/>
          </a:p>
          <a:p>
            <a:endParaRPr lang="tr-TR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sz="2800" dirty="0" smtClean="0"/>
              <a:t>En büyük ve kalıcı etkiyi sağlığı </a:t>
            </a:r>
            <a:r>
              <a:rPr lang="tr-TR" sz="2800" u="sng" dirty="0" smtClean="0"/>
              <a:t>destekleyici çevrelerin  s</a:t>
            </a:r>
            <a:r>
              <a:rPr lang="tr-TR" sz="2800" dirty="0" smtClean="0"/>
              <a:t>ağlanmasıdır. </a:t>
            </a:r>
            <a:endParaRPr lang="tr-TR" sz="2800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E49CF-8B4D-45AA-B72F-B01453598F37}" type="slidenum">
              <a:rPr lang="tr-TR" smtClean="0"/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Nesibe ÜZEL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539552" y="1556792"/>
            <a:ext cx="7992888" cy="4524315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  <a:buBlip>
                <a:blip r:embed="rId1"/>
              </a:buBlip>
            </a:pPr>
            <a:r>
              <a:rPr lang="tr-TR" sz="2400" dirty="0" smtClean="0"/>
              <a:t> Okulların ve üniversitelerin </a:t>
            </a:r>
            <a:r>
              <a:rPr lang="tr-TR" sz="2400" dirty="0"/>
              <a:t>sağlığı geliştirme programlarını yürütmede çok etkin sahalar </a:t>
            </a:r>
            <a:r>
              <a:rPr lang="tr-TR" sz="2400" dirty="0" smtClean="0"/>
              <a:t>olması,</a:t>
            </a:r>
            <a:endParaRPr lang="tr-TR" sz="2400" dirty="0" smtClean="0"/>
          </a:p>
          <a:p>
            <a:pPr>
              <a:lnSpc>
                <a:spcPct val="150000"/>
              </a:lnSpc>
              <a:buBlip>
                <a:blip r:embed="rId1"/>
              </a:buBlip>
            </a:pPr>
            <a:r>
              <a:rPr lang="tr-TR" sz="2400" dirty="0" smtClean="0"/>
              <a:t>Çocukların</a:t>
            </a:r>
            <a:r>
              <a:rPr lang="tr-TR" sz="2400" dirty="0"/>
              <a:t>, ergenlerin ve genç yetişkinlerin çok sayıda ciddi sağlık tehdidi ile </a:t>
            </a:r>
            <a:r>
              <a:rPr lang="tr-TR" sz="2400" dirty="0" smtClean="0"/>
              <a:t>karşı karşıya kalması,</a:t>
            </a:r>
            <a:endParaRPr lang="tr-TR" sz="2400" dirty="0" smtClean="0"/>
          </a:p>
          <a:p>
            <a:pPr>
              <a:lnSpc>
                <a:spcPct val="150000"/>
              </a:lnSpc>
            </a:pPr>
            <a:r>
              <a:rPr lang="tr-TR" sz="2400" dirty="0" smtClean="0"/>
              <a:t>(astım</a:t>
            </a:r>
            <a:r>
              <a:rPr lang="tr-TR" sz="2400" dirty="0"/>
              <a:t>, </a:t>
            </a:r>
            <a:r>
              <a:rPr lang="tr-TR" sz="2400" dirty="0" smtClean="0"/>
              <a:t>aşırı kilolu </a:t>
            </a:r>
            <a:r>
              <a:rPr lang="tr-TR" sz="2400" dirty="0"/>
              <a:t>olma ve </a:t>
            </a:r>
            <a:r>
              <a:rPr lang="tr-TR" sz="2400" dirty="0" err="1"/>
              <a:t>obezite</a:t>
            </a:r>
            <a:r>
              <a:rPr lang="tr-TR" sz="2400" dirty="0"/>
              <a:t>, diyabet, sakatlık ve şiddet, istenmeyen gebelikler, cinsel </a:t>
            </a:r>
            <a:r>
              <a:rPr lang="tr-TR" sz="2400" dirty="0" smtClean="0"/>
              <a:t>yolla bulaşan </a:t>
            </a:r>
            <a:r>
              <a:rPr lang="tr-TR" sz="2400" dirty="0"/>
              <a:t>hastalıklar ve HIV enfeksiyonu </a:t>
            </a:r>
            <a:r>
              <a:rPr lang="tr-TR" sz="2400" dirty="0" smtClean="0"/>
              <a:t>vb.)</a:t>
            </a:r>
            <a:endParaRPr lang="tr-TR" sz="2400" dirty="0" smtClean="0"/>
          </a:p>
          <a:p>
            <a:pPr>
              <a:lnSpc>
                <a:spcPct val="150000"/>
              </a:lnSpc>
            </a:pPr>
            <a:endParaRPr lang="tr-TR" sz="2400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Önemi;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Nesibe ÜZEL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9A59E-B151-44BB-89B7-41AB82B7EE26}" type="slidenum">
              <a:rPr lang="tr-TR" smtClean="0"/>
            </a:fld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Önemi;</a:t>
            </a:r>
            <a:endParaRPr lang="tr-TR" dirty="0"/>
          </a:p>
        </p:txBody>
      </p:sp>
      <p:sp>
        <p:nvSpPr>
          <p:cNvPr id="3" name="2 Dikdörtgen"/>
          <p:cNvSpPr/>
          <p:nvPr/>
        </p:nvSpPr>
        <p:spPr>
          <a:xfrm>
            <a:off x="467544" y="1916832"/>
            <a:ext cx="8208912" cy="3970318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  <a:buBlip>
                <a:blip r:embed="rId1"/>
              </a:buBlip>
            </a:pPr>
            <a:r>
              <a:rPr lang="tr-TR" sz="2400" dirty="0" smtClean="0"/>
              <a:t>Gençlerin gerek şimdiki gerekse gelecekteki sağlıklarını etkileyecek seçimler yaptıkları bir dönem olması,</a:t>
            </a:r>
            <a:endParaRPr lang="tr-TR" sz="2400" dirty="0" smtClean="0"/>
          </a:p>
          <a:p>
            <a:pPr>
              <a:lnSpc>
                <a:spcPct val="150000"/>
              </a:lnSpc>
              <a:buBlip>
                <a:blip r:embed="rId1"/>
              </a:buBlip>
            </a:pPr>
            <a:r>
              <a:rPr lang="tr-TR" sz="2400" dirty="0" smtClean="0"/>
              <a:t> Kaliteli okul sağlığı programları ile akademik başarı arasında bir bağ olması nedeniyle  önemlidir. </a:t>
            </a:r>
            <a:endParaRPr lang="tr-TR" sz="2400" dirty="0" smtClean="0"/>
          </a:p>
          <a:p>
            <a:pPr algn="ctr">
              <a:lnSpc>
                <a:spcPct val="150000"/>
              </a:lnSpc>
            </a:pPr>
            <a:r>
              <a:rPr lang="tr-TR" sz="2400" b="1" u="sng" dirty="0" smtClean="0"/>
              <a:t>Çocuklar, ergenler ve genç yetişkinler, çocukluktan ergenliğe geçerken sağlıkla ilgili davranış ve tutumlarını bu dönemde pekiştirmektedir. Bu nedenle önemlidir.</a:t>
            </a:r>
            <a:endParaRPr lang="tr-TR" sz="2400" b="1" u="sng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Nesibe ÜZEL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9A59E-B151-44BB-89B7-41AB82B7EE26}" type="slidenum">
              <a:rPr lang="tr-TR" smtClean="0"/>
            </a:fld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yagram"/>
          <p:cNvGraphicFramePr/>
          <p:nvPr/>
        </p:nvGraphicFramePr>
        <p:xfrm>
          <a:off x="0" y="404664"/>
          <a:ext cx="9144000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Nesibe ÜZEL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9A59E-B151-44BB-89B7-41AB82B7EE26}" type="slidenum">
              <a:rPr lang="tr-TR" smtClean="0"/>
            </a:fld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5EA24"/>
                                      </p:to>
                                    </p:animClr>
                                    <p:animClr clrSpc="rgb" dir="cw">
                                      <p:cBhvr>
                                        <p:cTn id="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5EA24"/>
                                      </p:to>
                                    </p:animClr>
                                    <p:set>
                                      <p:cBhvr>
                                        <p:cTn id="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1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yagram"/>
          <p:cNvGraphicFramePr/>
          <p:nvPr/>
        </p:nvGraphicFramePr>
        <p:xfrm>
          <a:off x="323528" y="404664"/>
          <a:ext cx="8448600" cy="61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Nesibe ÜZEL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9A59E-B151-44BB-89B7-41AB82B7EE26}" type="slidenum">
              <a:rPr lang="tr-TR" smtClean="0"/>
            </a:fld>
            <a:endParaRPr lang="tr-TR"/>
          </a:p>
        </p:txBody>
      </p:sp>
      <p:sp>
        <p:nvSpPr>
          <p:cNvPr id="5" name="4 Metin kutusu"/>
          <p:cNvSpPr txBox="1"/>
          <p:nvPr/>
        </p:nvSpPr>
        <p:spPr>
          <a:xfrm>
            <a:off x="2555776" y="188640"/>
            <a:ext cx="4755854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tr-TR" sz="3600" b="1" dirty="0" smtClean="0"/>
              <a:t>Okul Sağlığı Programları</a:t>
            </a:r>
            <a:endParaRPr lang="tr-TR" sz="3600" b="1" dirty="0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FA96EE6-9813-4508-B907-B16B48F582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graphicEl>
                                              <a:dgm id="{7FA96EE6-9813-4508-B907-B16B48F582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graphicEl>
                                              <a:dgm id="{7FA96EE6-9813-4508-B907-B16B48F582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7F834F7-5976-4A12-898C-62E437CE62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graphicEl>
                                              <a:dgm id="{57F834F7-5976-4A12-898C-62E437CE62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graphicEl>
                                              <a:dgm id="{57F834F7-5976-4A12-898C-62E437CE62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6899E99-497C-43EA-9848-17CCCB6CDD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graphicEl>
                                              <a:dgm id="{F6899E99-497C-43EA-9848-17CCCB6CDD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graphicEl>
                                              <a:dgm id="{F6899E99-497C-43EA-9848-17CCCB6CDD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CF5FBF9-DA95-4D35-A537-E1B828A4FB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graphicEl>
                                              <a:dgm id="{FCF5FBF9-DA95-4D35-A537-E1B828A4FB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graphicEl>
                                              <a:dgm id="{FCF5FBF9-DA95-4D35-A537-E1B828A4FB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BBAB787-71E8-484B-9AF9-5BCCD9057C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graphicEl>
                                              <a:dgm id="{8BBAB787-71E8-484B-9AF9-5BCCD9057C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graphicEl>
                                              <a:dgm id="{8BBAB787-71E8-484B-9AF9-5BCCD9057C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2A19141-B178-4B1F-AE2D-2C734B536C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graphicEl>
                                              <a:dgm id="{72A19141-B178-4B1F-AE2D-2C734B536C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graphicEl>
                                              <a:dgm id="{72A19141-B178-4B1F-AE2D-2C734B536C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tr-TR" b="1" dirty="0" smtClean="0"/>
              <a:t>Sağlık Eğitimi</a:t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2 Dikdörtgen"/>
          <p:cNvSpPr/>
          <p:nvPr/>
        </p:nvSpPr>
        <p:spPr>
          <a:xfrm>
            <a:off x="323528" y="1196752"/>
            <a:ext cx="8208912" cy="46085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>
              <a:buBlip>
                <a:blip r:embed="rId1"/>
              </a:buBlip>
            </a:pPr>
            <a:r>
              <a:rPr lang="tr-TR" sz="3600" dirty="0" smtClean="0"/>
              <a:t>• </a:t>
            </a:r>
            <a:r>
              <a:rPr lang="tr-TR" sz="3600" dirty="0" err="1"/>
              <a:t>Obezite</a:t>
            </a:r>
            <a:r>
              <a:rPr lang="tr-TR" sz="3600" dirty="0"/>
              <a:t> önleme </a:t>
            </a:r>
            <a:r>
              <a:rPr lang="tr-TR" sz="3600" dirty="0" smtClean="0"/>
              <a:t>programları,</a:t>
            </a:r>
            <a:endParaRPr lang="tr-TR" sz="3600" b="1" dirty="0"/>
          </a:p>
          <a:p>
            <a:pPr>
              <a:buBlip>
                <a:blip r:embed="rId1"/>
              </a:buBlip>
            </a:pPr>
            <a:r>
              <a:rPr lang="tr-TR" sz="3600" dirty="0"/>
              <a:t>• Öğrenci sağlık savunuculuğu </a:t>
            </a:r>
            <a:r>
              <a:rPr lang="tr-TR" sz="3600" dirty="0" smtClean="0"/>
              <a:t>programları,</a:t>
            </a:r>
            <a:endParaRPr lang="tr-TR" sz="3600" dirty="0"/>
          </a:p>
          <a:p>
            <a:pPr>
              <a:buBlip>
                <a:blip r:embed="rId1"/>
              </a:buBlip>
            </a:pPr>
            <a:r>
              <a:rPr lang="tr-TR" sz="3600" dirty="0"/>
              <a:t>• Diyabet önleme </a:t>
            </a:r>
            <a:r>
              <a:rPr lang="tr-TR" sz="3600" dirty="0" smtClean="0"/>
              <a:t>programı,</a:t>
            </a:r>
            <a:endParaRPr lang="tr-TR" sz="3600" dirty="0"/>
          </a:p>
          <a:p>
            <a:pPr>
              <a:buBlip>
                <a:blip r:embed="rId1"/>
              </a:buBlip>
            </a:pPr>
            <a:r>
              <a:rPr lang="tr-TR" sz="3600" dirty="0"/>
              <a:t>• Profesör Barış </a:t>
            </a:r>
            <a:r>
              <a:rPr lang="tr-TR" sz="3600" dirty="0" smtClean="0"/>
              <a:t>programı(</a:t>
            </a:r>
            <a:r>
              <a:rPr lang="tr-TR" sz="3600" dirty="0" err="1" smtClean="0"/>
              <a:t>Professor</a:t>
            </a:r>
            <a:r>
              <a:rPr lang="tr-TR" sz="3600" dirty="0" smtClean="0"/>
              <a:t> </a:t>
            </a:r>
            <a:r>
              <a:rPr lang="tr-TR" sz="3600" dirty="0" err="1"/>
              <a:t>Peace</a:t>
            </a:r>
            <a:r>
              <a:rPr lang="tr-TR" sz="3600" dirty="0"/>
              <a:t>) (çatışma çözme programı</a:t>
            </a:r>
            <a:r>
              <a:rPr lang="tr-TR" sz="3600" dirty="0" smtClean="0"/>
              <a:t>),</a:t>
            </a:r>
            <a:endParaRPr lang="tr-TR" sz="3600" dirty="0"/>
          </a:p>
          <a:p>
            <a:pPr>
              <a:buBlip>
                <a:blip r:embed="rId1"/>
              </a:buBlip>
            </a:pPr>
            <a:r>
              <a:rPr lang="tr-TR" sz="3600" dirty="0"/>
              <a:t>• Özel odak haftaları için programlar: beslenme, astım, </a:t>
            </a:r>
            <a:r>
              <a:rPr lang="tr-TR" sz="3600" dirty="0" err="1" smtClean="0"/>
              <a:t>dental</a:t>
            </a:r>
            <a:r>
              <a:rPr lang="tr-TR" sz="3600" dirty="0" smtClean="0"/>
              <a:t> vb.</a:t>
            </a:r>
            <a:endParaRPr lang="tr-TR" sz="3600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Nesibe ÜZEL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9A59E-B151-44BB-89B7-41AB82B7EE26}" type="slidenum">
              <a:rPr lang="tr-TR" smtClean="0"/>
            </a:fld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tr-TR" b="1" dirty="0" smtClean="0"/>
              <a:t>Sağlık Hizmetleri</a:t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2 Dikdörtgen"/>
          <p:cNvSpPr/>
          <p:nvPr/>
        </p:nvSpPr>
        <p:spPr>
          <a:xfrm>
            <a:off x="539552" y="2413338"/>
            <a:ext cx="7992888" cy="26776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r>
              <a:rPr lang="tr-TR" sz="2800" dirty="0" smtClean="0"/>
              <a:t>• </a:t>
            </a:r>
            <a:r>
              <a:rPr lang="tr-TR" sz="2800" dirty="0"/>
              <a:t>Mobil diş kliniği</a:t>
            </a:r>
            <a:endParaRPr lang="tr-TR" sz="2800" dirty="0"/>
          </a:p>
          <a:p>
            <a:r>
              <a:rPr lang="tr-TR" sz="2800" dirty="0"/>
              <a:t>• </a:t>
            </a:r>
            <a:r>
              <a:rPr lang="tr-TR" sz="2800" dirty="0" err="1"/>
              <a:t>Bağışıklama</a:t>
            </a:r>
            <a:endParaRPr lang="tr-TR" sz="2800" dirty="0"/>
          </a:p>
          <a:p>
            <a:r>
              <a:rPr lang="tr-TR" sz="2800" dirty="0"/>
              <a:t>• Okul ve spor eğitimi (jimnastik)</a:t>
            </a:r>
            <a:endParaRPr lang="tr-TR" sz="2800" dirty="0"/>
          </a:p>
          <a:p>
            <a:r>
              <a:rPr lang="tr-TR" sz="2800" dirty="0"/>
              <a:t>• Astım eğitimi</a:t>
            </a:r>
            <a:endParaRPr lang="tr-TR" sz="2800" dirty="0"/>
          </a:p>
          <a:p>
            <a:r>
              <a:rPr lang="tr-TR" sz="2800" dirty="0"/>
              <a:t>• Okul sağlık kliniğine ilaveten yerel hastanelerle </a:t>
            </a:r>
            <a:r>
              <a:rPr lang="tr-TR" sz="2800" dirty="0" smtClean="0"/>
              <a:t>ortaklıkları vb. uygulamaları kapsar.</a:t>
            </a:r>
            <a:endParaRPr lang="tr-TR" sz="2800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Nesibe ÜZEL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9A59E-B151-44BB-89B7-41AB82B7EE26}" type="slidenum">
              <a:rPr lang="tr-TR" smtClean="0"/>
            </a:fld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tr-TR" b="1" dirty="0" smtClean="0"/>
              <a:t>Beslenme Hizmetleri</a:t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2 Dikdörtgen"/>
          <p:cNvSpPr/>
          <p:nvPr/>
        </p:nvSpPr>
        <p:spPr>
          <a:xfrm>
            <a:off x="395536" y="1052736"/>
            <a:ext cx="8352928" cy="56323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Blip>
                <a:blip r:embed="rId1"/>
              </a:buBlip>
            </a:pPr>
            <a:r>
              <a:rPr lang="tr-TR" sz="2400" dirty="0" smtClean="0"/>
              <a:t>• </a:t>
            </a:r>
            <a:r>
              <a:rPr lang="tr-TR" sz="2400" dirty="0"/>
              <a:t>Okulda kahvaltı ve öğle yemeği programı</a:t>
            </a:r>
            <a:endParaRPr lang="tr-TR" sz="2400" dirty="0"/>
          </a:p>
          <a:p>
            <a:pPr>
              <a:lnSpc>
                <a:spcPct val="150000"/>
              </a:lnSpc>
              <a:buBlip>
                <a:blip r:embed="rId1"/>
              </a:buBlip>
            </a:pPr>
            <a:r>
              <a:rPr lang="tr-TR" sz="2400" dirty="0"/>
              <a:t>• </a:t>
            </a:r>
            <a:r>
              <a:rPr lang="tr-TR" sz="2400" dirty="0" smtClean="0"/>
              <a:t>Devlet okuluna giden çocuklar için daha sağlıklı seçeneklerin uygulanması; sağlıklı </a:t>
            </a:r>
            <a:r>
              <a:rPr lang="tr-TR" sz="2400" dirty="0"/>
              <a:t>gıda (örneğin meyve) ve içeceklerin (örneğin su) satışını arttırmak </a:t>
            </a:r>
            <a:r>
              <a:rPr lang="tr-TR" sz="2400" dirty="0" smtClean="0"/>
              <a:t>ve daha </a:t>
            </a:r>
            <a:r>
              <a:rPr lang="tr-TR" sz="2400" dirty="0"/>
              <a:t>az sağlıklı olan gıda (örneğin kurabiyeler) ve içeceklerin (örneğin, </a:t>
            </a:r>
            <a:r>
              <a:rPr lang="tr-TR" sz="2400" dirty="0" smtClean="0"/>
              <a:t>soda)satışını </a:t>
            </a:r>
            <a:r>
              <a:rPr lang="tr-TR" sz="2400" dirty="0"/>
              <a:t>azaltmak için yiyecek ve içeceklerin yerleştirilmesi ve </a:t>
            </a:r>
            <a:r>
              <a:rPr lang="tr-TR" sz="2400" dirty="0" smtClean="0"/>
              <a:t>sunulmasıyla ilgili değişiklikler,</a:t>
            </a:r>
            <a:endParaRPr lang="tr-TR" sz="2400" dirty="0"/>
          </a:p>
          <a:p>
            <a:pPr>
              <a:lnSpc>
                <a:spcPct val="150000"/>
              </a:lnSpc>
              <a:buBlip>
                <a:blip r:embed="rId1"/>
              </a:buBlip>
            </a:pPr>
            <a:r>
              <a:rPr lang="tr-TR" sz="2400" dirty="0"/>
              <a:t>• Fritözlerin okul mutfaklarından </a:t>
            </a:r>
            <a:r>
              <a:rPr lang="tr-TR" sz="2400" dirty="0" smtClean="0"/>
              <a:t>çıkarılması,</a:t>
            </a:r>
            <a:endParaRPr lang="tr-TR" sz="2400" dirty="0"/>
          </a:p>
          <a:p>
            <a:pPr>
              <a:lnSpc>
                <a:spcPct val="150000"/>
              </a:lnSpc>
              <a:buBlip>
                <a:blip r:embed="rId1"/>
              </a:buBlip>
            </a:pPr>
            <a:r>
              <a:rPr lang="tr-TR" sz="2400" dirty="0"/>
              <a:t>• Bireyselleştirilmiş öğrenci ve aile beslenme </a:t>
            </a:r>
            <a:r>
              <a:rPr lang="tr-TR" sz="2400" dirty="0" smtClean="0"/>
              <a:t>koçluğu,</a:t>
            </a:r>
            <a:endParaRPr lang="tr-TR" sz="2400" dirty="0"/>
          </a:p>
          <a:p>
            <a:pPr>
              <a:lnSpc>
                <a:spcPct val="150000"/>
              </a:lnSpc>
              <a:buBlip>
                <a:blip r:embed="rId1"/>
              </a:buBlip>
            </a:pPr>
            <a:r>
              <a:rPr lang="tr-TR" sz="2400" dirty="0"/>
              <a:t>• Çok kültürlü gıda seçenekleri</a:t>
            </a:r>
            <a:endParaRPr lang="tr-TR" sz="2400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Nesibe ÜZEL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9A59E-B151-44BB-89B7-41AB82B7EE26}" type="slidenum">
              <a:rPr lang="tr-TR" smtClean="0"/>
            </a:fld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79512" y="0"/>
            <a:ext cx="896448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000" b="1" dirty="0" smtClean="0"/>
              <a:t>Okulların </a:t>
            </a:r>
            <a:r>
              <a:rPr lang="tr-TR" sz="2000" b="1" dirty="0"/>
              <a:t>hijyen değerlendirilmesi sırasında verilecek puanlardan bazıları şöyle</a:t>
            </a:r>
            <a:r>
              <a:rPr lang="tr-TR" sz="2000" b="1" dirty="0" smtClean="0"/>
              <a:t>:</a:t>
            </a:r>
            <a:endParaRPr lang="tr-TR" sz="2000" b="1" dirty="0" smtClean="0"/>
          </a:p>
          <a:p>
            <a:pPr>
              <a:lnSpc>
                <a:spcPct val="150000"/>
              </a:lnSpc>
            </a:pPr>
            <a:r>
              <a:rPr lang="tr-TR" sz="2000" b="1" dirty="0" smtClean="0"/>
              <a:t>Örnek;</a:t>
            </a:r>
            <a:endParaRPr lang="tr-TR" sz="2000" b="1" dirty="0"/>
          </a:p>
          <a:p>
            <a:pPr>
              <a:lnSpc>
                <a:spcPct val="150000"/>
              </a:lnSpc>
              <a:buBlip>
                <a:blip r:embed="rId1"/>
              </a:buBlip>
            </a:pPr>
            <a:r>
              <a:rPr lang="tr-TR" sz="2000" dirty="0"/>
              <a:t>Okul bahçesinin etrafı çevrili mi? (1 puan)</a:t>
            </a:r>
            <a:endParaRPr lang="tr-TR" sz="2000" dirty="0"/>
          </a:p>
          <a:p>
            <a:pPr>
              <a:lnSpc>
                <a:spcPct val="150000"/>
              </a:lnSpc>
              <a:buBlip>
                <a:blip r:embed="rId1"/>
              </a:buBlip>
            </a:pPr>
            <a:r>
              <a:rPr lang="tr-TR" sz="2000" dirty="0"/>
              <a:t>Okul çevresinde çöp ve atık yığını, su birikintisi var mı? (2 puan)</a:t>
            </a:r>
            <a:endParaRPr lang="tr-TR" sz="2000" dirty="0"/>
          </a:p>
          <a:p>
            <a:pPr>
              <a:lnSpc>
                <a:spcPct val="150000"/>
              </a:lnSpc>
              <a:buBlip>
                <a:blip r:embed="rId1"/>
              </a:buBlip>
            </a:pPr>
            <a:r>
              <a:rPr lang="tr-TR" sz="2000" dirty="0" smtClean="0"/>
              <a:t>Sınıfların </a:t>
            </a:r>
            <a:r>
              <a:rPr lang="tr-TR" sz="2000" dirty="0"/>
              <a:t>alanı öğrenci sayısı ile orantılı mı? (2 puan)</a:t>
            </a:r>
            <a:endParaRPr lang="tr-TR" sz="2000" dirty="0"/>
          </a:p>
          <a:p>
            <a:pPr>
              <a:lnSpc>
                <a:spcPct val="150000"/>
              </a:lnSpc>
              <a:buBlip>
                <a:blip r:embed="rId1"/>
              </a:buBlip>
            </a:pPr>
            <a:r>
              <a:rPr lang="tr-TR" sz="2000" dirty="0"/>
              <a:t>Sınıfların günlük temizliği yapılıyor mu? (2 puan)</a:t>
            </a:r>
            <a:endParaRPr lang="tr-TR" sz="2000" dirty="0"/>
          </a:p>
          <a:p>
            <a:pPr>
              <a:lnSpc>
                <a:spcPct val="150000"/>
              </a:lnSpc>
              <a:buBlip>
                <a:blip r:embed="rId1"/>
              </a:buBlip>
            </a:pPr>
            <a:r>
              <a:rPr lang="tr-TR" sz="2000" dirty="0"/>
              <a:t>İlkyardım dolabında yeterli malzeme var mı? (2 puan)</a:t>
            </a:r>
            <a:endParaRPr lang="tr-TR" sz="2000" dirty="0"/>
          </a:p>
          <a:p>
            <a:pPr>
              <a:lnSpc>
                <a:spcPct val="150000"/>
              </a:lnSpc>
              <a:buBlip>
                <a:blip r:embed="rId1"/>
              </a:buBlip>
            </a:pPr>
            <a:r>
              <a:rPr lang="tr-TR" sz="2000" dirty="0"/>
              <a:t>Revir yoksa ilkyardım dolabı var mı? (2 puan)</a:t>
            </a:r>
            <a:endParaRPr lang="tr-TR" sz="2000" dirty="0"/>
          </a:p>
          <a:p>
            <a:pPr>
              <a:lnSpc>
                <a:spcPct val="150000"/>
              </a:lnSpc>
              <a:buBlip>
                <a:blip r:embed="rId1"/>
              </a:buBlip>
            </a:pPr>
            <a:r>
              <a:rPr lang="tr-TR" sz="2000" dirty="0"/>
              <a:t>Kantinde son kullanım tarihi geçmiş gıda maddesi var mı? (3 puan)</a:t>
            </a:r>
            <a:endParaRPr lang="tr-TR" sz="2000" dirty="0"/>
          </a:p>
          <a:p>
            <a:pPr>
              <a:lnSpc>
                <a:spcPct val="150000"/>
              </a:lnSpc>
              <a:buBlip>
                <a:blip r:embed="rId1"/>
              </a:buBlip>
            </a:pPr>
            <a:r>
              <a:rPr lang="tr-TR" sz="2000" dirty="0"/>
              <a:t>Kantinde gıdalar uygun koşullarda saklanıyor mu? (3 puan)</a:t>
            </a:r>
            <a:endParaRPr lang="tr-TR" sz="2000" dirty="0"/>
          </a:p>
          <a:p>
            <a:pPr>
              <a:lnSpc>
                <a:spcPct val="150000"/>
              </a:lnSpc>
              <a:buBlip>
                <a:blip r:embed="rId1"/>
              </a:buBlip>
            </a:pPr>
            <a:r>
              <a:rPr lang="tr-TR" sz="2000" dirty="0"/>
              <a:t>Tuvaletler kız-erkek öğrenci sayısına göre yeterli mi? (3 puan)</a:t>
            </a:r>
            <a:endParaRPr lang="tr-TR" sz="2000" dirty="0"/>
          </a:p>
          <a:p>
            <a:pPr>
              <a:lnSpc>
                <a:spcPct val="150000"/>
              </a:lnSpc>
              <a:buBlip>
                <a:blip r:embed="rId1"/>
              </a:buBlip>
            </a:pPr>
            <a:r>
              <a:rPr lang="tr-TR" sz="2000" dirty="0"/>
              <a:t>Tuvaletlerde sıvı sabun, tuvalet kağıdı gibi malzemeler var mı? (3 puan)</a:t>
            </a:r>
            <a:endParaRPr lang="tr-TR" sz="2000" dirty="0"/>
          </a:p>
          <a:p>
            <a:pPr>
              <a:lnSpc>
                <a:spcPct val="150000"/>
              </a:lnSpc>
              <a:buBlip>
                <a:blip r:embed="rId1"/>
              </a:buBlip>
            </a:pPr>
            <a:r>
              <a:rPr lang="tr-TR" sz="2000" dirty="0"/>
              <a:t>Tuvaletlerin günlük temizliği yapılıyor mu? (3 puan)</a:t>
            </a:r>
            <a:endParaRPr lang="tr-TR" sz="2000" dirty="0"/>
          </a:p>
          <a:p>
            <a:pPr>
              <a:lnSpc>
                <a:spcPct val="150000"/>
              </a:lnSpc>
              <a:buBlip>
                <a:blip r:embed="rId1"/>
              </a:buBlip>
            </a:pPr>
            <a:r>
              <a:rPr lang="tr-TR" sz="2000" dirty="0"/>
              <a:t>Kanalizasyon sistemi uygun mu? (3 puan</a:t>
            </a:r>
            <a:r>
              <a:rPr lang="tr-TR" sz="2000" dirty="0" smtClean="0"/>
              <a:t>)</a:t>
            </a:r>
            <a:endParaRPr lang="tr-TR" sz="20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Nesibe ÜZEL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9A59E-B151-44BB-89B7-41AB82B7EE26}" type="slidenum">
              <a:rPr lang="tr-TR" smtClean="0"/>
            </a:fld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2947</Words>
  <Application>WPS Presentation</Application>
  <PresentationFormat>Ekran Gösterisi (4:3)</PresentationFormat>
  <Paragraphs>107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2" baseType="lpstr">
      <vt:lpstr>Arial</vt:lpstr>
      <vt:lpstr>SimSun</vt:lpstr>
      <vt:lpstr>Wingdings</vt:lpstr>
      <vt:lpstr>Adobe Song Std L</vt:lpstr>
      <vt:lpstr>Yu Gothic</vt:lpstr>
      <vt:lpstr>Calibri</vt:lpstr>
      <vt:lpstr>Microsoft YaHei</vt:lpstr>
      <vt:lpstr/>
      <vt:lpstr>Arial Unicode MS</vt:lpstr>
      <vt:lpstr>Times New Roman</vt:lpstr>
      <vt:lpstr>Segoe Print</vt:lpstr>
      <vt:lpstr>Default Design</vt:lpstr>
      <vt:lpstr>OKULLARDA VE ÜNİVERSİTELERDE SAĞLIĞI GELİŞTİRME</vt:lpstr>
      <vt:lpstr>Önemi;</vt:lpstr>
      <vt:lpstr>Önemi;</vt:lpstr>
      <vt:lpstr>PowerPoint 演示文稿</vt:lpstr>
      <vt:lpstr>PowerPoint 演示文稿</vt:lpstr>
      <vt:lpstr>Sağlık Eğitimi </vt:lpstr>
      <vt:lpstr>Sağlık Hizmetleri </vt:lpstr>
      <vt:lpstr>Beslenme Hizmetleri </vt:lpstr>
      <vt:lpstr>PowerPoint 演示文稿</vt:lpstr>
      <vt:lpstr>Sağlığın geliştirilmesi (Health Promotion);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Nesibe</dc:creator>
  <cp:lastModifiedBy>Nesibe Uzel Yar</cp:lastModifiedBy>
  <cp:revision>35</cp:revision>
  <cp:lastPrinted>2015-05-28T09:47:00Z</cp:lastPrinted>
  <dcterms:created xsi:type="dcterms:W3CDTF">2013-05-14T21:10:00Z</dcterms:created>
  <dcterms:modified xsi:type="dcterms:W3CDTF">2020-02-06T14:51:10Z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1033-11.2.0.8341</vt:lpwstr>
  </property>
</Properties>
</file>