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88" r:id="rId2"/>
    <p:sldId id="256" r:id="rId3"/>
    <p:sldId id="259" r:id="rId4"/>
    <p:sldId id="257" r:id="rId5"/>
    <p:sldId id="260" r:id="rId6"/>
    <p:sldId id="290" r:id="rId7"/>
    <p:sldId id="261" r:id="rId8"/>
    <p:sldId id="289" r:id="rId9"/>
    <p:sldId id="262" r:id="rId10"/>
    <p:sldId id="283" r:id="rId11"/>
    <p:sldId id="263" r:id="rId12"/>
    <p:sldId id="264" r:id="rId13"/>
    <p:sldId id="284" r:id="rId14"/>
    <p:sldId id="265" r:id="rId15"/>
    <p:sldId id="266" r:id="rId16"/>
    <p:sldId id="267" r:id="rId17"/>
    <p:sldId id="291" r:id="rId18"/>
    <p:sldId id="268" r:id="rId19"/>
    <p:sldId id="269" r:id="rId20"/>
    <p:sldId id="270" r:id="rId21"/>
    <p:sldId id="272" r:id="rId22"/>
    <p:sldId id="286" r:id="rId23"/>
    <p:sldId id="273" r:id="rId24"/>
    <p:sldId id="275" r:id="rId25"/>
    <p:sldId id="276" r:id="rId26"/>
    <p:sldId id="277" r:id="rId27"/>
    <p:sldId id="278" r:id="rId28"/>
    <p:sldId id="281" r:id="rId29"/>
    <p:sldId id="292" r:id="rId3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206" autoAdjust="0"/>
    <p:restoredTop sz="86462" autoAdjust="0"/>
  </p:normalViewPr>
  <p:slideViewPr>
    <p:cSldViewPr>
      <p:cViewPr varScale="1">
        <p:scale>
          <a:sx n="115" d="100"/>
          <a:sy n="115" d="100"/>
        </p:scale>
        <p:origin x="1980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22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D8A3BC-4FCD-4C09-A8F1-B39135706931}" type="datetimeFigureOut">
              <a:rPr lang="tr-TR" smtClean="0"/>
              <a:pPr/>
              <a:t>5.01.2018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583538-C13F-4FC1-9007-FE39E0F6F7C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43812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0DC62-9211-430B-BECB-380FFF51E93F}" type="datetime1">
              <a:rPr lang="tr-TR" smtClean="0"/>
              <a:pPr/>
              <a:t>5.01.2018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8251-0A0C-4233-A167-EE4C0D5D82D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1331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1F4C4-0D2A-49A9-9FE2-20933EB02422}" type="datetime1">
              <a:rPr lang="tr-TR" smtClean="0"/>
              <a:pPr/>
              <a:t>5.01.2018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8251-0A0C-4233-A167-EE4C0D5D82D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3344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2FED6-A19C-4128-A10D-6EBE4A010DA2}" type="datetime1">
              <a:rPr lang="tr-TR" smtClean="0"/>
              <a:pPr/>
              <a:t>5.01.2018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8251-0A0C-4233-A167-EE4C0D5D82D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7034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568B9-034D-4FD0-872A-ECC6636FA810}" type="datetime1">
              <a:rPr lang="tr-TR" smtClean="0"/>
              <a:pPr/>
              <a:t>5.01.2018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8251-0A0C-4233-A167-EE4C0D5D82D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7906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FDABD-0B95-43B5-9982-FC28E1D08AF0}" type="datetime1">
              <a:rPr lang="tr-TR" smtClean="0"/>
              <a:pPr/>
              <a:t>5.01.2018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8251-0A0C-4233-A167-EE4C0D5D82D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0229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61DF7-2CBC-4C8A-B740-0681030CAA15}" type="datetime1">
              <a:rPr lang="tr-TR" smtClean="0"/>
              <a:pPr/>
              <a:t>5.01.2018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8251-0A0C-4233-A167-EE4C0D5D82D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984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CE4AE-A71C-41BA-B95B-C461EB7613CE}" type="datetime1">
              <a:rPr lang="tr-TR" smtClean="0"/>
              <a:pPr/>
              <a:t>5.01.2018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8251-0A0C-4233-A167-EE4C0D5D82D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6342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E3954-084D-4ACB-B6A5-A248F6E73D3D}" type="datetime1">
              <a:rPr lang="tr-TR" smtClean="0"/>
              <a:pPr/>
              <a:t>5.01.2018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8251-0A0C-4233-A167-EE4C0D5D82D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8278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E82CA-C4EC-4306-A203-12787301922B}" type="datetime1">
              <a:rPr lang="tr-TR" smtClean="0"/>
              <a:pPr/>
              <a:t>5.01.2018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8251-0A0C-4233-A167-EE4C0D5D82D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9877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D991C-3721-45F6-8DD2-CA5B80217F67}" type="datetime1">
              <a:rPr lang="tr-TR" smtClean="0"/>
              <a:pPr/>
              <a:t>5.01.2018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8251-0A0C-4233-A167-EE4C0D5D82D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5446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F0FAD-E33E-4B52-AB1D-73AD3D14DAA8}" type="datetime1">
              <a:rPr lang="tr-TR" smtClean="0"/>
              <a:pPr/>
              <a:t>5.01.2018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8251-0A0C-4233-A167-EE4C0D5D82D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9334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04915-BE69-4753-86E5-B0B0B621F0C5}" type="datetime1">
              <a:rPr lang="tr-TR" smtClean="0"/>
              <a:pPr/>
              <a:t>5.01.2018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78251-0A0C-4233-A167-EE4C0D5D82D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29712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 rot="10800000" flipV="1">
            <a:off x="827584" y="836712"/>
            <a:ext cx="7630616" cy="1152128"/>
          </a:xfrm>
        </p:spPr>
        <p:txBody>
          <a:bodyPr>
            <a:normAutofit/>
          </a:bodyPr>
          <a:lstStyle/>
          <a:p>
            <a:r>
              <a:rPr lang="tr-TR" dirty="0" smtClean="0">
                <a:solidFill>
                  <a:srgbClr val="FFFF00"/>
                </a:solidFill>
              </a:rPr>
              <a:t>AZOL BİLEŞİKLERİ</a:t>
            </a: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8251-0A0C-4233-A167-EE4C0D5D82D4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FF00"/>
                </a:solidFill>
              </a:rPr>
              <a:t>MİKONAZOL</a:t>
            </a: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8251-0A0C-4233-A167-EE4C0D5D82D4}" type="slidenum">
              <a:rPr lang="tr-TR" smtClean="0"/>
              <a:pPr/>
              <a:t>10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FF00"/>
                </a:solidFill>
              </a:rPr>
              <a:t>MİKONAZOL-WARFARİN</a:t>
            </a: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916832"/>
            <a:ext cx="8229600" cy="4525963"/>
          </a:xfrm>
        </p:spPr>
        <p:txBody>
          <a:bodyPr/>
          <a:lstStyle/>
          <a:p>
            <a:r>
              <a:rPr lang="tr-TR" dirty="0" smtClean="0"/>
              <a:t>Kanama riskini artırır.</a:t>
            </a:r>
          </a:p>
          <a:p>
            <a:endParaRPr lang="tr-TR" dirty="0" smtClean="0"/>
          </a:p>
          <a:p>
            <a:r>
              <a:rPr lang="tr-TR" dirty="0" smtClean="0"/>
              <a:t>Doz ayarlaması gerekir.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8251-0A0C-4233-A167-EE4C0D5D82D4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9145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FF00"/>
                </a:solidFill>
              </a:rPr>
              <a:t>KLOTRİMAZOL</a:t>
            </a: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683568" y="2060848"/>
            <a:ext cx="2736304" cy="2016224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>
                <a:solidFill>
                  <a:schemeClr val="bg1"/>
                </a:solidFill>
              </a:rPr>
              <a:t>58 </a:t>
            </a:r>
            <a:r>
              <a:rPr lang="tr-TR" sz="2800" b="1" dirty="0" err="1" smtClean="0">
                <a:solidFill>
                  <a:schemeClr val="bg1"/>
                </a:solidFill>
              </a:rPr>
              <a:t>major</a:t>
            </a:r>
            <a:r>
              <a:rPr lang="tr-TR" sz="2800" b="1" dirty="0">
                <a:solidFill>
                  <a:schemeClr val="bg1"/>
                </a:solidFill>
              </a:rPr>
              <a:t> </a:t>
            </a:r>
            <a:r>
              <a:rPr lang="tr-TR" sz="2800" b="1" dirty="0" smtClean="0">
                <a:solidFill>
                  <a:schemeClr val="bg1"/>
                </a:solidFill>
              </a:rPr>
              <a:t>ilaç etkileşmesi</a:t>
            </a:r>
            <a:endParaRPr lang="tr-TR" sz="2800" b="1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3419872" y="4232123"/>
            <a:ext cx="2736304" cy="2016224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>
                <a:solidFill>
                  <a:schemeClr val="bg1"/>
                </a:solidFill>
              </a:rPr>
              <a:t>32 </a:t>
            </a:r>
            <a:r>
              <a:rPr lang="tr-TR" sz="2800" b="1" dirty="0" err="1" smtClean="0">
                <a:solidFill>
                  <a:schemeClr val="bg1"/>
                </a:solidFill>
              </a:rPr>
              <a:t>minor</a:t>
            </a:r>
            <a:r>
              <a:rPr lang="tr-TR" sz="2800" b="1" dirty="0">
                <a:solidFill>
                  <a:schemeClr val="bg1"/>
                </a:solidFill>
              </a:rPr>
              <a:t> </a:t>
            </a:r>
            <a:r>
              <a:rPr lang="tr-TR" sz="2800" b="1" dirty="0" smtClean="0">
                <a:solidFill>
                  <a:schemeClr val="bg1"/>
                </a:solidFill>
              </a:rPr>
              <a:t>ilaç etkileşmesi</a:t>
            </a:r>
            <a:endParaRPr lang="tr-TR" sz="2800" b="1" dirty="0">
              <a:solidFill>
                <a:schemeClr val="bg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5436096" y="2060848"/>
            <a:ext cx="2976800" cy="2016224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800" b="1" dirty="0" smtClean="0">
                <a:solidFill>
                  <a:schemeClr val="bg1"/>
                </a:solidFill>
              </a:rPr>
              <a:t>207 orta derecede ilaç etkileşmesi</a:t>
            </a:r>
            <a:endParaRPr lang="tr-TR" sz="2800" dirty="0">
              <a:solidFill>
                <a:schemeClr val="bg1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8251-0A0C-4233-A167-EE4C0D5D82D4}" type="slidenum">
              <a:rPr lang="tr-TR" smtClean="0"/>
              <a:pPr/>
              <a:t>12</a:t>
            </a:fld>
            <a:endParaRPr lang="tr-TR" dirty="0"/>
          </a:p>
        </p:txBody>
      </p:sp>
      <p:sp>
        <p:nvSpPr>
          <p:cNvPr id="8" name="7 Aşağı Ok"/>
          <p:cNvSpPr/>
          <p:nvPr/>
        </p:nvSpPr>
        <p:spPr>
          <a:xfrm>
            <a:off x="4283968" y="1484784"/>
            <a:ext cx="576064" cy="24482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8 Sağ Ok"/>
          <p:cNvSpPr/>
          <p:nvPr/>
        </p:nvSpPr>
        <p:spPr>
          <a:xfrm rot="3141386">
            <a:off x="5495986" y="1354737"/>
            <a:ext cx="864096" cy="576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9 Sağ Ok"/>
          <p:cNvSpPr/>
          <p:nvPr/>
        </p:nvSpPr>
        <p:spPr>
          <a:xfrm rot="7413374">
            <a:off x="2672357" y="1486368"/>
            <a:ext cx="1008112" cy="6190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7198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tr-TR" dirty="0" smtClean="0">
                <a:solidFill>
                  <a:srgbClr val="FFFF00"/>
                </a:solidFill>
              </a:rPr>
              <a:t>KLOTRİMAZOL</a:t>
            </a: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8251-0A0C-4233-A167-EE4C0D5D82D4}" type="slidenum">
              <a:rPr lang="tr-TR" smtClean="0"/>
              <a:pPr/>
              <a:t>13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FF00"/>
                </a:solidFill>
              </a:rPr>
              <a:t>KLOTRİMAZOL-AMİODARON</a:t>
            </a: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Kombine kullanım amiodaronun kan sevıyesını önemli derecede artırır. </a:t>
            </a:r>
            <a:endParaRPr lang="tr-TR" dirty="0"/>
          </a:p>
          <a:p>
            <a:r>
              <a:rPr lang="tr-TR" dirty="0" smtClean="0"/>
              <a:t>Bunun neticesinde ciddi olabilen düzensiz kalp ritmine sebep olur.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8251-0A0C-4233-A167-EE4C0D5D82D4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3282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tr-TR" dirty="0" smtClean="0">
                <a:solidFill>
                  <a:srgbClr val="FFFF00"/>
                </a:solidFill>
              </a:rPr>
              <a:t>EKONAZOL</a:t>
            </a: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51520" y="1340768"/>
            <a:ext cx="4464496" cy="252028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4000" b="1" dirty="0" smtClean="0"/>
              <a:t>2 orta derecede ilaç etkileşmesi</a:t>
            </a:r>
            <a:endParaRPr lang="tr-TR" sz="4000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8251-0A0C-4233-A167-EE4C0D5D82D4}" type="slidenum">
              <a:rPr lang="tr-TR" smtClean="0"/>
              <a:pPr/>
              <a:t>15</a:t>
            </a:fld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6013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FF00"/>
                </a:solidFill>
              </a:rPr>
              <a:t>EKONAZOL TOPİKAL-WARFARİN</a:t>
            </a: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Ekonazol, topikal uygulamayla bir kısmı kan dolaşımına geçebilir.</a:t>
            </a:r>
          </a:p>
          <a:p>
            <a:r>
              <a:rPr lang="tr-TR" dirty="0"/>
              <a:t>Emilen miktar tipik olarak çok ufaktır ve diğer ilaçlarla ilgili sorunlara neden olması </a:t>
            </a:r>
            <a:r>
              <a:rPr lang="tr-TR" dirty="0" smtClean="0"/>
              <a:t>beklenmez…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8251-0A0C-4233-A167-EE4C0D5D82D4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14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…Ancak uygulama yeri üzerinde </a:t>
            </a:r>
            <a:r>
              <a:rPr lang="tr-TR" dirty="0" err="1" smtClean="0"/>
              <a:t>oklüzif</a:t>
            </a:r>
            <a:r>
              <a:rPr lang="tr-TR" dirty="0" smtClean="0"/>
              <a:t> sargılar kullanıldığında veya </a:t>
            </a:r>
            <a:r>
              <a:rPr lang="tr-TR" dirty="0" err="1" smtClean="0"/>
              <a:t>ekonazol</a:t>
            </a:r>
            <a:r>
              <a:rPr lang="tr-TR" dirty="0" smtClean="0"/>
              <a:t> </a:t>
            </a:r>
            <a:r>
              <a:rPr lang="tr-TR" dirty="0" err="1" smtClean="0"/>
              <a:t>topikal</a:t>
            </a:r>
            <a:r>
              <a:rPr lang="tr-TR" dirty="0" smtClean="0"/>
              <a:t> vücudun geniş bölümleri veya </a:t>
            </a:r>
            <a:r>
              <a:rPr lang="tr-TR" dirty="0" err="1" smtClean="0"/>
              <a:t>genital</a:t>
            </a:r>
            <a:r>
              <a:rPr lang="tr-TR" dirty="0" smtClean="0"/>
              <a:t> bölgede uygulandığında </a:t>
            </a:r>
            <a:r>
              <a:rPr lang="tr-TR" dirty="0" err="1" smtClean="0"/>
              <a:t>absorbsiyon</a:t>
            </a:r>
            <a:r>
              <a:rPr lang="tr-TR" dirty="0" smtClean="0"/>
              <a:t> önemli ölçüde artabilir.</a:t>
            </a:r>
          </a:p>
          <a:p>
            <a:r>
              <a:rPr lang="tr-TR" dirty="0" smtClean="0"/>
              <a:t>Kanama riskini artırır.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8251-0A0C-4233-A167-EE4C0D5D82D4}" type="slidenum">
              <a:rPr lang="tr-TR" smtClean="0"/>
              <a:pPr/>
              <a:t>17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08112"/>
          </a:xfrm>
        </p:spPr>
        <p:txBody>
          <a:bodyPr/>
          <a:lstStyle/>
          <a:p>
            <a:r>
              <a:rPr lang="tr-TR" dirty="0" smtClean="0">
                <a:solidFill>
                  <a:srgbClr val="FFFF00"/>
                </a:solidFill>
              </a:rPr>
              <a:t>TRİAZOLLER</a:t>
            </a: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3" name="2 Metin kutusu"/>
          <p:cNvSpPr txBox="1"/>
          <p:nvPr/>
        </p:nvSpPr>
        <p:spPr>
          <a:xfrm>
            <a:off x="611560" y="1412776"/>
            <a:ext cx="345638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400" dirty="0" smtClean="0"/>
              <a:t>-</a:t>
            </a:r>
            <a:r>
              <a:rPr lang="tr-TR" sz="4400" dirty="0" err="1" smtClean="0"/>
              <a:t>Flukonazol</a:t>
            </a:r>
            <a:endParaRPr lang="tr-TR" sz="4400" dirty="0" smtClean="0"/>
          </a:p>
          <a:p>
            <a:endParaRPr lang="tr-TR" sz="4400" dirty="0" smtClean="0"/>
          </a:p>
          <a:p>
            <a:r>
              <a:rPr lang="tr-TR" sz="4400" dirty="0" smtClean="0"/>
              <a:t>-</a:t>
            </a:r>
            <a:r>
              <a:rPr lang="tr-TR" sz="4400" dirty="0" err="1" smtClean="0"/>
              <a:t>İtrakonazol</a:t>
            </a:r>
            <a:endParaRPr lang="tr-TR" sz="4400" dirty="0" smtClean="0"/>
          </a:p>
          <a:p>
            <a:endParaRPr lang="tr-TR" sz="4400" dirty="0" smtClean="0"/>
          </a:p>
          <a:p>
            <a:r>
              <a:rPr lang="tr-TR" sz="4400" dirty="0" smtClean="0"/>
              <a:t>-</a:t>
            </a:r>
            <a:r>
              <a:rPr lang="tr-TR" sz="4400" dirty="0" err="1" smtClean="0"/>
              <a:t>Vorikonazol</a:t>
            </a:r>
            <a:r>
              <a:rPr lang="tr-TR" sz="4400" dirty="0" smtClean="0"/>
              <a:t>	</a:t>
            </a:r>
          </a:p>
          <a:p>
            <a:r>
              <a:rPr lang="tr-TR" sz="4400" dirty="0" smtClean="0"/>
              <a:t>-</a:t>
            </a:r>
            <a:r>
              <a:rPr lang="tr-TR" sz="4400" dirty="0" err="1" smtClean="0"/>
              <a:t>Posakonazo</a:t>
            </a:r>
            <a:endParaRPr lang="tr-TR" sz="4400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8251-0A0C-4233-A167-EE4C0D5D82D4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3396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FF00"/>
                </a:solidFill>
              </a:rPr>
              <a:t>FLUKONAZOL</a:t>
            </a: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395536" y="1988840"/>
            <a:ext cx="3312368" cy="1944216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>
                <a:solidFill>
                  <a:schemeClr val="bg1"/>
                </a:solidFill>
              </a:rPr>
              <a:t>148 </a:t>
            </a:r>
            <a:r>
              <a:rPr lang="tr-TR" sz="2800" b="1" dirty="0" err="1" smtClean="0">
                <a:solidFill>
                  <a:schemeClr val="bg1"/>
                </a:solidFill>
              </a:rPr>
              <a:t>major</a:t>
            </a:r>
            <a:r>
              <a:rPr lang="tr-TR" sz="2800" b="1" dirty="0">
                <a:solidFill>
                  <a:schemeClr val="bg1"/>
                </a:solidFill>
              </a:rPr>
              <a:t> </a:t>
            </a:r>
            <a:r>
              <a:rPr lang="tr-TR" sz="2800" b="1" dirty="0" smtClean="0">
                <a:solidFill>
                  <a:schemeClr val="bg1"/>
                </a:solidFill>
              </a:rPr>
              <a:t>ilaç etkileşmesi</a:t>
            </a:r>
            <a:r>
              <a:rPr lang="tr-TR" sz="3200" dirty="0"/>
              <a:t> </a:t>
            </a:r>
          </a:p>
        </p:txBody>
      </p:sp>
      <p:sp>
        <p:nvSpPr>
          <p:cNvPr id="5" name="Oval 4"/>
          <p:cNvSpPr/>
          <p:nvPr/>
        </p:nvSpPr>
        <p:spPr>
          <a:xfrm>
            <a:off x="2843808" y="4149080"/>
            <a:ext cx="3528392" cy="2232248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800" b="1" dirty="0">
                <a:solidFill>
                  <a:schemeClr val="bg1"/>
                </a:solidFill>
              </a:rPr>
              <a:t>73 </a:t>
            </a:r>
            <a:r>
              <a:rPr lang="tr-TR" sz="2800" b="1" dirty="0" err="1" smtClean="0">
                <a:solidFill>
                  <a:schemeClr val="bg1"/>
                </a:solidFill>
              </a:rPr>
              <a:t>minor</a:t>
            </a:r>
            <a:r>
              <a:rPr lang="tr-TR" sz="2800" b="1" dirty="0">
                <a:solidFill>
                  <a:schemeClr val="bg1"/>
                </a:solidFill>
              </a:rPr>
              <a:t> </a:t>
            </a:r>
            <a:r>
              <a:rPr lang="tr-TR" sz="2800" b="1" dirty="0" smtClean="0">
                <a:solidFill>
                  <a:schemeClr val="bg1"/>
                </a:solidFill>
              </a:rPr>
              <a:t>ilaç etkileşmesi</a:t>
            </a:r>
            <a:endParaRPr lang="tr-TR" sz="2800" b="1" dirty="0">
              <a:solidFill>
                <a:schemeClr val="bg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5508104" y="1916832"/>
            <a:ext cx="3312368" cy="1944216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800" b="1" dirty="0">
                <a:solidFill>
                  <a:schemeClr val="bg1"/>
                </a:solidFill>
              </a:rPr>
              <a:t>429 </a:t>
            </a:r>
            <a:r>
              <a:rPr lang="tr-TR" sz="2800" b="1" dirty="0" smtClean="0">
                <a:solidFill>
                  <a:schemeClr val="bg1"/>
                </a:solidFill>
              </a:rPr>
              <a:t>orta derecede ilaç etkileşmesi</a:t>
            </a:r>
            <a:endParaRPr lang="tr-TR" sz="2800" dirty="0">
              <a:solidFill>
                <a:schemeClr val="bg1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8251-0A0C-4233-A167-EE4C0D5D82D4}" type="slidenum">
              <a:rPr lang="tr-TR" smtClean="0"/>
              <a:pPr/>
              <a:t>19</a:t>
            </a:fld>
            <a:endParaRPr lang="tr-TR"/>
          </a:p>
        </p:txBody>
      </p:sp>
      <p:sp>
        <p:nvSpPr>
          <p:cNvPr id="8" name="7 Aşağı Ok"/>
          <p:cNvSpPr/>
          <p:nvPr/>
        </p:nvSpPr>
        <p:spPr>
          <a:xfrm>
            <a:off x="4283968" y="1628800"/>
            <a:ext cx="576064" cy="24482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8 Sağ Ok"/>
          <p:cNvSpPr/>
          <p:nvPr/>
        </p:nvSpPr>
        <p:spPr>
          <a:xfrm rot="2281926">
            <a:off x="5220584" y="1431222"/>
            <a:ext cx="978408" cy="6304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9 Sağ Ok"/>
          <p:cNvSpPr/>
          <p:nvPr/>
        </p:nvSpPr>
        <p:spPr>
          <a:xfrm rot="7908722">
            <a:off x="2898487" y="1536011"/>
            <a:ext cx="978408" cy="5842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7818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365772" y="241612"/>
            <a:ext cx="4824536" cy="181923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5400" dirty="0" smtClean="0"/>
              <a:t>AZOL BİLEŞİKLERİ</a:t>
            </a:r>
            <a:endParaRPr lang="tr-TR" sz="5400" dirty="0"/>
          </a:p>
        </p:txBody>
      </p:sp>
      <p:sp>
        <p:nvSpPr>
          <p:cNvPr id="11" name="Down Arrow 10"/>
          <p:cNvSpPr/>
          <p:nvPr/>
        </p:nvSpPr>
        <p:spPr>
          <a:xfrm rot="19094504">
            <a:off x="6204399" y="1953934"/>
            <a:ext cx="484632" cy="978408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Down Arrow 11"/>
          <p:cNvSpPr/>
          <p:nvPr/>
        </p:nvSpPr>
        <p:spPr>
          <a:xfrm rot="1811622">
            <a:off x="2696926" y="1900319"/>
            <a:ext cx="484632" cy="978408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Rectangle 12"/>
          <p:cNvSpPr/>
          <p:nvPr/>
        </p:nvSpPr>
        <p:spPr>
          <a:xfrm>
            <a:off x="832774" y="3174993"/>
            <a:ext cx="3065997" cy="32380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spcCol="360000" rtlCol="0" anchor="ctr"/>
          <a:lstStyle/>
          <a:p>
            <a:pPr algn="ctr"/>
            <a:endParaRPr lang="tr-TR" sz="4000" dirty="0" smtClean="0"/>
          </a:p>
          <a:p>
            <a:pPr algn="ctr"/>
            <a:r>
              <a:rPr lang="tr-TR" sz="4000" u="sng" dirty="0" smtClean="0">
                <a:solidFill>
                  <a:srgbClr val="FFFF00"/>
                </a:solidFill>
              </a:rPr>
              <a:t>İMİDAZOLLER</a:t>
            </a:r>
          </a:p>
          <a:p>
            <a:r>
              <a:rPr lang="tr-TR" sz="4000" dirty="0" smtClean="0"/>
              <a:t>Ketokonazol  Mikonazol Klotrimazol  Ekonazol</a:t>
            </a:r>
          </a:p>
          <a:p>
            <a:pPr algn="ctr"/>
            <a:endParaRPr lang="tr-TR" sz="4000" dirty="0"/>
          </a:p>
        </p:txBody>
      </p:sp>
      <p:sp>
        <p:nvSpPr>
          <p:cNvPr id="14" name="Rectangle 13"/>
          <p:cNvSpPr/>
          <p:nvPr/>
        </p:nvSpPr>
        <p:spPr>
          <a:xfrm>
            <a:off x="5424273" y="3175956"/>
            <a:ext cx="2952328" cy="323705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400" u="sng" dirty="0" smtClean="0">
                <a:solidFill>
                  <a:srgbClr val="FFFF00"/>
                </a:solidFill>
              </a:rPr>
              <a:t>TRİAZOLLER</a:t>
            </a:r>
          </a:p>
          <a:p>
            <a:r>
              <a:rPr lang="tr-TR" sz="4000" dirty="0" smtClean="0"/>
              <a:t>Flukonazol</a:t>
            </a:r>
          </a:p>
          <a:p>
            <a:r>
              <a:rPr lang="tr-TR" sz="4000" dirty="0" smtClean="0"/>
              <a:t>İtrakonazol</a:t>
            </a:r>
          </a:p>
          <a:p>
            <a:r>
              <a:rPr lang="tr-TR" sz="4000" dirty="0" smtClean="0"/>
              <a:t>Vorikonazol	</a:t>
            </a:r>
          </a:p>
          <a:p>
            <a:r>
              <a:rPr lang="tr-TR" sz="4000" dirty="0" smtClean="0"/>
              <a:t>Posakonazol</a:t>
            </a:r>
            <a:endParaRPr lang="tr-TR" sz="4000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8251-0A0C-4233-A167-EE4C0D5D82D4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4380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FF00"/>
                </a:solidFill>
              </a:rPr>
              <a:t>FLUKONAZOL-ATORVASTATİN</a:t>
            </a: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1"/>
            <a:ext cx="8229600" cy="4032448"/>
          </a:xfrm>
        </p:spPr>
        <p:txBody>
          <a:bodyPr/>
          <a:lstStyle/>
          <a:p>
            <a:r>
              <a:rPr lang="tr-TR" dirty="0" smtClean="0"/>
              <a:t>Atorvastatinlerin kan düzeyini önemli derecede artırır.</a:t>
            </a:r>
          </a:p>
          <a:p>
            <a:r>
              <a:rPr lang="tr-TR" dirty="0" smtClean="0"/>
              <a:t>Karaciğer hasarı, rabdomiyoliz, böbrek hasarına hatta ölüme neden olabilir.</a:t>
            </a:r>
          </a:p>
          <a:p>
            <a:r>
              <a:rPr lang="tr-TR" dirty="0" smtClean="0"/>
              <a:t>Kombine kullanımında doz ayarı yapılması gerekir</a:t>
            </a:r>
            <a:endParaRPr lang="tr-TR" dirty="0"/>
          </a:p>
        </p:txBody>
      </p:sp>
      <p:pic>
        <p:nvPicPr>
          <p:cNvPr id="12289" name="Picture 1" descr="C:\Users\Samsung\Desktop\imgsrv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4126260"/>
            <a:ext cx="2592288" cy="2592288"/>
          </a:xfrm>
          <a:prstGeom prst="rect">
            <a:avLst/>
          </a:prstGeom>
          <a:noFill/>
        </p:spPr>
      </p:pic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8251-0A0C-4233-A167-EE4C0D5D82D4}" type="slidenum">
              <a:rPr lang="tr-TR" smtClean="0"/>
              <a:pPr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7997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FF00"/>
                </a:solidFill>
              </a:rPr>
              <a:t>İTRAKONAZOL</a:t>
            </a: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467544" y="1484784"/>
            <a:ext cx="3528392" cy="1944216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>
                <a:solidFill>
                  <a:schemeClr val="bg1"/>
                </a:solidFill>
              </a:rPr>
              <a:t>207 major </a:t>
            </a:r>
            <a:r>
              <a:rPr lang="tr-TR" sz="2800" b="1" dirty="0" smtClean="0">
                <a:solidFill>
                  <a:schemeClr val="bg1"/>
                </a:solidFill>
              </a:rPr>
              <a:t>ilaç etkileşmesi</a:t>
            </a:r>
            <a:endParaRPr lang="tr-TR" sz="2800" b="1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2915816" y="3789040"/>
            <a:ext cx="3528392" cy="1944216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>
                <a:solidFill>
                  <a:schemeClr val="bg1"/>
                </a:solidFill>
              </a:rPr>
              <a:t>65 </a:t>
            </a:r>
            <a:r>
              <a:rPr lang="tr-TR" sz="2800" b="1" dirty="0" err="1" smtClean="0">
                <a:solidFill>
                  <a:schemeClr val="bg1"/>
                </a:solidFill>
              </a:rPr>
              <a:t>minor</a:t>
            </a:r>
            <a:r>
              <a:rPr lang="tr-TR" sz="2800" b="1" dirty="0">
                <a:solidFill>
                  <a:schemeClr val="bg1"/>
                </a:solidFill>
              </a:rPr>
              <a:t> </a:t>
            </a:r>
            <a:r>
              <a:rPr lang="tr-TR" sz="2800" b="1" dirty="0" smtClean="0">
                <a:solidFill>
                  <a:schemeClr val="bg1"/>
                </a:solidFill>
              </a:rPr>
              <a:t>ilaç etkileşmesi</a:t>
            </a:r>
            <a:endParaRPr lang="tr-TR" sz="2800" b="1" dirty="0">
              <a:solidFill>
                <a:schemeClr val="bg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5220072" y="1412776"/>
            <a:ext cx="3528392" cy="1944216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smtClean="0">
                <a:solidFill>
                  <a:schemeClr val="bg1"/>
                </a:solidFill>
              </a:rPr>
              <a:t>303 orta derecede ilaç etkileşmesi</a:t>
            </a:r>
            <a:endParaRPr lang="tr-TR" sz="2800" dirty="0">
              <a:solidFill>
                <a:schemeClr val="bg1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8251-0A0C-4233-A167-EE4C0D5D82D4}" type="slidenum">
              <a:rPr lang="tr-TR" smtClean="0"/>
              <a:pPr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4044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FF00"/>
                </a:solidFill>
              </a:rPr>
              <a:t>İTRAKONAZOL</a:t>
            </a: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8251-0A0C-4233-A167-EE4C0D5D82D4}" type="slidenum">
              <a:rPr lang="tr-TR" smtClean="0"/>
              <a:pPr/>
              <a:t>22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tr-TR" dirty="0" smtClean="0">
                <a:solidFill>
                  <a:srgbClr val="FFFF00"/>
                </a:solidFill>
              </a:rPr>
              <a:t>İTRAKONAZOL-AMLODİPİN</a:t>
            </a: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/>
          <a:lstStyle/>
          <a:p>
            <a:r>
              <a:rPr lang="tr-TR" dirty="0" smtClean="0"/>
              <a:t>Birlikte kullanımları amlodipinin kan seviyesini önemli derecede artırır.</a:t>
            </a:r>
          </a:p>
          <a:p>
            <a:r>
              <a:rPr lang="tr-TR" dirty="0"/>
              <a:t>Düzensiz kalp ritmi, sıvı tutma, şişme, kalp yetmezliği ve aşırı düşük kan basıncı gibi ciddi yan </a:t>
            </a:r>
            <a:r>
              <a:rPr lang="tr-TR" dirty="0" smtClean="0"/>
              <a:t>etkilere neden olur.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8251-0A0C-4233-A167-EE4C0D5D82D4}" type="slidenum">
              <a:rPr lang="tr-TR" smtClean="0"/>
              <a:pPr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2062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FF00"/>
                </a:solidFill>
              </a:rPr>
              <a:t>VORİKONAZOL</a:t>
            </a: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16215" y="1797344"/>
            <a:ext cx="3115625" cy="20637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200" b="1" dirty="0">
                <a:solidFill>
                  <a:schemeClr val="bg1"/>
                </a:solidFill>
              </a:rPr>
              <a:t>228 </a:t>
            </a:r>
            <a:r>
              <a:rPr lang="tr-TR" sz="3200" b="1" dirty="0" err="1" smtClean="0">
                <a:solidFill>
                  <a:schemeClr val="bg1"/>
                </a:solidFill>
              </a:rPr>
              <a:t>major</a:t>
            </a:r>
            <a:r>
              <a:rPr lang="tr-TR" sz="3200" b="1" dirty="0">
                <a:solidFill>
                  <a:schemeClr val="bg1"/>
                </a:solidFill>
              </a:rPr>
              <a:t> </a:t>
            </a:r>
            <a:r>
              <a:rPr lang="tr-TR" sz="3200" b="1" dirty="0" smtClean="0">
                <a:solidFill>
                  <a:schemeClr val="bg1"/>
                </a:solidFill>
              </a:rPr>
              <a:t>ilaç etkileşmesi</a:t>
            </a:r>
            <a:endParaRPr lang="tr-TR" sz="3200" b="1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2987824" y="4365104"/>
            <a:ext cx="3409850" cy="22322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200" b="1" dirty="0">
                <a:solidFill>
                  <a:schemeClr val="bg1"/>
                </a:solidFill>
              </a:rPr>
              <a:t>27 </a:t>
            </a:r>
            <a:r>
              <a:rPr lang="tr-TR" sz="3200" b="1" dirty="0" err="1" smtClean="0">
                <a:solidFill>
                  <a:schemeClr val="bg1"/>
                </a:solidFill>
              </a:rPr>
              <a:t>minor</a:t>
            </a:r>
            <a:r>
              <a:rPr lang="tr-TR" sz="3200" b="1" dirty="0">
                <a:solidFill>
                  <a:schemeClr val="bg1"/>
                </a:solidFill>
              </a:rPr>
              <a:t> </a:t>
            </a:r>
            <a:r>
              <a:rPr lang="tr-TR" sz="3200" b="1" dirty="0" smtClean="0">
                <a:solidFill>
                  <a:schemeClr val="bg1"/>
                </a:solidFill>
              </a:rPr>
              <a:t>ilaç etkileşmesi</a:t>
            </a:r>
            <a:endParaRPr lang="tr-TR" sz="3200" b="1" dirty="0">
              <a:solidFill>
                <a:schemeClr val="bg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6084168" y="1772816"/>
            <a:ext cx="3059832" cy="20162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200" b="1" dirty="0">
                <a:solidFill>
                  <a:schemeClr val="bg1"/>
                </a:solidFill>
              </a:rPr>
              <a:t>464 </a:t>
            </a:r>
            <a:r>
              <a:rPr lang="tr-TR" sz="3200" b="1" dirty="0" smtClean="0">
                <a:solidFill>
                  <a:schemeClr val="bg1"/>
                </a:solidFill>
              </a:rPr>
              <a:t>orta derecede ilaç etkileşmesi</a:t>
            </a:r>
            <a:endParaRPr lang="tr-TR" sz="3200" dirty="0">
              <a:solidFill>
                <a:schemeClr val="bg1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8251-0A0C-4233-A167-EE4C0D5D82D4}" type="slidenum">
              <a:rPr lang="tr-TR" smtClean="0"/>
              <a:pPr/>
              <a:t>24</a:t>
            </a:fld>
            <a:endParaRPr lang="tr-TR"/>
          </a:p>
        </p:txBody>
      </p:sp>
      <p:sp>
        <p:nvSpPr>
          <p:cNvPr id="11" name="10 Aşağı Ok"/>
          <p:cNvSpPr/>
          <p:nvPr/>
        </p:nvSpPr>
        <p:spPr>
          <a:xfrm>
            <a:off x="4499992" y="4221088"/>
            <a:ext cx="504056" cy="792088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2" name="11 Sağ Ok"/>
          <p:cNvSpPr/>
          <p:nvPr/>
        </p:nvSpPr>
        <p:spPr>
          <a:xfrm>
            <a:off x="5580112" y="2780928"/>
            <a:ext cx="864096" cy="36004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12 Sağ Ok"/>
          <p:cNvSpPr/>
          <p:nvPr/>
        </p:nvSpPr>
        <p:spPr>
          <a:xfrm rot="10800000">
            <a:off x="2915816" y="2852936"/>
            <a:ext cx="720080" cy="36004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514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FF00"/>
                </a:solidFill>
              </a:rPr>
              <a:t>VORİKONAZOL-BUDESONİD</a:t>
            </a:r>
            <a:r>
              <a:rPr lang="tr-TR" dirty="0" smtClean="0"/>
              <a:t>	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/>
          <a:lstStyle/>
          <a:p>
            <a:r>
              <a:rPr lang="tr-TR" dirty="0" err="1" smtClean="0"/>
              <a:t>Vorikonazol</a:t>
            </a:r>
            <a:r>
              <a:rPr lang="tr-TR" dirty="0" smtClean="0"/>
              <a:t>, </a:t>
            </a:r>
            <a:r>
              <a:rPr lang="tr-TR" dirty="0"/>
              <a:t>budesonid'in kan dolaşımına emilimini önemli ölçüde </a:t>
            </a:r>
            <a:r>
              <a:rPr lang="tr-TR" dirty="0" smtClean="0"/>
              <a:t>artırır.</a:t>
            </a:r>
          </a:p>
          <a:p>
            <a:r>
              <a:rPr lang="tr-TR" dirty="0" smtClean="0"/>
              <a:t>Kilo </a:t>
            </a:r>
            <a:r>
              <a:rPr lang="tr-TR" dirty="0"/>
              <a:t>alma, yüksek tansiyon, yüksek kan şekeri, kas güçsüzlüğü, depresyon, </a:t>
            </a:r>
            <a:r>
              <a:rPr lang="tr-TR" dirty="0" smtClean="0"/>
              <a:t>akne,katarakt</a:t>
            </a:r>
            <a:r>
              <a:rPr lang="tr-TR" dirty="0"/>
              <a:t>, </a:t>
            </a:r>
            <a:r>
              <a:rPr lang="tr-TR" dirty="0" err="1"/>
              <a:t>menstrüel</a:t>
            </a:r>
            <a:r>
              <a:rPr lang="tr-TR" dirty="0"/>
              <a:t> </a:t>
            </a:r>
            <a:r>
              <a:rPr lang="tr-TR" dirty="0" smtClean="0"/>
              <a:t>düzensizlikler gibi etkilere neden olur.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8251-0A0C-4233-A167-EE4C0D5D82D4}" type="slidenum">
              <a:rPr lang="tr-TR" smtClean="0"/>
              <a:pPr/>
              <a:t>25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9846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FF00"/>
                </a:solidFill>
              </a:rPr>
              <a:t>POSAKONAZOL</a:t>
            </a:r>
            <a:r>
              <a:rPr lang="tr-TR" dirty="0" smtClean="0"/>
              <a:t>	</a:t>
            </a:r>
            <a:endParaRPr lang="tr-TR" dirty="0"/>
          </a:p>
        </p:txBody>
      </p:sp>
      <p:sp>
        <p:nvSpPr>
          <p:cNvPr id="4" name="Oval 3"/>
          <p:cNvSpPr/>
          <p:nvPr/>
        </p:nvSpPr>
        <p:spPr>
          <a:xfrm>
            <a:off x="539552" y="2060848"/>
            <a:ext cx="2988383" cy="19471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>
                <a:solidFill>
                  <a:schemeClr val="bg1"/>
                </a:solidFill>
              </a:rPr>
              <a:t>191 major </a:t>
            </a:r>
            <a:r>
              <a:rPr lang="tr-TR" sz="2800" b="1" dirty="0" smtClean="0">
                <a:solidFill>
                  <a:schemeClr val="bg1"/>
                </a:solidFill>
              </a:rPr>
              <a:t>ilaç etkileşimleri</a:t>
            </a:r>
            <a:endParaRPr lang="tr-TR" sz="2800" b="1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3131840" y="4365104"/>
            <a:ext cx="3024336" cy="20162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>
                <a:solidFill>
                  <a:schemeClr val="bg1"/>
                </a:solidFill>
              </a:rPr>
              <a:t>19 </a:t>
            </a:r>
            <a:r>
              <a:rPr lang="tr-TR" sz="2800" b="1" dirty="0" err="1" smtClean="0">
                <a:solidFill>
                  <a:schemeClr val="bg1"/>
                </a:solidFill>
              </a:rPr>
              <a:t>minor</a:t>
            </a:r>
            <a:r>
              <a:rPr lang="tr-TR" sz="2800" b="1" dirty="0">
                <a:solidFill>
                  <a:schemeClr val="bg1"/>
                </a:solidFill>
              </a:rPr>
              <a:t> </a:t>
            </a:r>
            <a:r>
              <a:rPr lang="tr-TR" sz="2800" b="1" dirty="0" smtClean="0">
                <a:solidFill>
                  <a:schemeClr val="bg1"/>
                </a:solidFill>
              </a:rPr>
              <a:t>ilaç etkileşimi</a:t>
            </a:r>
            <a:endParaRPr lang="tr-TR" sz="2800" b="1" dirty="0">
              <a:solidFill>
                <a:schemeClr val="bg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5508104" y="1844824"/>
            <a:ext cx="3149588" cy="20162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smtClean="0">
                <a:solidFill>
                  <a:schemeClr val="bg1"/>
                </a:solidFill>
              </a:rPr>
              <a:t>388 orta derecede ilaç etkileşimi</a:t>
            </a:r>
            <a:endParaRPr lang="tr-TR" sz="2800" dirty="0">
              <a:solidFill>
                <a:schemeClr val="bg1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8251-0A0C-4233-A167-EE4C0D5D82D4}" type="slidenum">
              <a:rPr lang="tr-TR" smtClean="0"/>
              <a:pPr/>
              <a:t>26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2729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FF00"/>
                </a:solidFill>
              </a:rPr>
              <a:t>POSAKONAZOL-DİHİDROERGOTAMİN</a:t>
            </a: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kombinasyon </a:t>
            </a:r>
            <a:r>
              <a:rPr lang="tr-TR" dirty="0" err="1" smtClean="0"/>
              <a:t>dihidroergotaminin</a:t>
            </a:r>
            <a:r>
              <a:rPr lang="tr-TR" dirty="0" smtClean="0"/>
              <a:t> kan seviyesini ve etkilerini önemli derecede artırabilir.etkinin artması ise yüksek tansiyon,kalp krizi,felç ve kangren gibi ciddi riskleri artırabilir.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8251-0A0C-4233-A167-EE4C0D5D82D4}" type="slidenum">
              <a:rPr lang="tr-TR" smtClean="0"/>
              <a:pPr/>
              <a:t>27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808747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Uyuşma,karıncalanma,parmakların mavi ya da mor renk değişikliği,solgun ya da soluk cilt yaşanması halinde derhal tıbbi destek alınmalıdır.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8251-0A0C-4233-A167-EE4C0D5D82D4}" type="slidenum">
              <a:rPr lang="tr-TR" smtClean="0"/>
              <a:pPr/>
              <a:t>28</a:t>
            </a:fld>
            <a:endParaRPr lang="tr-TR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pPr lvl="7">
              <a:buNone/>
            </a:pPr>
            <a:endParaRPr lang="tr-TR" dirty="0" smtClean="0"/>
          </a:p>
          <a:p>
            <a:pPr lvl="7">
              <a:buNone/>
            </a:pPr>
            <a:endParaRPr lang="tr-TR" dirty="0" smtClean="0"/>
          </a:p>
          <a:p>
            <a:pPr lvl="7">
              <a:buNone/>
            </a:pPr>
            <a:endParaRPr lang="tr-TR" dirty="0" smtClean="0"/>
          </a:p>
          <a:p>
            <a:pPr lvl="7">
              <a:buNone/>
            </a:pPr>
            <a:r>
              <a:rPr lang="tr-TR" sz="4800" dirty="0" smtClean="0">
                <a:latin typeface="Algerian" pitchFamily="82" charset="0"/>
              </a:rPr>
              <a:t>TEŞEKKÜRLER…</a:t>
            </a:r>
            <a:endParaRPr lang="tr-TR" sz="4800" dirty="0">
              <a:latin typeface="Algerian" pitchFamily="82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8251-0A0C-4233-A167-EE4C0D5D82D4}" type="slidenum">
              <a:rPr lang="tr-TR" smtClean="0"/>
              <a:pPr/>
              <a:t>29</a:t>
            </a:fld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1143000"/>
          </a:xfrm>
        </p:spPr>
        <p:txBody>
          <a:bodyPr/>
          <a:lstStyle/>
          <a:p>
            <a:r>
              <a:rPr lang="tr-TR" dirty="0" smtClean="0">
                <a:solidFill>
                  <a:srgbClr val="FFFF00"/>
                </a:solidFill>
              </a:rPr>
              <a:t>KETOKONAZOL</a:t>
            </a: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8251-0A0C-4233-A167-EE4C0D5D82D4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5434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332656"/>
            <a:ext cx="7772400" cy="1470025"/>
          </a:xfrm>
        </p:spPr>
        <p:txBody>
          <a:bodyPr/>
          <a:lstStyle/>
          <a:p>
            <a:r>
              <a:rPr lang="tr-TR" dirty="0" smtClean="0"/>
              <a:t>KETOKONAZOL</a:t>
            </a:r>
            <a:endParaRPr lang="tr-TR" dirty="0"/>
          </a:p>
        </p:txBody>
      </p:sp>
      <p:sp>
        <p:nvSpPr>
          <p:cNvPr id="4" name="Right Arrow 3"/>
          <p:cNvSpPr/>
          <p:nvPr/>
        </p:nvSpPr>
        <p:spPr>
          <a:xfrm rot="10800000">
            <a:off x="4086194" y="3074515"/>
            <a:ext cx="809013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Oval 4"/>
          <p:cNvSpPr/>
          <p:nvPr/>
        </p:nvSpPr>
        <p:spPr>
          <a:xfrm>
            <a:off x="467544" y="1865975"/>
            <a:ext cx="3744416" cy="2385052"/>
          </a:xfrm>
          <a:prstGeom prst="ellipse">
            <a:avLst/>
          </a:prstGeom>
          <a:solidFill>
            <a:schemeClr val="bg2">
              <a:lumMod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600" b="1" dirty="0" smtClean="0">
                <a:solidFill>
                  <a:srgbClr val="FFFF00"/>
                </a:solidFill>
              </a:rPr>
              <a:t>210 </a:t>
            </a:r>
            <a:r>
              <a:rPr lang="tr-TR" sz="3600" b="1" dirty="0" err="1" smtClean="0">
                <a:solidFill>
                  <a:srgbClr val="FFFF00"/>
                </a:solidFill>
              </a:rPr>
              <a:t>major</a:t>
            </a:r>
            <a:r>
              <a:rPr lang="tr-TR" sz="3600" dirty="0">
                <a:solidFill>
                  <a:srgbClr val="FFFF00"/>
                </a:solidFill>
              </a:rPr>
              <a:t> </a:t>
            </a:r>
            <a:r>
              <a:rPr lang="tr-TR" sz="3600" dirty="0" smtClean="0">
                <a:solidFill>
                  <a:srgbClr val="FFFF00"/>
                </a:solidFill>
              </a:rPr>
              <a:t>ilaç etkileşimleri</a:t>
            </a:r>
            <a:endParaRPr lang="tr-TR" sz="3600" dirty="0">
              <a:solidFill>
                <a:srgbClr val="FFFF00"/>
              </a:solidFill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5141009" y="3074515"/>
            <a:ext cx="75647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5897482" y="1830123"/>
            <a:ext cx="3139013" cy="23850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600" b="1" dirty="0" smtClean="0">
                <a:solidFill>
                  <a:srgbClr val="FFFF00"/>
                </a:solidFill>
              </a:rPr>
              <a:t>474 orta derecede ilaç etkileşimi</a:t>
            </a:r>
            <a:endParaRPr lang="tr-TR" dirty="0"/>
          </a:p>
        </p:txBody>
      </p:sp>
      <p:sp>
        <p:nvSpPr>
          <p:cNvPr id="8" name="Oval 7"/>
          <p:cNvSpPr/>
          <p:nvPr/>
        </p:nvSpPr>
        <p:spPr>
          <a:xfrm>
            <a:off x="3419872" y="4472948"/>
            <a:ext cx="3139013" cy="238505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600" b="1" dirty="0">
                <a:solidFill>
                  <a:srgbClr val="FF0000"/>
                </a:solidFill>
              </a:rPr>
              <a:t>53 </a:t>
            </a:r>
            <a:r>
              <a:rPr lang="tr-TR" sz="3600" b="1" dirty="0" err="1" smtClean="0">
                <a:solidFill>
                  <a:srgbClr val="FF0000"/>
                </a:solidFill>
              </a:rPr>
              <a:t>minor</a:t>
            </a:r>
            <a:r>
              <a:rPr lang="tr-TR" sz="3600" b="1" dirty="0" smtClean="0">
                <a:solidFill>
                  <a:srgbClr val="FF0000"/>
                </a:solidFill>
              </a:rPr>
              <a:t> ilaç etkileşimi</a:t>
            </a:r>
            <a:endParaRPr lang="tr-TR" sz="3600" dirty="0">
              <a:solidFill>
                <a:srgbClr val="FF0000"/>
              </a:solidFill>
            </a:endParaRPr>
          </a:p>
        </p:txBody>
      </p:sp>
      <p:sp>
        <p:nvSpPr>
          <p:cNvPr id="9" name="Right Arrow 8"/>
          <p:cNvSpPr/>
          <p:nvPr/>
        </p:nvSpPr>
        <p:spPr>
          <a:xfrm rot="5400000">
            <a:off x="4587641" y="3721338"/>
            <a:ext cx="809013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8251-0A0C-4233-A167-EE4C0D5D82D4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6874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FF00"/>
                </a:solidFill>
              </a:rPr>
              <a:t>KETOKONAZOL-ATORVASTATIN</a:t>
            </a: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err="1" smtClean="0"/>
              <a:t>Ketokonazol</a:t>
            </a:r>
            <a:r>
              <a:rPr lang="tr-TR" dirty="0" smtClean="0"/>
              <a:t>, </a:t>
            </a:r>
            <a:r>
              <a:rPr lang="tr-TR" dirty="0" err="1" smtClean="0"/>
              <a:t>atorvastatinin</a:t>
            </a:r>
            <a:r>
              <a:rPr lang="tr-TR" dirty="0" smtClean="0"/>
              <a:t> kan düzeylerini önemli düzeyde artırır.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8251-0A0C-4233-A167-EE4C0D5D82D4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7489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Sonuç olarak karaciğer hasarı, </a:t>
            </a:r>
            <a:r>
              <a:rPr lang="tr-TR" dirty="0" err="1" smtClean="0"/>
              <a:t>rabdomiyoliz</a:t>
            </a:r>
            <a:r>
              <a:rPr lang="tr-TR" dirty="0" smtClean="0"/>
              <a:t> riskini artırır.Bazı durumlarda </a:t>
            </a:r>
            <a:r>
              <a:rPr lang="tr-TR" dirty="0" err="1" smtClean="0"/>
              <a:t>rabdomiyoliz</a:t>
            </a:r>
            <a:r>
              <a:rPr lang="tr-TR" dirty="0" smtClean="0"/>
              <a:t> böbrek hasarına ve ölüme neden olabilir.</a:t>
            </a:r>
          </a:p>
          <a:p>
            <a:r>
              <a:rPr lang="tr-TR" dirty="0" smtClean="0"/>
              <a:t>Doz ayarı yapılması gerekir.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8251-0A0C-4233-A167-EE4C0D5D82D4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FF00"/>
                </a:solidFill>
              </a:rPr>
              <a:t>KETOKONAZOL-SİLDENAFİL</a:t>
            </a: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Kombine kullanım sonucunda,</a:t>
            </a:r>
            <a:r>
              <a:rPr lang="tr-TR" dirty="0" err="1" smtClean="0"/>
              <a:t>sildenafilin</a:t>
            </a:r>
            <a:r>
              <a:rPr lang="tr-TR" dirty="0" smtClean="0"/>
              <a:t> kan düzeyleri önemli ölçüde artar.	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8251-0A0C-4233-A167-EE4C0D5D82D4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0247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Bulantı, nefes darlığı, baş dönmesi, görme bozuklukları, kulak çınlaması, göğüs ağrısı, düzensiz kalp atışı belirtilerinden bir ya da bir kaçı görülebilir.</a:t>
            </a:r>
          </a:p>
          <a:p>
            <a:r>
              <a:rPr lang="tr-TR" dirty="0" smtClean="0"/>
              <a:t>Kombine kullanımdan kaçınmalı ya da doz ayarlaması yapılmalıdır.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8251-0A0C-4233-A167-EE4C0D5D82D4}" type="slidenum">
              <a:rPr lang="tr-TR" smtClean="0"/>
              <a:pPr/>
              <a:t>8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FF00"/>
                </a:solidFill>
              </a:rPr>
              <a:t>MİKONAZOL</a:t>
            </a: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986678" y="1623195"/>
            <a:ext cx="2520280" cy="1994180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smtClean="0">
                <a:solidFill>
                  <a:schemeClr val="bg1"/>
                </a:solidFill>
              </a:rPr>
              <a:t>7 </a:t>
            </a:r>
            <a:r>
              <a:rPr lang="tr-TR" sz="2800" b="1" dirty="0" err="1" smtClean="0">
                <a:solidFill>
                  <a:schemeClr val="bg1"/>
                </a:solidFill>
              </a:rPr>
              <a:t>major</a:t>
            </a:r>
            <a:r>
              <a:rPr lang="tr-TR" sz="2800" b="1" dirty="0" smtClean="0">
                <a:solidFill>
                  <a:schemeClr val="bg1"/>
                </a:solidFill>
              </a:rPr>
              <a:t> ilaç etkileşimi</a:t>
            </a:r>
            <a:endParaRPr lang="tr-TR" sz="2800" b="1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3108999" y="3861048"/>
            <a:ext cx="2520280" cy="199418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smtClean="0">
                <a:solidFill>
                  <a:schemeClr val="bg1"/>
                </a:solidFill>
              </a:rPr>
              <a:t>38 minor</a:t>
            </a:r>
            <a:r>
              <a:rPr lang="tr-TR" sz="2800" b="1" dirty="0">
                <a:solidFill>
                  <a:schemeClr val="bg1"/>
                </a:solidFill>
              </a:rPr>
              <a:t> </a:t>
            </a:r>
            <a:r>
              <a:rPr lang="tr-TR" sz="2800" b="1" dirty="0" smtClean="0">
                <a:solidFill>
                  <a:schemeClr val="bg1"/>
                </a:solidFill>
              </a:rPr>
              <a:t>ilaç etkileşimi</a:t>
            </a:r>
            <a:endParaRPr lang="tr-TR" sz="2800" b="1" dirty="0">
              <a:solidFill>
                <a:schemeClr val="bg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5148064" y="1628800"/>
            <a:ext cx="2520280" cy="199418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>
                <a:solidFill>
                  <a:schemeClr val="bg1"/>
                </a:solidFill>
                <a:latin typeface="Helvetica Neue"/>
              </a:rPr>
              <a:t>309 </a:t>
            </a:r>
            <a:r>
              <a:rPr lang="tr-TR" sz="2400" b="1" dirty="0" smtClean="0">
                <a:solidFill>
                  <a:schemeClr val="bg1"/>
                </a:solidFill>
                <a:latin typeface="Helvetica Neue"/>
              </a:rPr>
              <a:t>orta derecede ilaç etkileşimi</a:t>
            </a:r>
            <a:endParaRPr lang="tr-TR" sz="2400" dirty="0">
              <a:solidFill>
                <a:schemeClr val="bg1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78251-0A0C-4233-A167-EE4C0D5D82D4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8" name="7 Sağ Ok"/>
          <p:cNvSpPr/>
          <p:nvPr/>
        </p:nvSpPr>
        <p:spPr>
          <a:xfrm rot="2461822">
            <a:off x="5032681" y="1218336"/>
            <a:ext cx="720080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8 Aşağı Ok"/>
          <p:cNvSpPr/>
          <p:nvPr/>
        </p:nvSpPr>
        <p:spPr>
          <a:xfrm>
            <a:off x="4211960" y="1484784"/>
            <a:ext cx="576064" cy="20162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9 Sağ Ok"/>
          <p:cNvSpPr/>
          <p:nvPr/>
        </p:nvSpPr>
        <p:spPr>
          <a:xfrm rot="8629368">
            <a:off x="3106757" y="1318254"/>
            <a:ext cx="792088" cy="41771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6723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1030</TotalTime>
  <Words>446</Words>
  <Application>Microsoft Office PowerPoint</Application>
  <PresentationFormat>Ekran Gösterisi (4:3)</PresentationFormat>
  <Paragraphs>120</Paragraphs>
  <Slides>29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29</vt:i4>
      </vt:variant>
    </vt:vector>
  </HeadingPairs>
  <TitlesOfParts>
    <vt:vector size="34" baseType="lpstr">
      <vt:lpstr>Algerian</vt:lpstr>
      <vt:lpstr>Arial</vt:lpstr>
      <vt:lpstr>Calibri</vt:lpstr>
      <vt:lpstr>Helvetica Neue</vt:lpstr>
      <vt:lpstr>Office Theme</vt:lpstr>
      <vt:lpstr>AZOL BİLEŞİKLERİ</vt:lpstr>
      <vt:lpstr>PowerPoint Sunusu</vt:lpstr>
      <vt:lpstr>KETOKONAZOL</vt:lpstr>
      <vt:lpstr>KETOKONAZOL</vt:lpstr>
      <vt:lpstr>KETOKONAZOL-ATORVASTATIN</vt:lpstr>
      <vt:lpstr>PowerPoint Sunusu</vt:lpstr>
      <vt:lpstr>KETOKONAZOL-SİLDENAFİL</vt:lpstr>
      <vt:lpstr>PowerPoint Sunusu</vt:lpstr>
      <vt:lpstr>MİKONAZOL</vt:lpstr>
      <vt:lpstr>MİKONAZOL</vt:lpstr>
      <vt:lpstr>MİKONAZOL-WARFARİN</vt:lpstr>
      <vt:lpstr>KLOTRİMAZOL</vt:lpstr>
      <vt:lpstr>KLOTRİMAZOL</vt:lpstr>
      <vt:lpstr>KLOTRİMAZOL-AMİODARON</vt:lpstr>
      <vt:lpstr>EKONAZOL</vt:lpstr>
      <vt:lpstr>EKONAZOL TOPİKAL-WARFARİN</vt:lpstr>
      <vt:lpstr>PowerPoint Sunusu</vt:lpstr>
      <vt:lpstr>TRİAZOLLER</vt:lpstr>
      <vt:lpstr>FLUKONAZOL</vt:lpstr>
      <vt:lpstr>FLUKONAZOL-ATORVASTATİN</vt:lpstr>
      <vt:lpstr>İTRAKONAZOL</vt:lpstr>
      <vt:lpstr>İTRAKONAZOL</vt:lpstr>
      <vt:lpstr>İTRAKONAZOL-AMLODİPİN</vt:lpstr>
      <vt:lpstr>VORİKONAZOL</vt:lpstr>
      <vt:lpstr>VORİKONAZOL-BUDESONİD </vt:lpstr>
      <vt:lpstr>POSAKONAZOL </vt:lpstr>
      <vt:lpstr>POSAKONAZOL-DİHİDROERGOTAMİN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Sinan Beyaztaş</dc:creator>
  <cp:lastModifiedBy>Windows Kullanıcısı</cp:lastModifiedBy>
  <cp:revision>61</cp:revision>
  <dcterms:created xsi:type="dcterms:W3CDTF">2016-11-29T12:25:11Z</dcterms:created>
  <dcterms:modified xsi:type="dcterms:W3CDTF">2018-01-05T07:54:56Z</dcterms:modified>
</cp:coreProperties>
</file>