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1" r:id="rId8"/>
    <p:sldId id="263" r:id="rId9"/>
    <p:sldId id="262"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5163CE4-4B51-4B43-AA2B-ECAE9F6DC1E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04F9A1-14BE-4082-9CAE-A86397082D4F}" type="slidenum">
              <a:rPr lang="tr-TR" smtClean="0"/>
              <a:t>‹#›</a:t>
            </a:fld>
            <a:endParaRPr lang="tr-TR"/>
          </a:p>
        </p:txBody>
      </p:sp>
    </p:spTree>
    <p:extLst>
      <p:ext uri="{BB962C8B-B14F-4D97-AF65-F5344CB8AC3E}">
        <p14:creationId xmlns:p14="http://schemas.microsoft.com/office/powerpoint/2010/main" val="327470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163CE4-4B51-4B43-AA2B-ECAE9F6DC1E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04F9A1-14BE-4082-9CAE-A86397082D4F}" type="slidenum">
              <a:rPr lang="tr-TR" smtClean="0"/>
              <a:t>‹#›</a:t>
            </a:fld>
            <a:endParaRPr lang="tr-TR"/>
          </a:p>
        </p:txBody>
      </p:sp>
    </p:spTree>
    <p:extLst>
      <p:ext uri="{BB962C8B-B14F-4D97-AF65-F5344CB8AC3E}">
        <p14:creationId xmlns:p14="http://schemas.microsoft.com/office/powerpoint/2010/main" val="739089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163CE4-4B51-4B43-AA2B-ECAE9F6DC1E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04F9A1-14BE-4082-9CAE-A86397082D4F}" type="slidenum">
              <a:rPr lang="tr-TR" smtClean="0"/>
              <a:t>‹#›</a:t>
            </a:fld>
            <a:endParaRPr lang="tr-TR"/>
          </a:p>
        </p:txBody>
      </p:sp>
    </p:spTree>
    <p:extLst>
      <p:ext uri="{BB962C8B-B14F-4D97-AF65-F5344CB8AC3E}">
        <p14:creationId xmlns:p14="http://schemas.microsoft.com/office/powerpoint/2010/main" val="1421820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163CE4-4B51-4B43-AA2B-ECAE9F6DC1E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04F9A1-14BE-4082-9CAE-A86397082D4F}" type="slidenum">
              <a:rPr lang="tr-TR" smtClean="0"/>
              <a:t>‹#›</a:t>
            </a:fld>
            <a:endParaRPr lang="tr-TR"/>
          </a:p>
        </p:txBody>
      </p:sp>
    </p:spTree>
    <p:extLst>
      <p:ext uri="{BB962C8B-B14F-4D97-AF65-F5344CB8AC3E}">
        <p14:creationId xmlns:p14="http://schemas.microsoft.com/office/powerpoint/2010/main" val="1415260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5163CE4-4B51-4B43-AA2B-ECAE9F6DC1E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04F9A1-14BE-4082-9CAE-A86397082D4F}" type="slidenum">
              <a:rPr lang="tr-TR" smtClean="0"/>
              <a:t>‹#›</a:t>
            </a:fld>
            <a:endParaRPr lang="tr-TR"/>
          </a:p>
        </p:txBody>
      </p:sp>
    </p:spTree>
    <p:extLst>
      <p:ext uri="{BB962C8B-B14F-4D97-AF65-F5344CB8AC3E}">
        <p14:creationId xmlns:p14="http://schemas.microsoft.com/office/powerpoint/2010/main" val="2168917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5163CE4-4B51-4B43-AA2B-ECAE9F6DC1EC}"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04F9A1-14BE-4082-9CAE-A86397082D4F}" type="slidenum">
              <a:rPr lang="tr-TR" smtClean="0"/>
              <a:t>‹#›</a:t>
            </a:fld>
            <a:endParaRPr lang="tr-TR"/>
          </a:p>
        </p:txBody>
      </p:sp>
    </p:spTree>
    <p:extLst>
      <p:ext uri="{BB962C8B-B14F-4D97-AF65-F5344CB8AC3E}">
        <p14:creationId xmlns:p14="http://schemas.microsoft.com/office/powerpoint/2010/main" val="2371260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5163CE4-4B51-4B43-AA2B-ECAE9F6DC1EC}" type="datetimeFigureOut">
              <a:rPr lang="tr-TR" smtClean="0"/>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D04F9A1-14BE-4082-9CAE-A86397082D4F}" type="slidenum">
              <a:rPr lang="tr-TR" smtClean="0"/>
              <a:t>‹#›</a:t>
            </a:fld>
            <a:endParaRPr lang="tr-TR"/>
          </a:p>
        </p:txBody>
      </p:sp>
    </p:spTree>
    <p:extLst>
      <p:ext uri="{BB962C8B-B14F-4D97-AF65-F5344CB8AC3E}">
        <p14:creationId xmlns:p14="http://schemas.microsoft.com/office/powerpoint/2010/main" val="413483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5163CE4-4B51-4B43-AA2B-ECAE9F6DC1EC}" type="datetimeFigureOut">
              <a:rPr lang="tr-TR" smtClean="0"/>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D04F9A1-14BE-4082-9CAE-A86397082D4F}" type="slidenum">
              <a:rPr lang="tr-TR" smtClean="0"/>
              <a:t>‹#›</a:t>
            </a:fld>
            <a:endParaRPr lang="tr-TR"/>
          </a:p>
        </p:txBody>
      </p:sp>
    </p:spTree>
    <p:extLst>
      <p:ext uri="{BB962C8B-B14F-4D97-AF65-F5344CB8AC3E}">
        <p14:creationId xmlns:p14="http://schemas.microsoft.com/office/powerpoint/2010/main" val="4141071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5163CE4-4B51-4B43-AA2B-ECAE9F6DC1EC}" type="datetimeFigureOut">
              <a:rPr lang="tr-TR" smtClean="0"/>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D04F9A1-14BE-4082-9CAE-A86397082D4F}" type="slidenum">
              <a:rPr lang="tr-TR" smtClean="0"/>
              <a:t>‹#›</a:t>
            </a:fld>
            <a:endParaRPr lang="tr-TR"/>
          </a:p>
        </p:txBody>
      </p:sp>
    </p:spTree>
    <p:extLst>
      <p:ext uri="{BB962C8B-B14F-4D97-AF65-F5344CB8AC3E}">
        <p14:creationId xmlns:p14="http://schemas.microsoft.com/office/powerpoint/2010/main" val="3900360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5163CE4-4B51-4B43-AA2B-ECAE9F6DC1EC}"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04F9A1-14BE-4082-9CAE-A86397082D4F}" type="slidenum">
              <a:rPr lang="tr-TR" smtClean="0"/>
              <a:t>‹#›</a:t>
            </a:fld>
            <a:endParaRPr lang="tr-TR"/>
          </a:p>
        </p:txBody>
      </p:sp>
    </p:spTree>
    <p:extLst>
      <p:ext uri="{BB962C8B-B14F-4D97-AF65-F5344CB8AC3E}">
        <p14:creationId xmlns:p14="http://schemas.microsoft.com/office/powerpoint/2010/main" val="2168261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5163CE4-4B51-4B43-AA2B-ECAE9F6DC1EC}"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04F9A1-14BE-4082-9CAE-A86397082D4F}" type="slidenum">
              <a:rPr lang="tr-TR" smtClean="0"/>
              <a:t>‹#›</a:t>
            </a:fld>
            <a:endParaRPr lang="tr-TR"/>
          </a:p>
        </p:txBody>
      </p:sp>
    </p:spTree>
    <p:extLst>
      <p:ext uri="{BB962C8B-B14F-4D97-AF65-F5344CB8AC3E}">
        <p14:creationId xmlns:p14="http://schemas.microsoft.com/office/powerpoint/2010/main" val="1035951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63CE4-4B51-4B43-AA2B-ECAE9F6DC1EC}" type="datetimeFigureOut">
              <a:rPr lang="tr-TR" smtClean="0"/>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04F9A1-14BE-4082-9CAE-A86397082D4F}" type="slidenum">
              <a:rPr lang="tr-TR" smtClean="0"/>
              <a:t>‹#›</a:t>
            </a:fld>
            <a:endParaRPr lang="tr-TR"/>
          </a:p>
        </p:txBody>
      </p:sp>
    </p:spTree>
    <p:extLst>
      <p:ext uri="{BB962C8B-B14F-4D97-AF65-F5344CB8AC3E}">
        <p14:creationId xmlns:p14="http://schemas.microsoft.com/office/powerpoint/2010/main" val="655549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İlk Barbar Krallıkları</a:t>
            </a:r>
            <a:r>
              <a:rPr lang="tr-TR" dirty="0" smtClean="0"/>
              <a:t> </a:t>
            </a:r>
            <a:endParaRPr lang="tr-TR" dirty="0"/>
          </a:p>
        </p:txBody>
      </p:sp>
      <p:sp>
        <p:nvSpPr>
          <p:cNvPr id="3" name="Alt Başlık 2"/>
          <p:cNvSpPr>
            <a:spLocks noGrp="1"/>
          </p:cNvSpPr>
          <p:nvPr>
            <p:ph type="subTitle" idx="1"/>
          </p:nvPr>
        </p:nvSpPr>
        <p:spPr/>
        <p:txBody>
          <a:bodyPr/>
          <a:lstStyle/>
          <a:p>
            <a:r>
              <a:rPr lang="tr-TR" dirty="0" smtClean="0"/>
              <a:t>Yrd. Doç. Dr. Mert KOZAN</a:t>
            </a:r>
          </a:p>
          <a:p>
            <a:endParaRPr lang="tr-TR" dirty="0"/>
          </a:p>
        </p:txBody>
      </p:sp>
    </p:spTree>
    <p:extLst>
      <p:ext uri="{BB962C8B-B14F-4D97-AF65-F5344CB8AC3E}">
        <p14:creationId xmlns:p14="http://schemas.microsoft.com/office/powerpoint/2010/main" val="1483227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Görüldüğü gibi </a:t>
            </a:r>
            <a:r>
              <a:rPr lang="tr-TR" dirty="0" err="1"/>
              <a:t>Theodericus</a:t>
            </a:r>
            <a:r>
              <a:rPr lang="tr-TR" dirty="0"/>
              <a:t> Bizans İmparatorluğu hariç komşu olduğu neredeyse tüm Germen devletleriyle siyasi evlilikler yoluyla akrabalık kurmuş ve bir şekilde barışı güvence altına almış oluyordu. Ancak tüm bu evliliklerin yanında bütün kızlarının arasında adeta </a:t>
            </a:r>
            <a:r>
              <a:rPr lang="tr-TR" dirty="0" err="1"/>
              <a:t>Amalasuntha’yı</a:t>
            </a:r>
            <a:r>
              <a:rPr lang="tr-TR" dirty="0"/>
              <a:t> </a:t>
            </a:r>
            <a:r>
              <a:rPr lang="tr-TR" dirty="0" err="1"/>
              <a:t>gelcekte</a:t>
            </a:r>
            <a:r>
              <a:rPr lang="tr-TR" dirty="0"/>
              <a:t> devletin başına geçecek şekilde yetirmişti. Bundaki temel neden </a:t>
            </a:r>
            <a:r>
              <a:rPr lang="tr-TR" dirty="0" err="1"/>
              <a:t>Amalasuntha’nın</a:t>
            </a:r>
            <a:r>
              <a:rPr lang="tr-TR" dirty="0"/>
              <a:t> bir cariyeden doğmamış olmasıydı. Dolayısıyla bu esasında </a:t>
            </a:r>
            <a:r>
              <a:rPr lang="tr-TR" dirty="0" err="1"/>
              <a:t>Amalasuntha’nın</a:t>
            </a:r>
            <a:r>
              <a:rPr lang="tr-TR" dirty="0"/>
              <a:t> geleceği üzerindeki baskıları arttırıyordu. </a:t>
            </a:r>
            <a:r>
              <a:rPr lang="tr-TR" dirty="0" err="1"/>
              <a:t>Evleneilecek</a:t>
            </a:r>
            <a:r>
              <a:rPr lang="tr-TR" dirty="0"/>
              <a:t> yaşa gelmesinin ardından </a:t>
            </a:r>
            <a:r>
              <a:rPr lang="tr-TR" dirty="0" err="1"/>
              <a:t>Amalasutnha’nın</a:t>
            </a:r>
            <a:r>
              <a:rPr lang="tr-TR" dirty="0"/>
              <a:t> kiminle evleneceği krallıktaki herkesin merak konusuydu. Eğer </a:t>
            </a:r>
            <a:r>
              <a:rPr lang="tr-TR" dirty="0" err="1"/>
              <a:t>Theodericus</a:t>
            </a:r>
            <a:r>
              <a:rPr lang="tr-TR" dirty="0"/>
              <a:t>, </a:t>
            </a:r>
            <a:r>
              <a:rPr lang="tr-TR" dirty="0" err="1"/>
              <a:t>Amalasuntha’yı</a:t>
            </a:r>
            <a:r>
              <a:rPr lang="tr-TR" dirty="0"/>
              <a:t> yabancı bir kralla evlendirirse </a:t>
            </a:r>
            <a:r>
              <a:rPr lang="tr-TR" dirty="0" err="1"/>
              <a:t>Ostrogotların</a:t>
            </a:r>
            <a:r>
              <a:rPr lang="tr-TR" dirty="0"/>
              <a:t> geleceğini yabancı bir kral belirleyecekti. Eğer kendisi bir </a:t>
            </a:r>
            <a:r>
              <a:rPr lang="tr-TR" dirty="0" err="1"/>
              <a:t>Got</a:t>
            </a:r>
            <a:r>
              <a:rPr lang="tr-TR" dirty="0"/>
              <a:t> generalle veya bir Romalı asilzadeyle evlendirilirse bu sefer diğer taraf gücenecekti. Haliyle durum böyle olunca </a:t>
            </a:r>
            <a:r>
              <a:rPr lang="tr-TR" dirty="0" err="1"/>
              <a:t>Theodericus</a:t>
            </a:r>
            <a:r>
              <a:rPr lang="tr-TR" dirty="0"/>
              <a:t> kendi soyundan olma </a:t>
            </a:r>
            <a:r>
              <a:rPr lang="tr-TR" dirty="0" err="1"/>
              <a:t>Vizigot</a:t>
            </a:r>
            <a:r>
              <a:rPr lang="tr-TR" dirty="0"/>
              <a:t> Prensi </a:t>
            </a:r>
            <a:r>
              <a:rPr lang="tr-TR" dirty="0" err="1"/>
              <a:t>Eutharik</a:t>
            </a:r>
            <a:r>
              <a:rPr lang="tr-TR"/>
              <a:t> ile evlendirdi</a:t>
            </a:r>
          </a:p>
        </p:txBody>
      </p:sp>
    </p:spTree>
    <p:extLst>
      <p:ext uri="{BB962C8B-B14F-4D97-AF65-F5344CB8AC3E}">
        <p14:creationId xmlns:p14="http://schemas.microsoft.com/office/powerpoint/2010/main" val="1403468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Haziran 474 yılında tahta çıkan </a:t>
            </a:r>
            <a:r>
              <a:rPr lang="tr-TR" dirty="0" err="1"/>
              <a:t>Nepos’u</a:t>
            </a:r>
            <a:r>
              <a:rPr lang="tr-TR" dirty="0"/>
              <a:t> pek çok sorun beklemekteydi. Başta </a:t>
            </a:r>
            <a:r>
              <a:rPr lang="tr-TR" dirty="0" err="1"/>
              <a:t>Vizigot</a:t>
            </a:r>
            <a:r>
              <a:rPr lang="tr-TR" dirty="0"/>
              <a:t> ve </a:t>
            </a:r>
            <a:r>
              <a:rPr lang="tr-TR" dirty="0" err="1"/>
              <a:t>Ostrogot</a:t>
            </a:r>
            <a:r>
              <a:rPr lang="tr-TR" dirty="0"/>
              <a:t> tehditleri vardı. Özellikle İmparatorluğun aciz durumundan faydalanmak isteyen </a:t>
            </a:r>
            <a:r>
              <a:rPr lang="tr-TR" dirty="0" err="1"/>
              <a:t>Vizigotlar</a:t>
            </a:r>
            <a:r>
              <a:rPr lang="tr-TR" dirty="0"/>
              <a:t>, </a:t>
            </a:r>
            <a:r>
              <a:rPr lang="tr-TR" dirty="0" err="1"/>
              <a:t>Galya’ya</a:t>
            </a:r>
            <a:r>
              <a:rPr lang="tr-TR" dirty="0"/>
              <a:t> sürekli olarak akınlar yapıyor önemli kentleri denetimleri altında tutuyorlardı. </a:t>
            </a:r>
            <a:r>
              <a:rPr lang="tr-TR" dirty="0" err="1"/>
              <a:t>Euric</a:t>
            </a:r>
            <a:r>
              <a:rPr lang="tr-TR" dirty="0"/>
              <a:t> daha fazlasını istemekteydi. Ancak Julius </a:t>
            </a:r>
            <a:r>
              <a:rPr lang="tr-TR" dirty="0" err="1"/>
              <a:t>Nepos</a:t>
            </a:r>
            <a:r>
              <a:rPr lang="tr-TR" dirty="0"/>
              <a:t> son derece başarılı bir siyaset izleyerek artık asla hükmedemeyeceği toprakların bir kısmını </a:t>
            </a:r>
            <a:r>
              <a:rPr lang="tr-TR" dirty="0" err="1"/>
              <a:t>Vizigotlara</a:t>
            </a:r>
            <a:r>
              <a:rPr lang="tr-TR" dirty="0"/>
              <a:t> bıraktı. Bunun karşılığında </a:t>
            </a:r>
            <a:r>
              <a:rPr lang="tr-TR" dirty="0" err="1"/>
              <a:t>Provence</a:t>
            </a:r>
            <a:r>
              <a:rPr lang="tr-TR" dirty="0"/>
              <a:t> bölgesindeki topraklarını biraz daha genişlettiği ve denetimde tutulabilecek bir kıvama getirdi. Ancak İmparatorluğu pek çok parçadan </a:t>
            </a:r>
            <a:r>
              <a:rPr lang="tr-TR" dirty="0" smtClean="0"/>
              <a:t>oluşmaktaydı.</a:t>
            </a:r>
            <a:endParaRPr lang="tr-TR" dirty="0"/>
          </a:p>
        </p:txBody>
      </p:sp>
    </p:spTree>
    <p:extLst>
      <p:ext uri="{BB962C8B-B14F-4D97-AF65-F5344CB8AC3E}">
        <p14:creationId xmlns:p14="http://schemas.microsoft.com/office/powerpoint/2010/main" val="1146917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Romulus</a:t>
            </a:r>
            <a:r>
              <a:rPr lang="tr-TR" dirty="0"/>
              <a:t> </a:t>
            </a:r>
            <a:r>
              <a:rPr lang="tr-TR" dirty="0" err="1"/>
              <a:t>Augustus</a:t>
            </a:r>
            <a:r>
              <a:rPr lang="tr-TR" dirty="0"/>
              <a:t> tahta çıktığında henüz 10 yaşındaydı. Dönemin yazarları şanssız İmparatoru her zaman küçümseyici cümlelerle anmışlardır. </a:t>
            </a:r>
            <a:r>
              <a:rPr lang="tr-TR" dirty="0" err="1"/>
              <a:t>Romulus</a:t>
            </a:r>
            <a:r>
              <a:rPr lang="tr-TR" dirty="0"/>
              <a:t> </a:t>
            </a:r>
            <a:r>
              <a:rPr lang="tr-TR" dirty="0" err="1"/>
              <a:t>Augustulus</a:t>
            </a:r>
            <a:r>
              <a:rPr lang="tr-TR" dirty="0"/>
              <a:t> onun lakabıydı. “Ufak </a:t>
            </a:r>
            <a:r>
              <a:rPr lang="tr-TR" dirty="0" err="1"/>
              <a:t>Augustus</a:t>
            </a:r>
            <a:r>
              <a:rPr lang="tr-TR" dirty="0"/>
              <a:t>” ya da önemsiz “</a:t>
            </a:r>
            <a:r>
              <a:rPr lang="tr-TR" dirty="0" err="1"/>
              <a:t>Augustus</a:t>
            </a:r>
            <a:r>
              <a:rPr lang="tr-TR" dirty="0"/>
              <a:t>” olarak adlandırmaktaydı. Hatta daha ileri gidenler onun için “</a:t>
            </a:r>
            <a:r>
              <a:rPr lang="el-GR" dirty="0"/>
              <a:t>Μομυλος</a:t>
            </a:r>
            <a:r>
              <a:rPr lang="tr-TR" dirty="0"/>
              <a:t>” yani “küçük maskara” ifadesini kullanmaktaydılar. </a:t>
            </a:r>
            <a:r>
              <a:rPr lang="tr-TR" dirty="0" err="1"/>
              <a:t>Orestes’in</a:t>
            </a:r>
            <a:r>
              <a:rPr lang="tr-TR" dirty="0"/>
              <a:t> gerçekleştirdiği darbe </a:t>
            </a:r>
            <a:r>
              <a:rPr lang="tr-TR" dirty="0" err="1"/>
              <a:t>Constantinopolis</a:t>
            </a:r>
            <a:r>
              <a:rPr lang="tr-TR" dirty="0"/>
              <a:t> tarafından sert karşılandı ve </a:t>
            </a:r>
            <a:r>
              <a:rPr lang="tr-TR" dirty="0" err="1"/>
              <a:t>Romulus</a:t>
            </a:r>
            <a:r>
              <a:rPr lang="tr-TR" dirty="0"/>
              <a:t> </a:t>
            </a:r>
            <a:r>
              <a:rPr lang="tr-TR" dirty="0" err="1"/>
              <a:t>Augustus’u</a:t>
            </a:r>
            <a:r>
              <a:rPr lang="tr-TR" dirty="0"/>
              <a:t> o dönem İmparatorluğun Doğu tacı için mücadele eden </a:t>
            </a:r>
            <a:r>
              <a:rPr lang="tr-TR" dirty="0" err="1"/>
              <a:t>Zenon</a:t>
            </a:r>
            <a:r>
              <a:rPr lang="tr-TR" dirty="0"/>
              <a:t> ve </a:t>
            </a:r>
            <a:r>
              <a:rPr lang="tr-TR" dirty="0" err="1"/>
              <a:t>Basiliscus</a:t>
            </a:r>
            <a:r>
              <a:rPr lang="tr-TR" dirty="0"/>
              <a:t> tarafından da kabul </a:t>
            </a:r>
            <a:r>
              <a:rPr lang="tr-TR" dirty="0" smtClean="0"/>
              <a:t>edilmedi.</a:t>
            </a:r>
            <a:endParaRPr lang="tr-TR" dirty="0"/>
          </a:p>
        </p:txBody>
      </p:sp>
    </p:spTree>
    <p:extLst>
      <p:ext uri="{BB962C8B-B14F-4D97-AF65-F5344CB8AC3E}">
        <p14:creationId xmlns:p14="http://schemas.microsoft.com/office/powerpoint/2010/main" val="2151249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İmparator adına devleti yöneten </a:t>
            </a:r>
            <a:r>
              <a:rPr lang="tr-TR" dirty="0" err="1"/>
              <a:t>Orestes’in</a:t>
            </a:r>
            <a:r>
              <a:rPr lang="tr-TR" dirty="0"/>
              <a:t> çok büyük problemleri vardı. İmparatorluk ordusunun yardımcı kuvvetlerinin ve paralı askerlerin (genellikle Germen ırkına mensup) başı </a:t>
            </a:r>
            <a:r>
              <a:rPr lang="tr-TR" dirty="0" err="1"/>
              <a:t>Odavkar</a:t>
            </a:r>
            <a:r>
              <a:rPr lang="tr-TR" dirty="0"/>
              <a:t> askerlerine konut olarak verilmesi için İtalya topraklarının 3/1’ini </a:t>
            </a:r>
            <a:r>
              <a:rPr lang="tr-TR" dirty="0" smtClean="0"/>
              <a:t>istedi.</a:t>
            </a:r>
          </a:p>
          <a:p>
            <a:r>
              <a:rPr lang="tr-TR" dirty="0" err="1"/>
              <a:t>Orestes</a:t>
            </a:r>
            <a:r>
              <a:rPr lang="tr-TR" dirty="0"/>
              <a:t> tarafından reddedilen bu istek neticesinde </a:t>
            </a:r>
            <a:r>
              <a:rPr lang="tr-TR" dirty="0" err="1"/>
              <a:t>Odavkar</a:t>
            </a:r>
            <a:r>
              <a:rPr lang="tr-TR" dirty="0"/>
              <a:t> isyan etti ve kendisinin kumanda ettiği ordusuyla birlikte </a:t>
            </a:r>
            <a:r>
              <a:rPr lang="tr-TR" dirty="0" err="1"/>
              <a:t>Ravenna’ya</a:t>
            </a:r>
            <a:r>
              <a:rPr lang="tr-TR" dirty="0"/>
              <a:t> doğru yürüyüşe geçti. </a:t>
            </a:r>
            <a:r>
              <a:rPr lang="tr-TR" dirty="0" err="1"/>
              <a:t>Orestes</a:t>
            </a:r>
            <a:r>
              <a:rPr lang="tr-TR" dirty="0"/>
              <a:t> direnmeye çalıştı ancak günümüz </a:t>
            </a:r>
            <a:r>
              <a:rPr lang="tr-TR" dirty="0" err="1"/>
              <a:t>Piacenza’nın</a:t>
            </a:r>
            <a:r>
              <a:rPr lang="tr-TR" dirty="0"/>
              <a:t> yakınlarında yakalandı ve idam edildi (28 Ağustos 476). Daha sonra </a:t>
            </a:r>
            <a:r>
              <a:rPr lang="tr-TR" dirty="0" err="1"/>
              <a:t>Ravenna</a:t>
            </a:r>
            <a:r>
              <a:rPr lang="tr-TR" dirty="0"/>
              <a:t> üzerine yürüyen </a:t>
            </a:r>
            <a:r>
              <a:rPr lang="tr-TR" dirty="0" err="1"/>
              <a:t>Odavkar</a:t>
            </a:r>
            <a:r>
              <a:rPr lang="tr-TR" dirty="0"/>
              <a:t>, </a:t>
            </a:r>
            <a:r>
              <a:rPr lang="tr-TR" dirty="0" err="1"/>
              <a:t>Romulus</a:t>
            </a:r>
            <a:r>
              <a:rPr lang="tr-TR" dirty="0"/>
              <a:t> </a:t>
            </a:r>
            <a:r>
              <a:rPr lang="tr-TR" dirty="0" err="1"/>
              <a:t>Augustus’un</a:t>
            </a:r>
            <a:r>
              <a:rPr lang="tr-TR" dirty="0"/>
              <a:t> 4 Eylül 476 yılında tahttan feragat etmesiyle birlikte Batı Roma İmparatorluğu’na son verdi</a:t>
            </a:r>
          </a:p>
        </p:txBody>
      </p:sp>
    </p:spTree>
    <p:extLst>
      <p:ext uri="{BB962C8B-B14F-4D97-AF65-F5344CB8AC3E}">
        <p14:creationId xmlns:p14="http://schemas.microsoft.com/office/powerpoint/2010/main" val="2338419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Genel kabul İmparatorluğun resmi olarak 4 Eylül 476 yılında ortadan kalktığıdır. Ancak bu görüş tartışmalıdır. Her şeyden önce </a:t>
            </a:r>
            <a:r>
              <a:rPr lang="tr-TR" dirty="0" err="1"/>
              <a:t>Odavkar’ın</a:t>
            </a:r>
            <a:r>
              <a:rPr lang="tr-TR" dirty="0"/>
              <a:t> yaptığı darbe sonrası kendisi Roma senatosu tarafından İmparator olarak </a:t>
            </a:r>
            <a:r>
              <a:rPr lang="tr-TR" dirty="0" smtClean="0"/>
              <a:t>tanınmamıştır.</a:t>
            </a:r>
          </a:p>
          <a:p>
            <a:r>
              <a:rPr lang="tr-TR" dirty="0"/>
              <a:t>Ayrıca Doğu Roma İmparatorluğu halen Batı Roma’nın yasal imparatoru olarak halen Julius </a:t>
            </a:r>
            <a:r>
              <a:rPr lang="tr-TR" dirty="0" err="1"/>
              <a:t>Nepos’u</a:t>
            </a:r>
            <a:r>
              <a:rPr lang="tr-TR" dirty="0"/>
              <a:t> görmektedir. </a:t>
            </a:r>
            <a:r>
              <a:rPr lang="tr-TR" dirty="0" err="1"/>
              <a:t>Odavkar</a:t>
            </a:r>
            <a:r>
              <a:rPr lang="tr-TR" dirty="0"/>
              <a:t>, darbe yaptığında İmparatorluk sancaklarını </a:t>
            </a:r>
            <a:r>
              <a:rPr lang="tr-TR" dirty="0" err="1"/>
              <a:t>Zeno’ya</a:t>
            </a:r>
            <a:r>
              <a:rPr lang="tr-TR" dirty="0"/>
              <a:t> göndermiştir. </a:t>
            </a:r>
            <a:r>
              <a:rPr lang="tr-TR" dirty="0" err="1"/>
              <a:t>Zeno</a:t>
            </a:r>
            <a:r>
              <a:rPr lang="tr-TR" dirty="0"/>
              <a:t> bunları memnuiyetle kabul etmiş ancak </a:t>
            </a:r>
            <a:r>
              <a:rPr lang="tr-TR" dirty="0" err="1"/>
              <a:t>Odavkar’ı</a:t>
            </a:r>
            <a:r>
              <a:rPr lang="tr-TR" dirty="0"/>
              <a:t> İmparator olarak tanımamış aksine kendisine bağlı bir </a:t>
            </a:r>
            <a:r>
              <a:rPr lang="tr-TR" dirty="0" err="1"/>
              <a:t>patrici</a:t>
            </a:r>
            <a:r>
              <a:rPr lang="tr-TR" dirty="0"/>
              <a:t> olarak görmüştür. Bastırdığı sikkeleri kendi adına değil </a:t>
            </a:r>
            <a:r>
              <a:rPr lang="tr-TR" dirty="0" err="1"/>
              <a:t>Zeno</a:t>
            </a:r>
            <a:r>
              <a:rPr lang="tr-TR" dirty="0"/>
              <a:t> ve </a:t>
            </a:r>
            <a:r>
              <a:rPr lang="tr-TR" dirty="0" err="1"/>
              <a:t>Nepos</a:t>
            </a:r>
            <a:r>
              <a:rPr lang="tr-TR" dirty="0"/>
              <a:t> adına bastırmıştır</a:t>
            </a:r>
          </a:p>
        </p:txBody>
      </p:sp>
    </p:spTree>
    <p:extLst>
      <p:ext uri="{BB962C8B-B14F-4D97-AF65-F5344CB8AC3E}">
        <p14:creationId xmlns:p14="http://schemas.microsoft.com/office/powerpoint/2010/main" val="741154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Zeno</a:t>
            </a:r>
            <a:r>
              <a:rPr lang="tr-TR" dirty="0"/>
              <a:t>, Julius </a:t>
            </a:r>
            <a:r>
              <a:rPr lang="tr-TR" dirty="0" err="1"/>
              <a:t>Nepos’un</a:t>
            </a:r>
            <a:r>
              <a:rPr lang="tr-TR" dirty="0"/>
              <a:t> iddialarını desteklemese de Julius </a:t>
            </a:r>
            <a:r>
              <a:rPr lang="tr-TR" dirty="0" err="1"/>
              <a:t>Nepos</a:t>
            </a:r>
            <a:r>
              <a:rPr lang="tr-TR" dirty="0"/>
              <a:t> halen yasal İmparator konumundadır. Belki </a:t>
            </a:r>
            <a:r>
              <a:rPr lang="tr-TR" dirty="0" err="1"/>
              <a:t>Galya’da</a:t>
            </a:r>
            <a:r>
              <a:rPr lang="tr-TR" dirty="0"/>
              <a:t> kalan Roma’nın artık toprakları veya İtalya’da Roma bakiyesi kendisini desteklememiştir ancak yasal olarak halen İmparator Julius </a:t>
            </a:r>
            <a:r>
              <a:rPr lang="tr-TR" dirty="0" err="1"/>
              <a:t>Nepos’tur</a:t>
            </a:r>
            <a:r>
              <a:rPr lang="tr-TR" dirty="0"/>
              <a:t>. Ayrıca bir barbar olarak </a:t>
            </a:r>
            <a:r>
              <a:rPr lang="tr-TR" dirty="0" err="1"/>
              <a:t>Odavkar’ın</a:t>
            </a:r>
            <a:r>
              <a:rPr lang="tr-TR" dirty="0"/>
              <a:t> imparatorluğun kalbinde bir imparator olarak hüküm sürmesi, yalnız İtalya’da yaşayanların değil aynı zamanda imparatorluğun her yanında da güçlü bir muhalefetle karşılaşacağını göstermekteydi. İşte bu gibi nedenlerden dolayı </a:t>
            </a:r>
            <a:r>
              <a:rPr lang="tr-TR" dirty="0" err="1"/>
              <a:t>Odavkar</a:t>
            </a:r>
            <a:r>
              <a:rPr lang="tr-TR" dirty="0"/>
              <a:t> son derece zekice davranarak İmparator unvanını kullanmamış ve 480 yılına kadar bastırdığı paralarda </a:t>
            </a:r>
            <a:r>
              <a:rPr lang="tr-TR" dirty="0" err="1"/>
              <a:t>Nepos’u</a:t>
            </a:r>
            <a:r>
              <a:rPr lang="tr-TR" dirty="0"/>
              <a:t> kullanmıştır. Ayrıca geç dönem Roma senatosunun yazılarına bakılacak olursa </a:t>
            </a:r>
            <a:r>
              <a:rPr lang="tr-TR" dirty="0" err="1"/>
              <a:t>Odavkar</a:t>
            </a:r>
            <a:r>
              <a:rPr lang="tr-TR" dirty="0"/>
              <a:t> için şu ifade kullanılmıştır: “</a:t>
            </a:r>
            <a:r>
              <a:rPr lang="tr-TR" i="1" dirty="0" err="1"/>
              <a:t>tyrannus</a:t>
            </a:r>
            <a:r>
              <a:rPr lang="tr-TR" i="1" dirty="0"/>
              <a:t> </a:t>
            </a:r>
            <a:r>
              <a:rPr lang="tr-TR" i="1" dirty="0" err="1"/>
              <a:t>quoad</a:t>
            </a:r>
            <a:r>
              <a:rPr lang="tr-TR" i="1" dirty="0"/>
              <a:t> </a:t>
            </a:r>
            <a:r>
              <a:rPr lang="tr-TR" i="1" dirty="0" err="1"/>
              <a:t>titulum</a:t>
            </a:r>
            <a:r>
              <a:rPr lang="tr-TR" i="1" dirty="0"/>
              <a:t>”</a:t>
            </a:r>
            <a:r>
              <a:rPr lang="tr-TR" dirty="0"/>
              <a:t> yani İmparatorluk unvanının gaspçısı. Bunun dışında </a:t>
            </a:r>
            <a:r>
              <a:rPr lang="tr-TR" dirty="0" err="1"/>
              <a:t>Odavkar</a:t>
            </a:r>
            <a:r>
              <a:rPr lang="tr-TR" dirty="0"/>
              <a:t> hiçbir zaman İmparatorluk unvanını da istememiştir. Kendisinin </a:t>
            </a:r>
            <a:r>
              <a:rPr lang="tr-TR" dirty="0" err="1"/>
              <a:t>Constantinopolis’e</a:t>
            </a:r>
            <a:r>
              <a:rPr lang="tr-TR" dirty="0"/>
              <a:t> gönderdiği elçilik heyetinin amacı </a:t>
            </a:r>
            <a:r>
              <a:rPr lang="tr-TR" dirty="0" err="1"/>
              <a:t>Odavkar’ı</a:t>
            </a:r>
            <a:r>
              <a:rPr lang="tr-TR" dirty="0"/>
              <a:t> </a:t>
            </a:r>
            <a:r>
              <a:rPr lang="tr-TR" dirty="0" err="1"/>
              <a:t>patricii</a:t>
            </a:r>
            <a:r>
              <a:rPr lang="tr-TR" dirty="0"/>
              <a:t> ve İmparatorluk ordusunun en yetkili kişisi olarak tanıtmaktır. Buradan da anlaşılacağı üzere esasında </a:t>
            </a:r>
            <a:r>
              <a:rPr lang="tr-TR" dirty="0" err="1"/>
              <a:t>Odavkar’ın</a:t>
            </a:r>
            <a:r>
              <a:rPr lang="tr-TR" dirty="0"/>
              <a:t> zaten İmparatorluğun yalnızca sadık bir hizmetkârı olduğunu teyit etmek istemiştir. İşte bu nedenlerden dolayı biz Batı Roma İmparatorluğu’nun yıkılışını Julius </a:t>
            </a:r>
            <a:r>
              <a:rPr lang="tr-TR" dirty="0" err="1"/>
              <a:t>Nepos’un</a:t>
            </a:r>
            <a:r>
              <a:rPr lang="tr-TR" dirty="0"/>
              <a:t> öldürüldüğü tarih olan 9 Eylül 480 kabul eden tarihçiler de </a:t>
            </a:r>
            <a:r>
              <a:rPr lang="tr-TR" dirty="0" smtClean="0"/>
              <a:t>mevcuttur.</a:t>
            </a:r>
            <a:endParaRPr lang="tr-TR" dirty="0"/>
          </a:p>
        </p:txBody>
      </p:sp>
    </p:spTree>
    <p:extLst>
      <p:ext uri="{BB962C8B-B14F-4D97-AF65-F5344CB8AC3E}">
        <p14:creationId xmlns:p14="http://schemas.microsoft.com/office/powerpoint/2010/main" val="38060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descr="http://w160842-freya.php5.dittdomene.no/wp-content/uploads/2013/10/Central_Europe_5th_Century.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91000" y="2663031"/>
            <a:ext cx="3810000" cy="2676525"/>
          </a:xfrm>
          <a:prstGeom prst="rect">
            <a:avLst/>
          </a:prstGeom>
          <a:noFill/>
          <a:ln>
            <a:noFill/>
          </a:ln>
        </p:spPr>
      </p:pic>
    </p:spTree>
    <p:extLst>
      <p:ext uri="{BB962C8B-B14F-4D97-AF65-F5344CB8AC3E}">
        <p14:creationId xmlns:p14="http://schemas.microsoft.com/office/powerpoint/2010/main" val="2199180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Theodericus’un</a:t>
            </a:r>
            <a:r>
              <a:rPr lang="tr-TR" dirty="0"/>
              <a:t> Krallığı coğrafi olarak etrafı adeta Germen uluslarıyla çevrili durumdaydı. Kuzeyinde </a:t>
            </a:r>
            <a:r>
              <a:rPr lang="tr-TR" dirty="0" err="1"/>
              <a:t>Thürünginliler</a:t>
            </a:r>
            <a:r>
              <a:rPr lang="tr-TR" dirty="0"/>
              <a:t>, </a:t>
            </a:r>
            <a:r>
              <a:rPr lang="tr-TR" dirty="0" err="1"/>
              <a:t>Bavarlar</a:t>
            </a:r>
            <a:r>
              <a:rPr lang="tr-TR" dirty="0"/>
              <a:t> ve </a:t>
            </a:r>
            <a:r>
              <a:rPr lang="tr-TR" dirty="0" err="1"/>
              <a:t>Longobardlar</a:t>
            </a:r>
            <a:r>
              <a:rPr lang="tr-TR" dirty="0"/>
              <a:t>, kuzeydoğusunda </a:t>
            </a:r>
            <a:r>
              <a:rPr lang="tr-TR" dirty="0" err="1"/>
              <a:t>tartihsel</a:t>
            </a:r>
            <a:r>
              <a:rPr lang="tr-TR" dirty="0"/>
              <a:t> akrabaları ve düşmanları </a:t>
            </a:r>
            <a:r>
              <a:rPr lang="tr-TR" dirty="0" err="1"/>
              <a:t>Gepidler</a:t>
            </a:r>
            <a:r>
              <a:rPr lang="tr-TR" dirty="0"/>
              <a:t>, doğusunda Bizans İmparatorluğu, güneyinde Akdeniz’in karşı kıyısında ve pek çok Akdeniz adasında Vandallar, batısında Vandallar ve kuzey batısında </a:t>
            </a:r>
            <a:r>
              <a:rPr lang="tr-TR" dirty="0" err="1"/>
              <a:t>Burgondiyalılar</a:t>
            </a:r>
            <a:r>
              <a:rPr lang="tr-TR" dirty="0"/>
              <a:t>. Görüldüğü gibi </a:t>
            </a:r>
            <a:r>
              <a:rPr lang="tr-TR" dirty="0" err="1"/>
              <a:t>Theodericus’un</a:t>
            </a:r>
            <a:r>
              <a:rPr lang="tr-TR" dirty="0"/>
              <a:t> etrafı adeta Bizans İmparatorluğunu çıkaracak olursak Germen uluslarıyla ve devletleriyle sarılı haldeydi. Haliyle kendisine bu Germen devletleri arasında kalıcı bir yer edinmek istiyorsa ilk olarak siyasi konumunu güçlendirmek durumundaydı. </a:t>
            </a:r>
          </a:p>
          <a:p>
            <a:endParaRPr lang="tr-TR" dirty="0"/>
          </a:p>
        </p:txBody>
      </p:sp>
    </p:spTree>
    <p:extLst>
      <p:ext uri="{BB962C8B-B14F-4D97-AF65-F5344CB8AC3E}">
        <p14:creationId xmlns:p14="http://schemas.microsoft.com/office/powerpoint/2010/main" val="3187665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Bunun için bütün Germen Kraliyet aileleriyle evlilik bağı ile akraba olma yolunu seçti. </a:t>
            </a:r>
            <a:r>
              <a:rPr lang="tr-TR" dirty="0" err="1"/>
              <a:t>Theodericus’un</a:t>
            </a:r>
            <a:r>
              <a:rPr lang="tr-TR" dirty="0"/>
              <a:t> resmi olarak bilinen tek kızı vardı. </a:t>
            </a:r>
            <a:r>
              <a:rPr lang="tr-TR" dirty="0" err="1"/>
              <a:t>Clovis’in</a:t>
            </a:r>
            <a:r>
              <a:rPr lang="tr-TR" dirty="0"/>
              <a:t> kardeşi </a:t>
            </a:r>
            <a:r>
              <a:rPr lang="tr-TR" dirty="0" err="1"/>
              <a:t>Audafleda</a:t>
            </a:r>
            <a:r>
              <a:rPr lang="tr-TR" dirty="0"/>
              <a:t> ile olan evliliğinden </a:t>
            </a:r>
            <a:r>
              <a:rPr lang="tr-TR" dirty="0" err="1"/>
              <a:t>Amalasuntha</a:t>
            </a:r>
            <a:r>
              <a:rPr lang="tr-TR" dirty="0"/>
              <a:t>; ancak </a:t>
            </a:r>
            <a:r>
              <a:rPr lang="tr-TR" dirty="0" err="1"/>
              <a:t>Jordanes’e</a:t>
            </a:r>
            <a:r>
              <a:rPr lang="tr-TR" dirty="0"/>
              <a:t> göre bilinmeyen isimde bir “cariyesinden” olma iki kızı daha vardı. Bunlar </a:t>
            </a:r>
            <a:r>
              <a:rPr lang="tr-TR" dirty="0" err="1"/>
              <a:t>Theudegotho</a:t>
            </a:r>
            <a:r>
              <a:rPr lang="tr-TR" dirty="0"/>
              <a:t> ve </a:t>
            </a:r>
            <a:r>
              <a:rPr lang="tr-TR" dirty="0" err="1"/>
              <a:t>Ostrogotha</a:t>
            </a:r>
            <a:r>
              <a:rPr lang="tr-TR" dirty="0"/>
              <a:t> idi. Ayrıca </a:t>
            </a:r>
            <a:r>
              <a:rPr lang="tr-TR" dirty="0" err="1"/>
              <a:t>Jordanes’e</a:t>
            </a:r>
            <a:r>
              <a:rPr lang="tr-TR" dirty="0"/>
              <a:t> göre kendisinin </a:t>
            </a:r>
            <a:r>
              <a:rPr lang="tr-TR" dirty="0" err="1"/>
              <a:t>Amalaberga</a:t>
            </a:r>
            <a:r>
              <a:rPr lang="tr-TR" dirty="0"/>
              <a:t> isminde bir yeğeni daha vardı ancak </a:t>
            </a:r>
            <a:r>
              <a:rPr lang="tr-TR" dirty="0" err="1"/>
              <a:t>Amalaberga</a:t>
            </a:r>
            <a:r>
              <a:rPr lang="tr-TR" dirty="0"/>
              <a:t> hakkındaki tek kayıt </a:t>
            </a:r>
            <a:r>
              <a:rPr lang="tr-TR" dirty="0" err="1"/>
              <a:t>Jordanes’in</a:t>
            </a:r>
            <a:r>
              <a:rPr lang="tr-TR" dirty="0"/>
              <a:t> </a:t>
            </a:r>
            <a:r>
              <a:rPr lang="tr-TR" dirty="0" err="1"/>
              <a:t>Geticasıdır</a:t>
            </a:r>
            <a:r>
              <a:rPr lang="tr-TR" dirty="0"/>
              <a:t>, bunun dışında herhangi bir kayıt yoktur. Önceki bölümlerde de bahsettiğimiz gibi esasında “cariyelik” kurumu Gotlar açısından çok da aşağı bir kurum olarak görülmüyordu. </a:t>
            </a:r>
            <a:r>
              <a:rPr lang="tr-TR" dirty="0" err="1"/>
              <a:t>Theodericus’un</a:t>
            </a:r>
            <a:r>
              <a:rPr lang="tr-TR" dirty="0"/>
              <a:t> annesi de bir “cariye” idi, ancak devlet protokolünde asla hor görülmüyor aksine kendisine yüksek bir ilgi ve alaka gösteriliyordu. Haliyle annelerinin bu durumları bu kızların evliliklerde siyasi bir araç olarak kullanılmasına engel teşkil etmiyordu. Muhtemelen </a:t>
            </a:r>
            <a:r>
              <a:rPr lang="tr-TR" dirty="0" err="1"/>
              <a:t>Theodericus’da</a:t>
            </a:r>
            <a:r>
              <a:rPr lang="tr-TR" dirty="0"/>
              <a:t> </a:t>
            </a:r>
            <a:r>
              <a:rPr lang="tr-TR" dirty="0" err="1"/>
              <a:t>Audafleda’yı</a:t>
            </a:r>
            <a:r>
              <a:rPr lang="tr-TR" dirty="0"/>
              <a:t> bir siyasi ittifak arayışından dolayı resmi karısı olarak tanımıştı. </a:t>
            </a:r>
            <a:r>
              <a:rPr lang="tr-TR" dirty="0" err="1"/>
              <a:t>Theodericus</a:t>
            </a:r>
            <a:r>
              <a:rPr lang="tr-TR" dirty="0"/>
              <a:t> siyasi evliliklerde yalnızca kızlarını değil kardeşini ve yeğenini de kullanmıştır. </a:t>
            </a:r>
            <a:r>
              <a:rPr lang="tr-TR" dirty="0" err="1"/>
              <a:t>Theodericus’un</a:t>
            </a:r>
            <a:r>
              <a:rPr lang="tr-TR" dirty="0"/>
              <a:t> gerçekleştirdiği evlilikler şu şekildedir.</a:t>
            </a:r>
          </a:p>
          <a:p>
            <a:r>
              <a:rPr lang="tr-TR" dirty="0" err="1"/>
              <a:t>Audafleda</a:t>
            </a:r>
            <a:r>
              <a:rPr lang="tr-TR" dirty="0"/>
              <a:t>: Frank Kralı </a:t>
            </a:r>
            <a:r>
              <a:rPr lang="tr-TR" dirty="0" err="1"/>
              <a:t>Clovis’in</a:t>
            </a:r>
            <a:r>
              <a:rPr lang="tr-TR" dirty="0"/>
              <a:t> kardeşi, </a:t>
            </a:r>
            <a:r>
              <a:rPr lang="tr-TR" dirty="0" err="1"/>
              <a:t>Theodericus</a:t>
            </a:r>
            <a:r>
              <a:rPr lang="tr-TR" dirty="0"/>
              <a:t> ile evlenmiştir.</a:t>
            </a:r>
          </a:p>
          <a:p>
            <a:r>
              <a:rPr lang="tr-TR" dirty="0" err="1"/>
              <a:t>Amalasuntha</a:t>
            </a:r>
            <a:r>
              <a:rPr lang="tr-TR" dirty="0"/>
              <a:t>: </a:t>
            </a:r>
            <a:r>
              <a:rPr lang="tr-TR" dirty="0" err="1"/>
              <a:t>Theodericus</a:t>
            </a:r>
            <a:r>
              <a:rPr lang="tr-TR" dirty="0"/>
              <a:t> ve </a:t>
            </a:r>
            <a:r>
              <a:rPr lang="tr-TR" dirty="0" err="1"/>
              <a:t>Audafleda’nın</a:t>
            </a:r>
            <a:r>
              <a:rPr lang="tr-TR" dirty="0"/>
              <a:t> kızı, Amal hanedanlığını mensubu </a:t>
            </a:r>
            <a:r>
              <a:rPr lang="tr-TR" dirty="0" err="1"/>
              <a:t>Vizigot</a:t>
            </a:r>
            <a:r>
              <a:rPr lang="tr-TR" dirty="0"/>
              <a:t> Prensi </a:t>
            </a:r>
            <a:r>
              <a:rPr lang="tr-TR" dirty="0" err="1"/>
              <a:t>Eutharik</a:t>
            </a:r>
            <a:r>
              <a:rPr lang="tr-TR" dirty="0"/>
              <a:t> ile evlenmiştir. </a:t>
            </a:r>
          </a:p>
          <a:p>
            <a:r>
              <a:rPr lang="tr-TR" dirty="0" err="1"/>
              <a:t>Theudegotho</a:t>
            </a:r>
            <a:r>
              <a:rPr lang="tr-TR" dirty="0"/>
              <a:t>: </a:t>
            </a:r>
            <a:r>
              <a:rPr lang="tr-TR" dirty="0" err="1"/>
              <a:t>Theodericus</a:t>
            </a:r>
            <a:r>
              <a:rPr lang="tr-TR" dirty="0"/>
              <a:t> ve ismi belli olmayan cariyesinden olma kızı, </a:t>
            </a:r>
            <a:r>
              <a:rPr lang="tr-TR" dirty="0" err="1"/>
              <a:t>Burgondiya</a:t>
            </a:r>
            <a:r>
              <a:rPr lang="tr-TR" dirty="0"/>
              <a:t> Kralı </a:t>
            </a:r>
            <a:r>
              <a:rPr lang="tr-TR" dirty="0" err="1"/>
              <a:t>Sigismund</a:t>
            </a:r>
            <a:r>
              <a:rPr lang="tr-TR" dirty="0"/>
              <a:t> ile evlenmiştir.</a:t>
            </a:r>
          </a:p>
          <a:p>
            <a:r>
              <a:rPr lang="tr-TR" dirty="0" err="1"/>
              <a:t>Ostrogotha</a:t>
            </a:r>
            <a:r>
              <a:rPr lang="tr-TR" dirty="0"/>
              <a:t>: </a:t>
            </a:r>
            <a:r>
              <a:rPr lang="tr-TR" dirty="0" err="1"/>
              <a:t>Theodericus</a:t>
            </a:r>
            <a:r>
              <a:rPr lang="tr-TR" dirty="0"/>
              <a:t> ve ismi belli olmayan cariyesinden olma kızı, </a:t>
            </a:r>
            <a:r>
              <a:rPr lang="tr-TR" dirty="0" err="1"/>
              <a:t>Vizigot</a:t>
            </a:r>
            <a:r>
              <a:rPr lang="tr-TR" dirty="0"/>
              <a:t> Kralı II. </a:t>
            </a:r>
            <a:r>
              <a:rPr lang="tr-TR" dirty="0" err="1"/>
              <a:t>Alarik</a:t>
            </a:r>
            <a:r>
              <a:rPr lang="tr-TR" dirty="0"/>
              <a:t> ile evlenmiştir.</a:t>
            </a:r>
          </a:p>
          <a:p>
            <a:r>
              <a:rPr lang="tr-TR" dirty="0" err="1"/>
              <a:t>Amalaberga</a:t>
            </a:r>
            <a:r>
              <a:rPr lang="tr-TR" dirty="0"/>
              <a:t>: </a:t>
            </a:r>
            <a:r>
              <a:rPr lang="tr-TR" dirty="0" err="1"/>
              <a:t>Theodericus’un</a:t>
            </a:r>
            <a:r>
              <a:rPr lang="tr-TR" dirty="0"/>
              <a:t> yeğeni, </a:t>
            </a:r>
            <a:r>
              <a:rPr lang="tr-TR" dirty="0" err="1"/>
              <a:t>Thüring</a:t>
            </a:r>
            <a:r>
              <a:rPr lang="tr-TR" dirty="0"/>
              <a:t> Kralı </a:t>
            </a:r>
            <a:r>
              <a:rPr lang="tr-TR" dirty="0" err="1"/>
              <a:t>Herminefred</a:t>
            </a:r>
            <a:r>
              <a:rPr lang="tr-TR" dirty="0"/>
              <a:t> ile evlenmiştir.</a:t>
            </a:r>
          </a:p>
          <a:p>
            <a:r>
              <a:rPr lang="tr-TR" dirty="0" err="1"/>
              <a:t>Amalafreda</a:t>
            </a:r>
            <a:r>
              <a:rPr lang="tr-TR" dirty="0"/>
              <a:t>: </a:t>
            </a:r>
            <a:r>
              <a:rPr lang="tr-TR" dirty="0" err="1"/>
              <a:t>Theodericus’un</a:t>
            </a:r>
            <a:r>
              <a:rPr lang="tr-TR" dirty="0"/>
              <a:t> kardeşi, Vandal Kralı </a:t>
            </a:r>
            <a:r>
              <a:rPr lang="tr-TR" dirty="0" err="1"/>
              <a:t>Thrasamund</a:t>
            </a:r>
            <a:r>
              <a:rPr lang="tr-TR" dirty="0" smtClean="0">
                <a:effectLst/>
              </a:rPr>
              <a:t> </a:t>
            </a:r>
            <a:r>
              <a:rPr lang="tr-TR" dirty="0" err="1"/>
              <a:t>Jordanes</a:t>
            </a:r>
            <a:r>
              <a:rPr lang="tr-TR" dirty="0"/>
              <a:t>, </a:t>
            </a:r>
          </a:p>
        </p:txBody>
      </p:sp>
    </p:spTree>
    <p:extLst>
      <p:ext uri="{BB962C8B-B14F-4D97-AF65-F5344CB8AC3E}">
        <p14:creationId xmlns:p14="http://schemas.microsoft.com/office/powerpoint/2010/main" val="13183267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974</Words>
  <Application>Microsoft Office PowerPoint</Application>
  <PresentationFormat>Geniş ekran</PresentationFormat>
  <Paragraphs>18</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İlk Barbar Krallıkları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İlk Barbar Krallıkları </dc:title>
  <dc:creator>Mert</dc:creator>
  <cp:lastModifiedBy>Mert</cp:lastModifiedBy>
  <cp:revision>1</cp:revision>
  <dcterms:created xsi:type="dcterms:W3CDTF">2018-01-31T11:41:16Z</dcterms:created>
  <dcterms:modified xsi:type="dcterms:W3CDTF">2018-01-31T11:46:31Z</dcterms:modified>
</cp:coreProperties>
</file>