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2"/>
  </p:notesMasterIdLst>
  <p:sldIdLst>
    <p:sldId id="293" r:id="rId2"/>
    <p:sldId id="1226" r:id="rId3"/>
    <p:sldId id="1302" r:id="rId4"/>
    <p:sldId id="1308" r:id="rId5"/>
    <p:sldId id="1309" r:id="rId6"/>
    <p:sldId id="1310" r:id="rId7"/>
    <p:sldId id="1311" r:id="rId8"/>
    <p:sldId id="1277" r:id="rId9"/>
    <p:sldId id="1307" r:id="rId10"/>
    <p:sldId id="1278" r:id="rId11"/>
    <p:sldId id="1279" r:id="rId12"/>
    <p:sldId id="1280" r:id="rId13"/>
    <p:sldId id="1281" r:id="rId14"/>
    <p:sldId id="1282" r:id="rId15"/>
    <p:sldId id="1283" r:id="rId16"/>
    <p:sldId id="1284" r:id="rId17"/>
    <p:sldId id="1313" r:id="rId18"/>
    <p:sldId id="1314" r:id="rId19"/>
    <p:sldId id="1224" r:id="rId20"/>
    <p:sldId id="1312" r:id="rId2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3DB"/>
    <a:srgbClr val="000000"/>
    <a:srgbClr val="686A08"/>
    <a:srgbClr val="FFFFCC"/>
    <a:srgbClr val="F5F8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2" autoAdjust="0"/>
    <p:restoredTop sz="94638" autoAdjust="0"/>
  </p:normalViewPr>
  <p:slideViewPr>
    <p:cSldViewPr>
      <p:cViewPr>
        <p:scale>
          <a:sx n="86" d="100"/>
          <a:sy n="86" d="100"/>
        </p:scale>
        <p:origin x="-1339" y="1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8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35E480A-E5B0-4EDD-B68F-D4E35A57B7DA}" type="datetimeFigureOut">
              <a:rPr lang="tr-TR"/>
              <a:pPr>
                <a:defRPr/>
              </a:pPr>
              <a:t>27.2.2018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54C7FC6-C739-4F1A-B3F2-644AAC07DF8D}"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0115" name="2 Not Yer Tutucusu"/>
          <p:cNvSpPr>
            <a:spLocks noGrp="1"/>
          </p:cNvSpPr>
          <p:nvPr>
            <p:ph type="body" idx="1"/>
          </p:nvPr>
        </p:nvSpPr>
        <p:spPr bwMode="auto">
          <a:noFill/>
        </p:spPr>
        <p:txBody>
          <a:bodyPr/>
          <a:lstStyle/>
          <a:p>
            <a:pPr eaLnBrk="1" hangingPunct="1">
              <a:spcBef>
                <a:spcPct val="0"/>
              </a:spcBef>
            </a:pPr>
            <a:endParaRPr lang="en-US" smtClean="0"/>
          </a:p>
        </p:txBody>
      </p:sp>
      <p:sp>
        <p:nvSpPr>
          <p:cNvPr id="399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DEC07A-7120-42D7-BE2F-8AA8ABF7998D}" type="slidenum">
              <a:rPr lang="tr-TR" smtClean="0"/>
              <a:pPr fontAlgn="base">
                <a:spcBef>
                  <a:spcPct val="0"/>
                </a:spcBef>
                <a:spcAft>
                  <a:spcPct val="0"/>
                </a:spcAft>
                <a:defRPr/>
              </a:pPr>
              <a:t>1</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tr-T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tr-TR"/>
            </a:p>
          </p:txBody>
        </p:sp>
      </p:grpSp>
      <p:sp>
        <p:nvSpPr>
          <p:cNvPr id="17101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Asıl alt başlık stilini düzenlemek için tıklatın</a:t>
            </a:r>
          </a:p>
        </p:txBody>
      </p:sp>
      <p:sp>
        <p:nvSpPr>
          <p:cNvPr id="17101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Asıl başlık stili için tıklatın</a:t>
            </a:r>
          </a:p>
        </p:txBody>
      </p:sp>
      <p:sp>
        <p:nvSpPr>
          <p:cNvPr id="7" name="Rectangle 6"/>
          <p:cNvSpPr>
            <a:spLocks noGrp="1" noChangeArrowheads="1"/>
          </p:cNvSpPr>
          <p:nvPr>
            <p:ph type="dt" sz="quarter" idx="10"/>
          </p:nvPr>
        </p:nvSpPr>
        <p:spPr/>
        <p:txBody>
          <a:bodyPr/>
          <a:lstStyle>
            <a:lvl1pPr>
              <a:defRPr/>
            </a:lvl1pPr>
          </a:lstStyle>
          <a:p>
            <a:pPr>
              <a:defRPr/>
            </a:pPr>
            <a:fld id="{9905EE72-FEFE-4552-ABBB-80BCDF5AF357}" type="datetimeFigureOut">
              <a:rPr lang="tr-TR"/>
              <a:pPr>
                <a:defRPr/>
              </a:pPr>
              <a:t>27.2.2018</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6174F23C-AAF2-48B9-A48E-4A7B00BEDD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fld id="{052E2226-678E-4B0E-A89D-6EE6761BF51F}" type="datetimeFigureOut">
              <a:rPr lang="tr-TR"/>
              <a:pPr>
                <a:defRPr/>
              </a:pPr>
              <a:t>27.2.2018</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E75268B-7DC8-4D86-B6D9-628FAEA1AB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2136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21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fld id="{5EB04EFC-2593-43D8-ABB0-3B098C625C90}" type="datetimeFigureOut">
              <a:rPr lang="tr-TR"/>
              <a:pPr>
                <a:defRPr/>
              </a:pPr>
              <a:t>27.2.2018</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8F461F1-2ACB-4FEB-8655-3625AEB673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fld id="{7B7F5F87-81E2-4739-8A0B-CB93E2538A18}" type="datetimeFigureOut">
              <a:rPr lang="tr-TR"/>
              <a:pPr>
                <a:defRPr/>
              </a:pPr>
              <a:t>27.2.2018</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4EA420C-E890-432D-B08E-8F0729E818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fld id="{057D1E73-164E-4D56-9EC0-2A1603299368}" type="datetimeFigureOut">
              <a:rPr lang="tr-TR"/>
              <a:pPr>
                <a:defRPr/>
              </a:pPr>
              <a:t>27.2.2018</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FFFACCC-D2DF-486E-9C47-00FFF06277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fld id="{C77110CE-4F08-4EDB-B68C-5AC887BEB692}" type="datetimeFigureOut">
              <a:rPr lang="tr-TR"/>
              <a:pPr>
                <a:defRPr/>
              </a:pPr>
              <a:t>27.2.2018</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7FD9647-027B-4FFA-9892-56DF987F38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sz="half" idx="10"/>
          </p:nvPr>
        </p:nvSpPr>
        <p:spPr>
          <a:ln/>
        </p:spPr>
        <p:txBody>
          <a:bodyPr/>
          <a:lstStyle>
            <a:lvl1pPr>
              <a:defRPr/>
            </a:lvl1pPr>
          </a:lstStyle>
          <a:p>
            <a:pPr>
              <a:defRPr/>
            </a:pPr>
            <a:fld id="{81184060-3490-4203-B6AC-E53F1E7B5EA9}" type="datetimeFigureOut">
              <a:rPr lang="tr-TR"/>
              <a:pPr>
                <a:defRPr/>
              </a:pPr>
              <a:t>27.2.2018</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30F9D81A-D1B4-4BB1-9315-A01EB244AF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dt" sz="half" idx="10"/>
          </p:nvPr>
        </p:nvSpPr>
        <p:spPr>
          <a:ln/>
        </p:spPr>
        <p:txBody>
          <a:bodyPr/>
          <a:lstStyle>
            <a:lvl1pPr>
              <a:defRPr/>
            </a:lvl1pPr>
          </a:lstStyle>
          <a:p>
            <a:pPr>
              <a:defRPr/>
            </a:pPr>
            <a:fld id="{45537551-AEFD-4027-8DF3-1EC346F7B8A2}" type="datetimeFigureOut">
              <a:rPr lang="tr-TR"/>
              <a:pPr>
                <a:defRPr/>
              </a:pPr>
              <a:t>27.2.2018</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BE1D0933-8E1F-4D55-8F30-2808898864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FF45AF6A-FC45-4086-A9C7-90315609D728}" type="datetimeFigureOut">
              <a:rPr lang="tr-TR"/>
              <a:pPr>
                <a:defRPr/>
              </a:pPr>
              <a:t>27.2.2018</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F65EC1E3-F197-4F81-A0FE-C8BEB7E0FB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fld id="{2B596E5F-685C-45F0-97CA-447B4C6EC128}" type="datetimeFigureOut">
              <a:rPr lang="tr-TR"/>
              <a:pPr>
                <a:defRPr/>
              </a:pPr>
              <a:t>27.2.2018</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84C2DBC-828B-4D02-83C2-AD4C9380EB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fld id="{327D5F9C-B98C-4B4A-B978-0CEAFB8EF111}" type="datetimeFigureOut">
              <a:rPr lang="tr-TR"/>
              <a:pPr>
                <a:defRPr/>
              </a:pPr>
              <a:t>27.2.2018</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FDF7C2F-3FF8-4934-A97C-1339C322F5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7242175" cy="1981200"/>
            <a:chOff x="0" y="0"/>
            <a:chExt cx="4562" cy="1248"/>
          </a:xfrm>
        </p:grpSpPr>
        <p:sp>
          <p:nvSpPr>
            <p:cNvPr id="16998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tr-TR"/>
            </a:p>
          </p:txBody>
        </p:sp>
        <p:sp>
          <p:nvSpPr>
            <p:cNvPr id="16998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tr-TR"/>
            </a:p>
          </p:txBody>
        </p:sp>
      </p:grpSp>
      <p:sp>
        <p:nvSpPr>
          <p:cNvPr id="16998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16999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16999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fld id="{B3D860B0-F44A-4F41-AE51-4895AFB6E8E2}" type="datetimeFigureOut">
              <a:rPr lang="tr-TR"/>
              <a:pPr>
                <a:defRPr/>
              </a:pPr>
              <a:t>27.2.2018</a:t>
            </a:fld>
            <a:endParaRPr lang="en-US"/>
          </a:p>
        </p:txBody>
      </p:sp>
      <p:sp>
        <p:nvSpPr>
          <p:cNvPr id="16999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16999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F6742CC6-4452-467D-8D6C-0F35E377306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biltek.tubitak/" TargetMode="External"/><Relationship Id="rId5" Type="http://schemas.openxmlformats.org/officeDocument/2006/relationships/image" Target="../media/image3.gi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71550" y="692150"/>
            <a:ext cx="7772400" cy="2057400"/>
          </a:xfrm>
        </p:spPr>
        <p:txBody>
          <a:bodyPr/>
          <a:lstStyle/>
          <a:p>
            <a:pPr eaLnBrk="1" hangingPunct="1">
              <a:defRPr/>
            </a:pPr>
            <a:r>
              <a:rPr lang="tr-TR" sz="5400" b="1" dirty="0" err="1" smtClean="0">
                <a:latin typeface="Times New Roman" pitchFamily="18" charset="0"/>
              </a:rPr>
              <a:t>Field</a:t>
            </a:r>
            <a:r>
              <a:rPr lang="tr-TR" sz="5400" b="1" dirty="0" smtClean="0">
                <a:latin typeface="Times New Roman" pitchFamily="18" charset="0"/>
              </a:rPr>
              <a:t> </a:t>
            </a:r>
            <a:r>
              <a:rPr lang="tr-TR" sz="5400" b="1" dirty="0" err="1" smtClean="0">
                <a:latin typeface="Times New Roman" pitchFamily="18" charset="0"/>
              </a:rPr>
              <a:t>Geology</a:t>
            </a:r>
            <a:endParaRPr lang="en-US" sz="5400" b="1" dirty="0" smtClean="0">
              <a:latin typeface="Times New Roman" pitchFamily="18" charset="0"/>
            </a:endParaRPr>
          </a:p>
        </p:txBody>
      </p:sp>
      <p:sp>
        <p:nvSpPr>
          <p:cNvPr id="5123" name="Text Box 8"/>
          <p:cNvSpPr txBox="1">
            <a:spLocks noChangeArrowheads="1"/>
          </p:cNvSpPr>
          <p:nvPr/>
        </p:nvSpPr>
        <p:spPr bwMode="auto">
          <a:xfrm>
            <a:off x="3275592" y="2852738"/>
            <a:ext cx="3294492" cy="1323439"/>
          </a:xfrm>
          <a:prstGeom prst="rect">
            <a:avLst/>
          </a:prstGeom>
          <a:noFill/>
          <a:ln w="12700" cap="sq">
            <a:noFill/>
            <a:miter lim="800000"/>
            <a:headEnd type="none" w="sm" len="sm"/>
            <a:tailEnd type="none" w="sm" len="sm"/>
          </a:ln>
        </p:spPr>
        <p:txBody>
          <a:bodyPr wrap="none">
            <a:spAutoFit/>
          </a:bodyPr>
          <a:lstStyle/>
          <a:p>
            <a:pPr algn="ctr" eaLnBrk="0" hangingPunct="0"/>
            <a:r>
              <a:rPr lang="tr-TR" sz="3200" b="1" dirty="0">
                <a:latin typeface="Times New Roman" pitchFamily="18" charset="0"/>
                <a:cs typeface="Times New Roman" pitchFamily="18" charset="0"/>
              </a:rPr>
              <a:t>Muhittin Görmüş</a:t>
            </a:r>
            <a:endParaRPr lang="en-US" sz="3200" b="1" dirty="0">
              <a:latin typeface="Times New Roman" pitchFamily="18" charset="0"/>
              <a:cs typeface="Times New Roman" pitchFamily="18" charset="0"/>
            </a:endParaRPr>
          </a:p>
          <a:p>
            <a:pPr algn="ctr" eaLnBrk="0" hangingPunct="0"/>
            <a:r>
              <a:rPr lang="en-US" sz="2400" b="1" dirty="0">
                <a:latin typeface="Times New Roman" pitchFamily="18" charset="0"/>
                <a:cs typeface="Times New Roman" pitchFamily="18" charset="0"/>
              </a:rPr>
              <a:t>Department of Geology</a:t>
            </a:r>
            <a:endParaRPr lang="tr-TR" sz="2400" b="1" dirty="0">
              <a:latin typeface="Times New Roman" pitchFamily="18" charset="0"/>
              <a:cs typeface="Times New Roman" pitchFamily="18" charset="0"/>
            </a:endParaRPr>
          </a:p>
          <a:p>
            <a:pPr algn="ctr" eaLnBrk="0" hangingPunct="0"/>
            <a:r>
              <a:rPr lang="tr-TR" sz="2400" b="1" dirty="0" err="1" smtClean="0">
                <a:latin typeface="Times New Roman" pitchFamily="18" charset="0"/>
                <a:cs typeface="Times New Roman" pitchFamily="18" charset="0"/>
              </a:rPr>
              <a:t>Lecture</a:t>
            </a:r>
            <a:r>
              <a:rPr lang="tr-TR" sz="2400" b="1" dirty="0" smtClean="0">
                <a:latin typeface="Times New Roman" pitchFamily="18" charset="0"/>
                <a:cs typeface="Times New Roman" pitchFamily="18" charset="0"/>
              </a:rPr>
              <a:t> 6</a:t>
            </a:r>
            <a:endParaRPr lang="tr-TR" sz="2400" b="1" dirty="0">
              <a:latin typeface="Times New Roman" pitchFamily="18" charset="0"/>
              <a:cs typeface="Times New Roman" pitchFamily="18" charset="0"/>
            </a:endParaRPr>
          </a:p>
        </p:txBody>
      </p:sp>
      <p:pic>
        <p:nvPicPr>
          <p:cNvPr id="5124" name="12 Resim" descr="logo.gif"/>
          <p:cNvPicPr>
            <a:picLocks noChangeAspect="1"/>
          </p:cNvPicPr>
          <p:nvPr/>
        </p:nvPicPr>
        <p:blipFill>
          <a:blip r:embed="rId3" cstate="print"/>
          <a:srcRect/>
          <a:stretch>
            <a:fillRect/>
          </a:stretch>
        </p:blipFill>
        <p:spPr bwMode="auto">
          <a:xfrm>
            <a:off x="2700338" y="4652963"/>
            <a:ext cx="4762500" cy="819150"/>
          </a:xfrm>
          <a:prstGeom prst="rect">
            <a:avLst/>
          </a:prstGeom>
          <a:noFill/>
          <a:ln w="9525">
            <a:noFill/>
            <a:miter lim="800000"/>
            <a:headEnd/>
            <a:tailEnd/>
          </a:ln>
        </p:spPr>
      </p:pic>
      <p:pic>
        <p:nvPicPr>
          <p:cNvPr id="5125" name="Picture 5" descr="C:\Program Files\Microsoft Office\MEDIA\CAGCAT10\j0300840.wmf"/>
          <p:cNvPicPr>
            <a:picLocks noChangeAspect="1" noChangeArrowheads="1"/>
          </p:cNvPicPr>
          <p:nvPr/>
        </p:nvPicPr>
        <p:blipFill>
          <a:blip r:embed="rId4" cstate="print"/>
          <a:srcRect/>
          <a:stretch>
            <a:fillRect/>
          </a:stretch>
        </p:blipFill>
        <p:spPr bwMode="auto">
          <a:xfrm>
            <a:off x="323850" y="2420938"/>
            <a:ext cx="1965325" cy="1655762"/>
          </a:xfrm>
          <a:prstGeom prst="rect">
            <a:avLst/>
          </a:prstGeom>
          <a:noFill/>
          <a:ln w="9525">
            <a:noFill/>
            <a:miter lim="800000"/>
            <a:headEnd/>
            <a:tailEnd/>
          </a:ln>
        </p:spPr>
      </p:pic>
      <p:pic>
        <p:nvPicPr>
          <p:cNvPr id="5126" name="Picture 8" descr="Amonit2"/>
          <p:cNvPicPr>
            <a:picLocks noChangeAspect="1" noChangeArrowheads="1" noCrop="1"/>
          </p:cNvPicPr>
          <p:nvPr/>
        </p:nvPicPr>
        <p:blipFill>
          <a:blip r:embed="rId5" cstate="print"/>
          <a:srcRect/>
          <a:stretch>
            <a:fillRect/>
          </a:stretch>
        </p:blipFill>
        <p:spPr bwMode="auto">
          <a:xfrm>
            <a:off x="7191375" y="0"/>
            <a:ext cx="1952625" cy="1952625"/>
          </a:xfrm>
          <a:prstGeom prst="rect">
            <a:avLst/>
          </a:prstGeom>
          <a:noFill/>
          <a:ln w="9525">
            <a:noFill/>
            <a:miter lim="800000"/>
            <a:headEnd/>
            <a:tailEnd/>
          </a:ln>
        </p:spPr>
      </p:pic>
      <p:sp>
        <p:nvSpPr>
          <p:cNvPr id="5127" name="Rectangle 9"/>
          <p:cNvSpPr>
            <a:spLocks noChangeArrowheads="1"/>
          </p:cNvSpPr>
          <p:nvPr/>
        </p:nvSpPr>
        <p:spPr bwMode="auto">
          <a:xfrm>
            <a:off x="7369175" y="1628775"/>
            <a:ext cx="1774825" cy="646113"/>
          </a:xfrm>
          <a:prstGeom prst="rect">
            <a:avLst/>
          </a:prstGeom>
          <a:noFill/>
          <a:ln w="9525">
            <a:noFill/>
            <a:miter lim="800000"/>
            <a:headEnd/>
            <a:tailEnd/>
          </a:ln>
        </p:spPr>
        <p:txBody>
          <a:bodyPr wrap="none">
            <a:spAutoFit/>
          </a:bodyPr>
          <a:lstStyle/>
          <a:p>
            <a:pPr eaLnBrk="0" hangingPunct="0"/>
            <a:r>
              <a:rPr lang="tr-TR" sz="1200">
                <a:latin typeface="Calibri" pitchFamily="34" charset="0"/>
                <a:hlinkClick r:id="rId6"/>
              </a:rPr>
              <a:t>http://www.biltek.tubitak</a:t>
            </a:r>
            <a:r>
              <a:rPr lang="tr-TR" sz="1200">
                <a:latin typeface="Calibri" pitchFamily="34" charset="0"/>
              </a:rPr>
              <a:t>.</a:t>
            </a:r>
          </a:p>
          <a:p>
            <a:pPr eaLnBrk="0" hangingPunct="0"/>
            <a:r>
              <a:rPr lang="tr-TR" sz="1200">
                <a:latin typeface="Calibri" pitchFamily="34" charset="0"/>
              </a:rPr>
              <a:t>gov.tr/bilgipaket/jeolojik</a:t>
            </a:r>
          </a:p>
          <a:p>
            <a:pPr eaLnBrk="0" hangingPunct="0"/>
            <a:r>
              <a:rPr lang="tr-TR" sz="1200">
                <a:latin typeface="Calibri" pitchFamily="34" charset="0"/>
              </a:rPr>
              <a:t>/index.htm</a:t>
            </a:r>
          </a:p>
        </p:txBody>
      </p:sp>
      <p:pic>
        <p:nvPicPr>
          <p:cNvPr id="5128" name="Picture 5" descr="t-rex"/>
          <p:cNvPicPr>
            <a:picLocks noChangeAspect="1" noChangeArrowheads="1"/>
          </p:cNvPicPr>
          <p:nvPr/>
        </p:nvPicPr>
        <p:blipFill>
          <a:blip r:embed="rId7" cstate="print"/>
          <a:srcRect/>
          <a:stretch>
            <a:fillRect/>
          </a:stretch>
        </p:blipFill>
        <p:spPr bwMode="auto">
          <a:xfrm>
            <a:off x="468313" y="4724400"/>
            <a:ext cx="2016125" cy="1865313"/>
          </a:xfrm>
          <a:prstGeom prst="rect">
            <a:avLst/>
          </a:prstGeom>
          <a:noFill/>
          <a:ln w="9525">
            <a:noFill/>
            <a:miter lim="800000"/>
            <a:headEnd/>
            <a:tailEnd/>
          </a:ln>
        </p:spPr>
      </p:pic>
      <p:sp>
        <p:nvSpPr>
          <p:cNvPr id="5129" name="Text Box 6"/>
          <p:cNvSpPr txBox="1">
            <a:spLocks noChangeArrowheads="1"/>
          </p:cNvSpPr>
          <p:nvPr/>
        </p:nvSpPr>
        <p:spPr bwMode="auto">
          <a:xfrm>
            <a:off x="0" y="6453188"/>
            <a:ext cx="4197350" cy="244475"/>
          </a:xfrm>
          <a:prstGeom prst="rect">
            <a:avLst/>
          </a:prstGeom>
          <a:noFill/>
          <a:ln w="9525">
            <a:noFill/>
            <a:miter lim="800000"/>
            <a:headEnd/>
            <a:tailEnd/>
          </a:ln>
        </p:spPr>
        <p:txBody>
          <a:bodyPr>
            <a:spAutoFit/>
          </a:bodyPr>
          <a:lstStyle/>
          <a:p>
            <a:pPr eaLnBrk="0" hangingPunct="0"/>
            <a:r>
              <a:rPr lang="tr-TR" sz="1000">
                <a:latin typeface="Calibri" pitchFamily="34" charset="0"/>
              </a:rPr>
              <a:t>http://members.cox.net/jdmount/paleont.html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Metin kutusu"/>
          <p:cNvSpPr txBox="1">
            <a:spLocks noChangeArrowheads="1"/>
          </p:cNvSpPr>
          <p:nvPr/>
        </p:nvSpPr>
        <p:spPr bwMode="auto">
          <a:xfrm>
            <a:off x="2339975" y="6453188"/>
            <a:ext cx="1511300" cy="338137"/>
          </a:xfrm>
          <a:prstGeom prst="rect">
            <a:avLst/>
          </a:prstGeom>
          <a:noFill/>
          <a:ln w="9525">
            <a:noFill/>
            <a:miter lim="800000"/>
            <a:headEnd/>
            <a:tailEnd/>
          </a:ln>
        </p:spPr>
        <p:txBody>
          <a:bodyPr>
            <a:spAutoFit/>
          </a:bodyPr>
          <a:lstStyle/>
          <a:p>
            <a:r>
              <a:rPr lang="tr-TR" sz="800" i="1"/>
              <a:t>Hükmü Orhan, S.Ü, ders notlarından değiştirilmiştir</a:t>
            </a:r>
          </a:p>
        </p:txBody>
      </p:sp>
      <p:sp>
        <p:nvSpPr>
          <p:cNvPr id="79875" name="Text Box 2"/>
          <p:cNvSpPr txBox="1">
            <a:spLocks noChangeArrowheads="1"/>
          </p:cNvSpPr>
          <p:nvPr/>
        </p:nvSpPr>
        <p:spPr bwMode="auto">
          <a:xfrm>
            <a:off x="2411413" y="476250"/>
            <a:ext cx="6192837" cy="6272213"/>
          </a:xfrm>
          <a:prstGeom prst="rect">
            <a:avLst/>
          </a:prstGeom>
          <a:noFill/>
          <a:ln w="9525">
            <a:noFill/>
            <a:miter lim="800000"/>
            <a:headEnd/>
            <a:tailEnd/>
          </a:ln>
        </p:spPr>
        <p:txBody>
          <a:bodyPr>
            <a:spAutoFit/>
          </a:bodyPr>
          <a:lstStyle/>
          <a:p>
            <a:r>
              <a:rPr lang="tr-TR">
                <a:latin typeface="Arial" charset="0"/>
              </a:rPr>
              <a:t>Stratigrafik birimlerin yanal olarak izlenmesi çoğu geniş bölgelerde kesintili yüzleklerden dolayı başarılı bir şekilde gerçekleştirilemez. Bu tip bölgelerde çalışan jeologlar litostratigrafik birimlerin korelasyonu için bir bölgedeki katmanlara uygunluğunu litolojik benzerlik ve stratigrafik pozisyonlarına dayandırmak zorundadır.</a:t>
            </a:r>
          </a:p>
          <a:p>
            <a:endParaRPr lang="tr-TR">
              <a:solidFill>
                <a:srgbClr val="3333FF"/>
              </a:solidFill>
              <a:latin typeface="Arial" charset="0"/>
            </a:endParaRPr>
          </a:p>
          <a:p>
            <a:r>
              <a:rPr lang="tr-TR">
                <a:solidFill>
                  <a:srgbClr val="3333FF"/>
                </a:solidFill>
                <a:latin typeface="Arial" charset="0"/>
              </a:rPr>
              <a:t>Litolojik benzerlikler kayacın çeşitli özelliklerine dayandırılabilir. Bu özellikler litoloji (kumtaşı, şeyl, kireçtaşı...) renk, ağır mineral topluluğu ya da diğer belirgin bir mineral toplulukları, birincil sedimanter yapılar ve ayrışma karakteristikleri olabilir.</a:t>
            </a:r>
          </a:p>
          <a:p>
            <a:r>
              <a:rPr lang="tr-TR">
                <a:solidFill>
                  <a:srgbClr val="3333FF"/>
                </a:solidFill>
                <a:latin typeface="Arial" charset="0"/>
              </a:rPr>
              <a:t> </a:t>
            </a:r>
          </a:p>
          <a:p>
            <a:r>
              <a:rPr lang="tr-TR">
                <a:solidFill>
                  <a:srgbClr val="FF3300"/>
                </a:solidFill>
                <a:latin typeface="Arial" charset="0"/>
              </a:rPr>
              <a:t>Katmanlar arasında bir eşlendirmede kullanılacak özelliklerin sayısı ne kadar çok olursa eşlendirilmenin doğruluğu  da o kadar yüksek olacaktır.</a:t>
            </a:r>
          </a:p>
          <a:p>
            <a:r>
              <a:rPr lang="tr-TR">
                <a:latin typeface="Arial" charset="0"/>
              </a:rPr>
              <a:t> </a:t>
            </a:r>
          </a:p>
          <a:p>
            <a:r>
              <a:rPr lang="tr-TR">
                <a:latin typeface="Arial" charset="0"/>
              </a:rPr>
              <a:t>Renk ya da kalınlık gibi tek bir özellik verilen bir stratigrafik birim içinde yanal olarak değişebilir fakat birden fazla litolojik özelliğin hepsinin yanal olarak beraberce değişmesi ihtimali daha azdır.</a:t>
            </a:r>
          </a:p>
          <a:p>
            <a:pPr>
              <a:spcBef>
                <a:spcPct val="50000"/>
              </a:spcBef>
            </a:pPr>
            <a:endParaRPr lang="tr-TR">
              <a:latin typeface="Arial" charset="0"/>
            </a:endParaRPr>
          </a:p>
        </p:txBody>
      </p:sp>
      <p:sp>
        <p:nvSpPr>
          <p:cNvPr id="7" name="6 Dikdörtgen"/>
          <p:cNvSpPr>
            <a:spLocks noChangeArrowheads="1"/>
          </p:cNvSpPr>
          <p:nvPr/>
        </p:nvSpPr>
        <p:spPr bwMode="auto">
          <a:xfrm>
            <a:off x="0" y="0"/>
            <a:ext cx="2195513"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79877" name="8 Metin kutusu"/>
          <p:cNvSpPr txBox="1">
            <a:spLocks noChangeArrowheads="1"/>
          </p:cNvSpPr>
          <p:nvPr/>
        </p:nvSpPr>
        <p:spPr bwMode="auto">
          <a:xfrm>
            <a:off x="0" y="3213100"/>
            <a:ext cx="2195513" cy="708025"/>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Lithologic</a:t>
            </a:r>
          </a:p>
          <a:p>
            <a:pPr algn="ctr" eaLnBrk="0" hangingPunct="0"/>
            <a:r>
              <a:rPr lang="tr-TR" sz="2000" b="1">
                <a:solidFill>
                  <a:schemeClr val="bg1"/>
                </a:solidFill>
                <a:latin typeface="Times New Roman" pitchFamily="18" charset="0"/>
              </a:rPr>
              <a:t>Correlation</a:t>
            </a:r>
          </a:p>
        </p:txBody>
      </p:sp>
      <p:sp>
        <p:nvSpPr>
          <p:cNvPr id="79878"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5 Metin kutusu"/>
          <p:cNvSpPr txBox="1">
            <a:spLocks noChangeArrowheads="1"/>
          </p:cNvSpPr>
          <p:nvPr/>
        </p:nvSpPr>
        <p:spPr bwMode="auto">
          <a:xfrm>
            <a:off x="2339975" y="6453188"/>
            <a:ext cx="1511300" cy="338137"/>
          </a:xfrm>
          <a:prstGeom prst="rect">
            <a:avLst/>
          </a:prstGeom>
          <a:noFill/>
          <a:ln w="9525">
            <a:noFill/>
            <a:miter lim="800000"/>
            <a:headEnd/>
            <a:tailEnd/>
          </a:ln>
        </p:spPr>
        <p:txBody>
          <a:bodyPr>
            <a:spAutoFit/>
          </a:bodyPr>
          <a:lstStyle/>
          <a:p>
            <a:r>
              <a:rPr lang="tr-TR" sz="800" i="1"/>
              <a:t>Hükmü Orhan, S.Ü, ders notlarından değiştirilmiştir</a:t>
            </a:r>
          </a:p>
        </p:txBody>
      </p:sp>
      <p:sp>
        <p:nvSpPr>
          <p:cNvPr id="80899" name="Text Box 2"/>
          <p:cNvSpPr txBox="1">
            <a:spLocks noChangeArrowheads="1"/>
          </p:cNvSpPr>
          <p:nvPr/>
        </p:nvSpPr>
        <p:spPr bwMode="auto">
          <a:xfrm>
            <a:off x="2339975" y="620713"/>
            <a:ext cx="6119813" cy="4664075"/>
          </a:xfrm>
          <a:prstGeom prst="rect">
            <a:avLst/>
          </a:prstGeom>
          <a:noFill/>
          <a:ln w="9525">
            <a:noFill/>
            <a:miter lim="800000"/>
            <a:headEnd/>
            <a:tailEnd/>
          </a:ln>
        </p:spPr>
        <p:txBody>
          <a:bodyPr>
            <a:spAutoFit/>
          </a:bodyPr>
          <a:lstStyle/>
          <a:p>
            <a:pPr>
              <a:spcBef>
                <a:spcPct val="50000"/>
              </a:spcBef>
            </a:pPr>
            <a:r>
              <a:rPr lang="tr-TR" sz="2000">
                <a:solidFill>
                  <a:srgbClr val="FF3300"/>
                </a:solidFill>
                <a:latin typeface="Arial" charset="0"/>
              </a:rPr>
              <a:t>Litolojiye dayandırılarak katmanların eşlendirilmesi her zaman doğru bir korelasyon yapıldığını garantilemez.</a:t>
            </a:r>
            <a:r>
              <a:rPr lang="tr-TR" sz="2000">
                <a:latin typeface="Arial" charset="0"/>
              </a:rPr>
              <a:t> </a:t>
            </a:r>
          </a:p>
          <a:p>
            <a:pPr>
              <a:spcBef>
                <a:spcPct val="50000"/>
              </a:spcBef>
            </a:pPr>
            <a:r>
              <a:rPr lang="tr-TR" sz="2000">
                <a:solidFill>
                  <a:srgbClr val="3333FF"/>
                </a:solidFill>
                <a:latin typeface="Arial" charset="0"/>
              </a:rPr>
              <a:t>Oldukça benzer litolojik karakteristiklere sahip katmanlar zaman ve mekan olarak birbirinden oldukça uzaklarda olan benzer ortamlarda çökelmiş olabilirler. </a:t>
            </a:r>
          </a:p>
          <a:p>
            <a:pPr>
              <a:spcBef>
                <a:spcPct val="50000"/>
              </a:spcBef>
            </a:pPr>
            <a:r>
              <a:rPr lang="tr-TR" sz="2000">
                <a:latin typeface="Arial" charset="0"/>
              </a:rPr>
              <a:t>Örneğin; Triyas yaşlı temiz, iyi boylanmış, çapraz tabakalı, eoliyen (rüzgar çökeli) kumtaşı birimiyle litolojik olarak aynı özelliklere sahip, Jura yaşlı bir kumtaşı arasında çok iyi bir litolojik eşlendirme mümkündür. Fakat bu kumtaşları ne litostratigrafik ne de kronostratigrafik olarak korele edilemezler</a:t>
            </a:r>
          </a:p>
        </p:txBody>
      </p:sp>
      <p:sp>
        <p:nvSpPr>
          <p:cNvPr id="7" name="6 Dikdörtgen"/>
          <p:cNvSpPr>
            <a:spLocks noChangeArrowheads="1"/>
          </p:cNvSpPr>
          <p:nvPr/>
        </p:nvSpPr>
        <p:spPr bwMode="auto">
          <a:xfrm>
            <a:off x="0" y="0"/>
            <a:ext cx="2195513"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80901" name="8 Metin kutusu"/>
          <p:cNvSpPr txBox="1">
            <a:spLocks noChangeArrowheads="1"/>
          </p:cNvSpPr>
          <p:nvPr/>
        </p:nvSpPr>
        <p:spPr bwMode="auto">
          <a:xfrm>
            <a:off x="0" y="3213100"/>
            <a:ext cx="2195513" cy="708025"/>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Lithologic</a:t>
            </a:r>
          </a:p>
          <a:p>
            <a:pPr algn="ctr" eaLnBrk="0" hangingPunct="0"/>
            <a:r>
              <a:rPr lang="tr-TR" sz="2000" b="1">
                <a:solidFill>
                  <a:schemeClr val="bg1"/>
                </a:solidFill>
                <a:latin typeface="Times New Roman" pitchFamily="18" charset="0"/>
              </a:rPr>
              <a:t>Correlation</a:t>
            </a:r>
          </a:p>
        </p:txBody>
      </p:sp>
      <p:sp>
        <p:nvSpPr>
          <p:cNvPr id="80902"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627063"/>
          <a:ext cx="9144000" cy="5605462"/>
        </p:xfrm>
        <a:graphic>
          <a:graphicData uri="http://schemas.openxmlformats.org/presentationml/2006/ole">
            <p:oleObj spid="_x0000_s1026" name="Image" r:id="rId3" imgW="5083644" imgH="3114799" progId="">
              <p:embed/>
            </p:oleObj>
          </a:graphicData>
        </a:graphic>
      </p:graphicFrame>
      <p:sp>
        <p:nvSpPr>
          <p:cNvPr id="1027" name="Text Box 3"/>
          <p:cNvSpPr txBox="1">
            <a:spLocks noChangeArrowheads="1"/>
          </p:cNvSpPr>
          <p:nvPr/>
        </p:nvSpPr>
        <p:spPr bwMode="auto">
          <a:xfrm>
            <a:off x="684213" y="4581525"/>
            <a:ext cx="574675" cy="396875"/>
          </a:xfrm>
          <a:prstGeom prst="rect">
            <a:avLst/>
          </a:prstGeom>
          <a:noFill/>
          <a:ln w="9525">
            <a:noFill/>
            <a:miter lim="800000"/>
            <a:headEnd/>
            <a:tailEnd/>
          </a:ln>
        </p:spPr>
        <p:txBody>
          <a:bodyPr>
            <a:spAutoFit/>
          </a:bodyPr>
          <a:lstStyle/>
          <a:p>
            <a:pPr>
              <a:spcBef>
                <a:spcPct val="50000"/>
              </a:spcBef>
            </a:pPr>
            <a:r>
              <a:rPr lang="tr-TR" sz="2000">
                <a:solidFill>
                  <a:srgbClr val="FF0000"/>
                </a:solidFill>
                <a:latin typeface="Arial" charset="0"/>
              </a:rPr>
              <a:t>J</a:t>
            </a:r>
          </a:p>
        </p:txBody>
      </p:sp>
      <p:sp>
        <p:nvSpPr>
          <p:cNvPr id="1028" name="Text Box 4"/>
          <p:cNvSpPr txBox="1">
            <a:spLocks noChangeArrowheads="1"/>
          </p:cNvSpPr>
          <p:nvPr/>
        </p:nvSpPr>
        <p:spPr bwMode="auto">
          <a:xfrm>
            <a:off x="2916238" y="2205038"/>
            <a:ext cx="574675" cy="396875"/>
          </a:xfrm>
          <a:prstGeom prst="rect">
            <a:avLst/>
          </a:prstGeom>
          <a:noFill/>
          <a:ln w="9525">
            <a:noFill/>
            <a:miter lim="800000"/>
            <a:headEnd/>
            <a:tailEnd/>
          </a:ln>
        </p:spPr>
        <p:txBody>
          <a:bodyPr>
            <a:spAutoFit/>
          </a:bodyPr>
          <a:lstStyle/>
          <a:p>
            <a:pPr>
              <a:spcBef>
                <a:spcPct val="50000"/>
              </a:spcBef>
            </a:pPr>
            <a:r>
              <a:rPr lang="tr-TR" sz="2000">
                <a:solidFill>
                  <a:srgbClr val="FF0000"/>
                </a:solidFill>
                <a:latin typeface="Arial" charset="0"/>
              </a:rPr>
              <a:t>J</a:t>
            </a:r>
          </a:p>
        </p:txBody>
      </p:sp>
      <p:sp>
        <p:nvSpPr>
          <p:cNvPr id="1029" name="Text Box 5"/>
          <p:cNvSpPr txBox="1">
            <a:spLocks noChangeArrowheads="1"/>
          </p:cNvSpPr>
          <p:nvPr/>
        </p:nvSpPr>
        <p:spPr bwMode="auto">
          <a:xfrm>
            <a:off x="5219700" y="4581525"/>
            <a:ext cx="574675" cy="396875"/>
          </a:xfrm>
          <a:prstGeom prst="rect">
            <a:avLst/>
          </a:prstGeom>
          <a:noFill/>
          <a:ln w="9525">
            <a:noFill/>
            <a:miter lim="800000"/>
            <a:headEnd/>
            <a:tailEnd/>
          </a:ln>
        </p:spPr>
        <p:txBody>
          <a:bodyPr>
            <a:spAutoFit/>
          </a:bodyPr>
          <a:lstStyle/>
          <a:p>
            <a:pPr>
              <a:spcBef>
                <a:spcPct val="50000"/>
              </a:spcBef>
            </a:pPr>
            <a:r>
              <a:rPr lang="tr-TR" sz="2000">
                <a:solidFill>
                  <a:srgbClr val="FF0000"/>
                </a:solidFill>
                <a:latin typeface="Arial" charset="0"/>
              </a:rPr>
              <a:t>J</a:t>
            </a:r>
          </a:p>
        </p:txBody>
      </p:sp>
      <p:sp>
        <p:nvSpPr>
          <p:cNvPr id="1030" name="Text Box 6"/>
          <p:cNvSpPr txBox="1">
            <a:spLocks noChangeArrowheads="1"/>
          </p:cNvSpPr>
          <p:nvPr/>
        </p:nvSpPr>
        <p:spPr bwMode="auto">
          <a:xfrm>
            <a:off x="7451725" y="2276475"/>
            <a:ext cx="574675" cy="396875"/>
          </a:xfrm>
          <a:prstGeom prst="rect">
            <a:avLst/>
          </a:prstGeom>
          <a:noFill/>
          <a:ln w="9525">
            <a:noFill/>
            <a:miter lim="800000"/>
            <a:headEnd/>
            <a:tailEnd/>
          </a:ln>
        </p:spPr>
        <p:txBody>
          <a:bodyPr>
            <a:spAutoFit/>
          </a:bodyPr>
          <a:lstStyle/>
          <a:p>
            <a:pPr>
              <a:spcBef>
                <a:spcPct val="50000"/>
              </a:spcBef>
            </a:pPr>
            <a:r>
              <a:rPr lang="tr-TR" sz="2000">
                <a:solidFill>
                  <a:srgbClr val="FF0000"/>
                </a:solidFill>
                <a:latin typeface="Arial" charset="0"/>
              </a:rPr>
              <a:t>J</a:t>
            </a:r>
          </a:p>
        </p:txBody>
      </p:sp>
      <p:sp>
        <p:nvSpPr>
          <p:cNvPr id="1031" name="Text Box 7"/>
          <p:cNvSpPr txBox="1">
            <a:spLocks noChangeArrowheads="1"/>
          </p:cNvSpPr>
          <p:nvPr/>
        </p:nvSpPr>
        <p:spPr bwMode="auto">
          <a:xfrm>
            <a:off x="755650" y="4005263"/>
            <a:ext cx="647700" cy="396875"/>
          </a:xfrm>
          <a:prstGeom prst="rect">
            <a:avLst/>
          </a:prstGeom>
          <a:noFill/>
          <a:ln w="9525">
            <a:noFill/>
            <a:miter lim="800000"/>
            <a:headEnd/>
            <a:tailEnd/>
          </a:ln>
        </p:spPr>
        <p:txBody>
          <a:bodyPr>
            <a:spAutoFit/>
          </a:bodyPr>
          <a:lstStyle/>
          <a:p>
            <a:pPr>
              <a:spcBef>
                <a:spcPct val="50000"/>
              </a:spcBef>
            </a:pPr>
            <a:r>
              <a:rPr lang="tr-TR" sz="2000">
                <a:solidFill>
                  <a:srgbClr val="006600"/>
                </a:solidFill>
                <a:latin typeface="Arial" charset="0"/>
              </a:rPr>
              <a:t>K</a:t>
            </a:r>
          </a:p>
        </p:txBody>
      </p:sp>
      <p:sp>
        <p:nvSpPr>
          <p:cNvPr id="1032" name="Text Box 8"/>
          <p:cNvSpPr txBox="1">
            <a:spLocks noChangeArrowheads="1"/>
          </p:cNvSpPr>
          <p:nvPr/>
        </p:nvSpPr>
        <p:spPr bwMode="auto">
          <a:xfrm>
            <a:off x="2987675" y="1557338"/>
            <a:ext cx="647700" cy="396875"/>
          </a:xfrm>
          <a:prstGeom prst="rect">
            <a:avLst/>
          </a:prstGeom>
          <a:noFill/>
          <a:ln w="9525">
            <a:noFill/>
            <a:miter lim="800000"/>
            <a:headEnd/>
            <a:tailEnd/>
          </a:ln>
        </p:spPr>
        <p:txBody>
          <a:bodyPr>
            <a:spAutoFit/>
          </a:bodyPr>
          <a:lstStyle/>
          <a:p>
            <a:pPr>
              <a:spcBef>
                <a:spcPct val="50000"/>
              </a:spcBef>
            </a:pPr>
            <a:r>
              <a:rPr lang="tr-TR" sz="2000">
                <a:solidFill>
                  <a:srgbClr val="006600"/>
                </a:solidFill>
                <a:latin typeface="Arial" charset="0"/>
              </a:rPr>
              <a:t>K</a:t>
            </a:r>
          </a:p>
        </p:txBody>
      </p:sp>
      <p:sp>
        <p:nvSpPr>
          <p:cNvPr id="1033" name="Text Box 9"/>
          <p:cNvSpPr txBox="1">
            <a:spLocks noChangeArrowheads="1"/>
          </p:cNvSpPr>
          <p:nvPr/>
        </p:nvSpPr>
        <p:spPr bwMode="auto">
          <a:xfrm>
            <a:off x="5292725" y="3860800"/>
            <a:ext cx="647700" cy="396875"/>
          </a:xfrm>
          <a:prstGeom prst="rect">
            <a:avLst/>
          </a:prstGeom>
          <a:noFill/>
          <a:ln w="9525">
            <a:noFill/>
            <a:miter lim="800000"/>
            <a:headEnd/>
            <a:tailEnd/>
          </a:ln>
        </p:spPr>
        <p:txBody>
          <a:bodyPr>
            <a:spAutoFit/>
          </a:bodyPr>
          <a:lstStyle/>
          <a:p>
            <a:pPr>
              <a:spcBef>
                <a:spcPct val="50000"/>
              </a:spcBef>
            </a:pPr>
            <a:r>
              <a:rPr lang="tr-TR" sz="2000">
                <a:solidFill>
                  <a:srgbClr val="006600"/>
                </a:solidFill>
                <a:latin typeface="Arial" charset="0"/>
              </a:rPr>
              <a:t>K</a:t>
            </a:r>
          </a:p>
        </p:txBody>
      </p:sp>
      <p:sp>
        <p:nvSpPr>
          <p:cNvPr id="1034" name="Text Box 10"/>
          <p:cNvSpPr txBox="1">
            <a:spLocks noChangeArrowheads="1"/>
          </p:cNvSpPr>
          <p:nvPr/>
        </p:nvSpPr>
        <p:spPr bwMode="auto">
          <a:xfrm>
            <a:off x="7451725" y="1700213"/>
            <a:ext cx="647700" cy="396875"/>
          </a:xfrm>
          <a:prstGeom prst="rect">
            <a:avLst/>
          </a:prstGeom>
          <a:noFill/>
          <a:ln w="9525">
            <a:noFill/>
            <a:miter lim="800000"/>
            <a:headEnd/>
            <a:tailEnd/>
          </a:ln>
        </p:spPr>
        <p:txBody>
          <a:bodyPr>
            <a:spAutoFit/>
          </a:bodyPr>
          <a:lstStyle/>
          <a:p>
            <a:pPr>
              <a:spcBef>
                <a:spcPct val="50000"/>
              </a:spcBef>
            </a:pPr>
            <a:r>
              <a:rPr lang="tr-TR" sz="2000">
                <a:solidFill>
                  <a:srgbClr val="006600"/>
                </a:solidFill>
                <a:latin typeface="Arial" charset="0"/>
              </a:rPr>
              <a:t>K</a:t>
            </a:r>
          </a:p>
        </p:txBody>
      </p:sp>
      <p:sp>
        <p:nvSpPr>
          <p:cNvPr id="1035" name="Text Box 11"/>
          <p:cNvSpPr txBox="1">
            <a:spLocks noChangeArrowheads="1"/>
          </p:cNvSpPr>
          <p:nvPr/>
        </p:nvSpPr>
        <p:spPr bwMode="auto">
          <a:xfrm>
            <a:off x="755650" y="3213100"/>
            <a:ext cx="576263" cy="366713"/>
          </a:xfrm>
          <a:prstGeom prst="rect">
            <a:avLst/>
          </a:prstGeom>
          <a:noFill/>
          <a:ln w="9525">
            <a:noFill/>
            <a:miter lim="800000"/>
            <a:headEnd/>
            <a:tailEnd/>
          </a:ln>
        </p:spPr>
        <p:txBody>
          <a:bodyPr>
            <a:spAutoFit/>
          </a:bodyPr>
          <a:lstStyle/>
          <a:p>
            <a:pPr>
              <a:spcBef>
                <a:spcPct val="50000"/>
              </a:spcBef>
            </a:pPr>
            <a:r>
              <a:rPr lang="tr-TR">
                <a:solidFill>
                  <a:schemeClr val="bg1"/>
                </a:solidFill>
                <a:latin typeface="Arial" charset="0"/>
              </a:rPr>
              <a:t>P</a:t>
            </a:r>
          </a:p>
        </p:txBody>
      </p:sp>
      <p:sp>
        <p:nvSpPr>
          <p:cNvPr id="1036" name="Text Box 12"/>
          <p:cNvSpPr txBox="1">
            <a:spLocks noChangeArrowheads="1"/>
          </p:cNvSpPr>
          <p:nvPr/>
        </p:nvSpPr>
        <p:spPr bwMode="auto">
          <a:xfrm>
            <a:off x="5219700" y="3141663"/>
            <a:ext cx="576263" cy="366712"/>
          </a:xfrm>
          <a:prstGeom prst="rect">
            <a:avLst/>
          </a:prstGeom>
          <a:noFill/>
          <a:ln w="9525">
            <a:noFill/>
            <a:miter lim="800000"/>
            <a:headEnd/>
            <a:tailEnd/>
          </a:ln>
        </p:spPr>
        <p:txBody>
          <a:bodyPr>
            <a:spAutoFit/>
          </a:bodyPr>
          <a:lstStyle/>
          <a:p>
            <a:pPr>
              <a:spcBef>
                <a:spcPct val="50000"/>
              </a:spcBef>
            </a:pPr>
            <a:r>
              <a:rPr lang="tr-TR">
                <a:solidFill>
                  <a:schemeClr val="bg1"/>
                </a:solidFill>
                <a:latin typeface="Arial" charset="0"/>
              </a:rPr>
              <a:t>P</a:t>
            </a:r>
          </a:p>
        </p:txBody>
      </p:sp>
      <p:sp>
        <p:nvSpPr>
          <p:cNvPr id="1037" name="Text Box 13"/>
          <p:cNvSpPr txBox="1">
            <a:spLocks noChangeArrowheads="1"/>
          </p:cNvSpPr>
          <p:nvPr/>
        </p:nvSpPr>
        <p:spPr bwMode="auto">
          <a:xfrm>
            <a:off x="2916238" y="3141663"/>
            <a:ext cx="719137" cy="396875"/>
          </a:xfrm>
          <a:prstGeom prst="rect">
            <a:avLst/>
          </a:prstGeom>
          <a:noFill/>
          <a:ln w="9525">
            <a:noFill/>
            <a:miter lim="800000"/>
            <a:headEnd/>
            <a:tailEnd/>
          </a:ln>
        </p:spPr>
        <p:txBody>
          <a:bodyPr>
            <a:spAutoFit/>
          </a:bodyPr>
          <a:lstStyle/>
          <a:p>
            <a:pPr>
              <a:spcBef>
                <a:spcPct val="50000"/>
              </a:spcBef>
            </a:pPr>
            <a:r>
              <a:rPr lang="tr-TR" sz="2000">
                <a:solidFill>
                  <a:srgbClr val="FFFF00"/>
                </a:solidFill>
                <a:latin typeface="Arial" charset="0"/>
              </a:rPr>
              <a:t>Tr</a:t>
            </a:r>
          </a:p>
        </p:txBody>
      </p:sp>
      <p:sp>
        <p:nvSpPr>
          <p:cNvPr id="1038" name="Text Box 14"/>
          <p:cNvSpPr txBox="1">
            <a:spLocks noChangeArrowheads="1"/>
          </p:cNvSpPr>
          <p:nvPr/>
        </p:nvSpPr>
        <p:spPr bwMode="auto">
          <a:xfrm>
            <a:off x="7524750" y="3213100"/>
            <a:ext cx="719138" cy="396875"/>
          </a:xfrm>
          <a:prstGeom prst="rect">
            <a:avLst/>
          </a:prstGeom>
          <a:noFill/>
          <a:ln w="9525">
            <a:noFill/>
            <a:miter lim="800000"/>
            <a:headEnd/>
            <a:tailEnd/>
          </a:ln>
        </p:spPr>
        <p:txBody>
          <a:bodyPr>
            <a:spAutoFit/>
          </a:bodyPr>
          <a:lstStyle/>
          <a:p>
            <a:pPr>
              <a:spcBef>
                <a:spcPct val="50000"/>
              </a:spcBef>
            </a:pPr>
            <a:r>
              <a:rPr lang="tr-TR" sz="2000">
                <a:solidFill>
                  <a:srgbClr val="FFFF00"/>
                </a:solidFill>
                <a:latin typeface="Arial" charset="0"/>
              </a:rPr>
              <a:t>Tr</a:t>
            </a:r>
          </a:p>
        </p:txBody>
      </p:sp>
      <p:sp>
        <p:nvSpPr>
          <p:cNvPr id="1039" name="Text Box 15"/>
          <p:cNvSpPr txBox="1">
            <a:spLocks noChangeArrowheads="1"/>
          </p:cNvSpPr>
          <p:nvPr/>
        </p:nvSpPr>
        <p:spPr bwMode="auto">
          <a:xfrm>
            <a:off x="2916238" y="3933825"/>
            <a:ext cx="647700" cy="396875"/>
          </a:xfrm>
          <a:prstGeom prst="rect">
            <a:avLst/>
          </a:prstGeom>
          <a:noFill/>
          <a:ln w="9525">
            <a:noFill/>
            <a:miter lim="800000"/>
            <a:headEnd/>
            <a:tailEnd/>
          </a:ln>
        </p:spPr>
        <p:txBody>
          <a:bodyPr>
            <a:spAutoFit/>
          </a:bodyPr>
          <a:lstStyle/>
          <a:p>
            <a:pPr>
              <a:spcBef>
                <a:spcPct val="50000"/>
              </a:spcBef>
            </a:pPr>
            <a:r>
              <a:rPr lang="tr-TR" sz="2000">
                <a:solidFill>
                  <a:srgbClr val="9900CC"/>
                </a:solidFill>
                <a:latin typeface="Arial" charset="0"/>
              </a:rPr>
              <a:t>C</a:t>
            </a:r>
          </a:p>
        </p:txBody>
      </p:sp>
      <p:sp>
        <p:nvSpPr>
          <p:cNvPr id="1040" name="Text Box 16"/>
          <p:cNvSpPr txBox="1">
            <a:spLocks noChangeArrowheads="1"/>
          </p:cNvSpPr>
          <p:nvPr/>
        </p:nvSpPr>
        <p:spPr bwMode="auto">
          <a:xfrm>
            <a:off x="7524750" y="3933825"/>
            <a:ext cx="647700" cy="396875"/>
          </a:xfrm>
          <a:prstGeom prst="rect">
            <a:avLst/>
          </a:prstGeom>
          <a:noFill/>
          <a:ln w="9525">
            <a:noFill/>
            <a:miter lim="800000"/>
            <a:headEnd/>
            <a:tailEnd/>
          </a:ln>
        </p:spPr>
        <p:txBody>
          <a:bodyPr>
            <a:spAutoFit/>
          </a:bodyPr>
          <a:lstStyle/>
          <a:p>
            <a:pPr>
              <a:spcBef>
                <a:spcPct val="50000"/>
              </a:spcBef>
            </a:pPr>
            <a:r>
              <a:rPr lang="tr-TR" sz="2000">
                <a:solidFill>
                  <a:srgbClr val="9900CC"/>
                </a:solidFill>
                <a:latin typeface="Arial" charset="0"/>
              </a:rPr>
              <a:t>C</a:t>
            </a:r>
          </a:p>
        </p:txBody>
      </p:sp>
      <p:sp>
        <p:nvSpPr>
          <p:cNvPr id="1041" name="Text Box 17"/>
          <p:cNvSpPr txBox="1">
            <a:spLocks noChangeArrowheads="1"/>
          </p:cNvSpPr>
          <p:nvPr/>
        </p:nvSpPr>
        <p:spPr bwMode="auto">
          <a:xfrm>
            <a:off x="2843213" y="4508500"/>
            <a:ext cx="720725" cy="396875"/>
          </a:xfrm>
          <a:prstGeom prst="rect">
            <a:avLst/>
          </a:prstGeom>
          <a:noFill/>
          <a:ln w="9525">
            <a:noFill/>
            <a:miter lim="800000"/>
            <a:headEnd/>
            <a:tailEnd/>
          </a:ln>
        </p:spPr>
        <p:txBody>
          <a:bodyPr>
            <a:spAutoFit/>
          </a:bodyPr>
          <a:lstStyle/>
          <a:p>
            <a:pPr>
              <a:spcBef>
                <a:spcPct val="50000"/>
              </a:spcBef>
            </a:pPr>
            <a:r>
              <a:rPr lang="tr-TR" sz="2000">
                <a:solidFill>
                  <a:srgbClr val="0000CC"/>
                </a:solidFill>
                <a:latin typeface="Arial" charset="0"/>
              </a:rPr>
              <a:t>O</a:t>
            </a:r>
          </a:p>
        </p:txBody>
      </p:sp>
      <p:sp>
        <p:nvSpPr>
          <p:cNvPr id="1042" name="Text Box 18"/>
          <p:cNvSpPr txBox="1">
            <a:spLocks noChangeArrowheads="1"/>
          </p:cNvSpPr>
          <p:nvPr/>
        </p:nvSpPr>
        <p:spPr bwMode="auto">
          <a:xfrm>
            <a:off x="7596188" y="4581525"/>
            <a:ext cx="720725" cy="396875"/>
          </a:xfrm>
          <a:prstGeom prst="rect">
            <a:avLst/>
          </a:prstGeom>
          <a:noFill/>
          <a:ln w="9525">
            <a:noFill/>
            <a:miter lim="800000"/>
            <a:headEnd/>
            <a:tailEnd/>
          </a:ln>
        </p:spPr>
        <p:txBody>
          <a:bodyPr>
            <a:spAutoFit/>
          </a:bodyPr>
          <a:lstStyle/>
          <a:p>
            <a:pPr>
              <a:spcBef>
                <a:spcPct val="50000"/>
              </a:spcBef>
            </a:pPr>
            <a:r>
              <a:rPr lang="tr-TR" sz="2000">
                <a:solidFill>
                  <a:srgbClr val="0000CC"/>
                </a:solidFill>
                <a:latin typeface="Arial" charset="0"/>
              </a:rPr>
              <a:t>O</a:t>
            </a:r>
          </a:p>
        </p:txBody>
      </p:sp>
      <p:sp>
        <p:nvSpPr>
          <p:cNvPr id="1043" name="Text Box 19"/>
          <p:cNvSpPr txBox="1">
            <a:spLocks noChangeArrowheads="1"/>
          </p:cNvSpPr>
          <p:nvPr/>
        </p:nvSpPr>
        <p:spPr bwMode="auto">
          <a:xfrm>
            <a:off x="539750" y="2276475"/>
            <a:ext cx="1079500" cy="366713"/>
          </a:xfrm>
          <a:prstGeom prst="rect">
            <a:avLst/>
          </a:prstGeom>
          <a:noFill/>
          <a:ln w="9525">
            <a:noFill/>
            <a:miter lim="800000"/>
            <a:headEnd/>
            <a:tailEnd/>
          </a:ln>
        </p:spPr>
        <p:txBody>
          <a:bodyPr>
            <a:spAutoFit/>
          </a:bodyPr>
          <a:lstStyle/>
          <a:p>
            <a:pPr>
              <a:spcBef>
                <a:spcPct val="50000"/>
              </a:spcBef>
            </a:pPr>
            <a:r>
              <a:rPr lang="tr-TR">
                <a:solidFill>
                  <a:srgbClr val="66FF33"/>
                </a:solidFill>
                <a:latin typeface="Arial" charset="0"/>
              </a:rPr>
              <a:t>Eocene</a:t>
            </a:r>
          </a:p>
        </p:txBody>
      </p:sp>
      <p:sp>
        <p:nvSpPr>
          <p:cNvPr id="1044" name="Text Box 20"/>
          <p:cNvSpPr txBox="1">
            <a:spLocks noChangeArrowheads="1"/>
          </p:cNvSpPr>
          <p:nvPr/>
        </p:nvSpPr>
        <p:spPr bwMode="auto">
          <a:xfrm>
            <a:off x="4859338" y="2205038"/>
            <a:ext cx="1079500" cy="366712"/>
          </a:xfrm>
          <a:prstGeom prst="rect">
            <a:avLst/>
          </a:prstGeom>
          <a:noFill/>
          <a:ln w="9525">
            <a:noFill/>
            <a:miter lim="800000"/>
            <a:headEnd/>
            <a:tailEnd/>
          </a:ln>
        </p:spPr>
        <p:txBody>
          <a:bodyPr>
            <a:spAutoFit/>
          </a:bodyPr>
          <a:lstStyle/>
          <a:p>
            <a:pPr>
              <a:spcBef>
                <a:spcPct val="50000"/>
              </a:spcBef>
            </a:pPr>
            <a:r>
              <a:rPr lang="tr-TR">
                <a:solidFill>
                  <a:srgbClr val="66FF33"/>
                </a:solidFill>
                <a:latin typeface="Arial" charset="0"/>
              </a:rPr>
              <a:t>Eocene</a:t>
            </a:r>
          </a:p>
        </p:txBody>
      </p:sp>
      <p:sp>
        <p:nvSpPr>
          <p:cNvPr id="1045" name="Text Box 21"/>
          <p:cNvSpPr txBox="1">
            <a:spLocks noChangeArrowheads="1"/>
          </p:cNvSpPr>
          <p:nvPr/>
        </p:nvSpPr>
        <p:spPr bwMode="auto">
          <a:xfrm>
            <a:off x="468313" y="1628775"/>
            <a:ext cx="1368425" cy="366713"/>
          </a:xfrm>
          <a:prstGeom prst="rect">
            <a:avLst/>
          </a:prstGeom>
          <a:noFill/>
          <a:ln w="9525">
            <a:noFill/>
            <a:miter lim="800000"/>
            <a:headEnd/>
            <a:tailEnd/>
          </a:ln>
        </p:spPr>
        <p:txBody>
          <a:bodyPr>
            <a:spAutoFit/>
          </a:bodyPr>
          <a:lstStyle/>
          <a:p>
            <a:pPr>
              <a:spcBef>
                <a:spcPct val="50000"/>
              </a:spcBef>
            </a:pPr>
            <a:r>
              <a:rPr lang="tr-TR">
                <a:solidFill>
                  <a:schemeClr val="accent2"/>
                </a:solidFill>
                <a:latin typeface="Arial" charset="0"/>
              </a:rPr>
              <a:t>Miocene</a:t>
            </a:r>
          </a:p>
        </p:txBody>
      </p:sp>
      <p:sp>
        <p:nvSpPr>
          <p:cNvPr id="1046" name="Text Box 22"/>
          <p:cNvSpPr txBox="1">
            <a:spLocks noChangeArrowheads="1"/>
          </p:cNvSpPr>
          <p:nvPr/>
        </p:nvSpPr>
        <p:spPr bwMode="auto">
          <a:xfrm>
            <a:off x="4859338" y="1628775"/>
            <a:ext cx="1368425" cy="366713"/>
          </a:xfrm>
          <a:prstGeom prst="rect">
            <a:avLst/>
          </a:prstGeom>
          <a:noFill/>
          <a:ln w="9525">
            <a:noFill/>
            <a:miter lim="800000"/>
            <a:headEnd/>
            <a:tailEnd/>
          </a:ln>
        </p:spPr>
        <p:txBody>
          <a:bodyPr>
            <a:spAutoFit/>
          </a:bodyPr>
          <a:lstStyle/>
          <a:p>
            <a:pPr>
              <a:spcBef>
                <a:spcPct val="50000"/>
              </a:spcBef>
            </a:pPr>
            <a:r>
              <a:rPr lang="tr-TR">
                <a:solidFill>
                  <a:schemeClr val="accent2"/>
                </a:solidFill>
                <a:latin typeface="Arial" charset="0"/>
              </a:rPr>
              <a:t>Miocene</a:t>
            </a:r>
          </a:p>
        </p:txBody>
      </p:sp>
      <p:sp>
        <p:nvSpPr>
          <p:cNvPr id="1047" name="5 Metin kutusu"/>
          <p:cNvSpPr txBox="1">
            <a:spLocks noChangeArrowheads="1"/>
          </p:cNvSpPr>
          <p:nvPr/>
        </p:nvSpPr>
        <p:spPr bwMode="auto">
          <a:xfrm>
            <a:off x="0" y="6519863"/>
            <a:ext cx="1511300" cy="338137"/>
          </a:xfrm>
          <a:prstGeom prst="rect">
            <a:avLst/>
          </a:prstGeom>
          <a:noFill/>
          <a:ln w="9525">
            <a:noFill/>
            <a:miter lim="800000"/>
            <a:headEnd/>
            <a:tailEnd/>
          </a:ln>
        </p:spPr>
        <p:txBody>
          <a:bodyPr>
            <a:spAutoFit/>
          </a:bodyPr>
          <a:lstStyle/>
          <a:p>
            <a:r>
              <a:rPr lang="tr-TR" sz="800" i="1"/>
              <a:t>Hükmü Orhan, S.Ü, ders notlarından değiştirilmiştir</a:t>
            </a:r>
          </a:p>
        </p:txBody>
      </p:sp>
      <p:sp>
        <p:nvSpPr>
          <p:cNvPr id="26" name="25 Dikdörtgen"/>
          <p:cNvSpPr>
            <a:spLocks noChangeArrowheads="1"/>
          </p:cNvSpPr>
          <p:nvPr/>
        </p:nvSpPr>
        <p:spPr bwMode="auto">
          <a:xfrm>
            <a:off x="0" y="0"/>
            <a:ext cx="9144000" cy="69215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049" name="8 Metin kutusu"/>
          <p:cNvSpPr txBox="1">
            <a:spLocks noChangeArrowheads="1"/>
          </p:cNvSpPr>
          <p:nvPr/>
        </p:nvSpPr>
        <p:spPr bwMode="auto">
          <a:xfrm>
            <a:off x="3563938" y="0"/>
            <a:ext cx="2195512" cy="708025"/>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Lithologic</a:t>
            </a:r>
          </a:p>
          <a:p>
            <a:pPr algn="ctr" eaLnBrk="0" hangingPunct="0"/>
            <a:r>
              <a:rPr lang="tr-TR" sz="2000" b="1">
                <a:solidFill>
                  <a:schemeClr val="bg1"/>
                </a:solidFill>
                <a:latin typeface="Times New Roman" pitchFamily="18" charset="0"/>
              </a:rPr>
              <a:t>Correlation</a:t>
            </a:r>
          </a:p>
        </p:txBody>
      </p:sp>
      <p:sp>
        <p:nvSpPr>
          <p:cNvPr id="1050"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627313" y="981075"/>
          <a:ext cx="5616575" cy="5160963"/>
        </p:xfrm>
        <a:graphic>
          <a:graphicData uri="http://schemas.openxmlformats.org/presentationml/2006/ole">
            <p:oleObj spid="_x0000_s2050" name="Image" r:id="rId3" imgW="5187267" imgH="4766678" progId="">
              <p:embed/>
            </p:oleObj>
          </a:graphicData>
        </a:graphic>
      </p:graphicFrame>
      <p:sp>
        <p:nvSpPr>
          <p:cNvPr id="2051" name="5 Metin kutusu"/>
          <p:cNvSpPr txBox="1">
            <a:spLocks noChangeArrowheads="1"/>
          </p:cNvSpPr>
          <p:nvPr/>
        </p:nvSpPr>
        <p:spPr bwMode="auto">
          <a:xfrm>
            <a:off x="2339975" y="6453188"/>
            <a:ext cx="1511300" cy="215900"/>
          </a:xfrm>
          <a:prstGeom prst="rect">
            <a:avLst/>
          </a:prstGeom>
          <a:noFill/>
          <a:ln w="9525">
            <a:noFill/>
            <a:miter lim="800000"/>
            <a:headEnd/>
            <a:tailEnd/>
          </a:ln>
        </p:spPr>
        <p:txBody>
          <a:bodyPr>
            <a:spAutoFit/>
          </a:bodyPr>
          <a:lstStyle/>
          <a:p>
            <a:r>
              <a:rPr lang="tr-TR" sz="800" i="1"/>
              <a:t>Boggs, 2012</a:t>
            </a:r>
          </a:p>
        </p:txBody>
      </p:sp>
      <p:sp>
        <p:nvSpPr>
          <p:cNvPr id="7" name="6 Dikdörtgen"/>
          <p:cNvSpPr>
            <a:spLocks noChangeArrowheads="1"/>
          </p:cNvSpPr>
          <p:nvPr/>
        </p:nvSpPr>
        <p:spPr bwMode="auto">
          <a:xfrm>
            <a:off x="0" y="0"/>
            <a:ext cx="2195513"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2053" name="8 Metin kutusu"/>
          <p:cNvSpPr txBox="1">
            <a:spLocks noChangeArrowheads="1"/>
          </p:cNvSpPr>
          <p:nvPr/>
        </p:nvSpPr>
        <p:spPr bwMode="auto">
          <a:xfrm>
            <a:off x="0" y="3213100"/>
            <a:ext cx="2195513" cy="708025"/>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Lithologic</a:t>
            </a:r>
          </a:p>
          <a:p>
            <a:pPr algn="ctr" eaLnBrk="0" hangingPunct="0"/>
            <a:r>
              <a:rPr lang="tr-TR" sz="2000" b="1">
                <a:solidFill>
                  <a:schemeClr val="bg1"/>
                </a:solidFill>
                <a:latin typeface="Times New Roman" pitchFamily="18" charset="0"/>
              </a:rPr>
              <a:t>Correlation</a:t>
            </a:r>
          </a:p>
        </p:txBody>
      </p:sp>
      <p:sp>
        <p:nvSpPr>
          <p:cNvPr id="2054"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771775" y="765175"/>
            <a:ext cx="5903913" cy="5386388"/>
          </a:xfrm>
          <a:prstGeom prst="rect">
            <a:avLst/>
          </a:prstGeom>
          <a:noFill/>
          <a:ln w="9525">
            <a:noFill/>
            <a:miter lim="800000"/>
            <a:headEnd/>
            <a:tailEnd/>
          </a:ln>
        </p:spPr>
        <p:txBody>
          <a:bodyPr>
            <a:spAutoFit/>
          </a:bodyPr>
          <a:lstStyle/>
          <a:p>
            <a:pPr>
              <a:spcBef>
                <a:spcPct val="50000"/>
              </a:spcBef>
            </a:pPr>
            <a:r>
              <a:rPr lang="tr-TR" sz="2400">
                <a:latin typeface="Arial" charset="0"/>
              </a:rPr>
              <a:t>Litolojik özelliklere dayandırılarak korelasyon yapmak özellikle devirsel istifler (tekrarlanan)  arasında zordur. Çünkü, oldukça benzer görünümdeki benzer istif, bir stratigrafik birimde bir kaç kez tekrarlanmış olabilir. Bunun sebebi de bir bölgede benzer ortamsal şartlar belli bir zaman periyodu içerisinde bir kaç kez tekrarlanabilir. </a:t>
            </a:r>
          </a:p>
          <a:p>
            <a:pPr>
              <a:spcBef>
                <a:spcPct val="50000"/>
              </a:spcBef>
            </a:pPr>
            <a:r>
              <a:rPr lang="tr-TR" sz="2400">
                <a:solidFill>
                  <a:srgbClr val="3333FF"/>
                </a:solidFill>
                <a:latin typeface="Arial" charset="0"/>
              </a:rPr>
              <a:t>En güvenilir litolojik korelasyon bir ya da iki belirgin tabaka ya da kayaç tiplerini eşlendirmeden çok, bir kaç belirgin litolojik birimden oluşmuş bir istife dayandırılarak yapılanıdır. </a:t>
            </a:r>
            <a:endParaRPr lang="tr-TR">
              <a:solidFill>
                <a:srgbClr val="3333FF"/>
              </a:solidFill>
              <a:latin typeface="Arial" charset="0"/>
            </a:endParaRPr>
          </a:p>
        </p:txBody>
      </p:sp>
      <p:sp>
        <p:nvSpPr>
          <p:cNvPr id="6" name="5 Dikdörtgen"/>
          <p:cNvSpPr>
            <a:spLocks noChangeArrowheads="1"/>
          </p:cNvSpPr>
          <p:nvPr/>
        </p:nvSpPr>
        <p:spPr bwMode="auto">
          <a:xfrm>
            <a:off x="0" y="0"/>
            <a:ext cx="2195513"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81924" name="8 Metin kutusu"/>
          <p:cNvSpPr txBox="1">
            <a:spLocks noChangeArrowheads="1"/>
          </p:cNvSpPr>
          <p:nvPr/>
        </p:nvSpPr>
        <p:spPr bwMode="auto">
          <a:xfrm>
            <a:off x="0" y="3213100"/>
            <a:ext cx="2195513" cy="708025"/>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Lithologic</a:t>
            </a:r>
          </a:p>
          <a:p>
            <a:pPr algn="ctr" eaLnBrk="0" hangingPunct="0"/>
            <a:r>
              <a:rPr lang="tr-TR" sz="2000" b="1">
                <a:solidFill>
                  <a:schemeClr val="bg1"/>
                </a:solidFill>
                <a:latin typeface="Times New Roman" pitchFamily="18" charset="0"/>
              </a:rPr>
              <a:t>Correlation</a:t>
            </a:r>
          </a:p>
        </p:txBody>
      </p:sp>
      <p:sp>
        <p:nvSpPr>
          <p:cNvPr id="81925"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411413" y="765175"/>
            <a:ext cx="6194425" cy="5021263"/>
          </a:xfrm>
          <a:prstGeom prst="rect">
            <a:avLst/>
          </a:prstGeom>
          <a:noFill/>
          <a:ln w="9525">
            <a:noFill/>
            <a:miter lim="800000"/>
            <a:headEnd/>
            <a:tailEnd/>
          </a:ln>
        </p:spPr>
        <p:txBody>
          <a:bodyPr>
            <a:spAutoFit/>
          </a:bodyPr>
          <a:lstStyle/>
          <a:p>
            <a:pPr>
              <a:spcBef>
                <a:spcPct val="50000"/>
              </a:spcBef>
            </a:pPr>
            <a:r>
              <a:rPr lang="tr-TR" sz="2400">
                <a:latin typeface="Arial" charset="0"/>
              </a:rPr>
              <a:t>Bir stratigrafik istifte hangi pozisyonun önemli olduğunun diğer bir yolu da oldukça belirgin ve kolayca korele edilebilen birim veya birimlere dayandırılarak katmanların korelasyonunu yapmaktır. </a:t>
            </a:r>
          </a:p>
          <a:p>
            <a:pPr>
              <a:spcBef>
                <a:spcPct val="50000"/>
              </a:spcBef>
            </a:pPr>
            <a:r>
              <a:rPr lang="tr-TR" sz="2400">
                <a:latin typeface="Arial" charset="0"/>
              </a:rPr>
              <a:t>Böyle belirgin ve kolayca tanınabilen tabakalar, bu tabakanın altındaki ve üstündeki diğer katmanların korelasyonu için bir kontrol seviyesi olarak kullanılır. Örneğin; Sedimanter bir istifte ince bir volkanik kül tabakası bulunabilir ve bu belirgin bir bölgede kolayca tanınabilir. </a:t>
            </a:r>
          </a:p>
        </p:txBody>
      </p:sp>
      <p:sp>
        <p:nvSpPr>
          <p:cNvPr id="6" name="5 Dikdörtgen"/>
          <p:cNvSpPr>
            <a:spLocks noChangeArrowheads="1"/>
          </p:cNvSpPr>
          <p:nvPr/>
        </p:nvSpPr>
        <p:spPr bwMode="auto">
          <a:xfrm>
            <a:off x="0" y="0"/>
            <a:ext cx="2195513"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82948" name="8 Metin kutusu"/>
          <p:cNvSpPr txBox="1">
            <a:spLocks noChangeArrowheads="1"/>
          </p:cNvSpPr>
          <p:nvPr/>
        </p:nvSpPr>
        <p:spPr bwMode="auto">
          <a:xfrm>
            <a:off x="0" y="3213100"/>
            <a:ext cx="2195513" cy="708025"/>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Lithologic</a:t>
            </a:r>
          </a:p>
          <a:p>
            <a:pPr algn="ctr" eaLnBrk="0" hangingPunct="0"/>
            <a:r>
              <a:rPr lang="tr-TR" sz="2000" b="1">
                <a:solidFill>
                  <a:schemeClr val="bg1"/>
                </a:solidFill>
                <a:latin typeface="Times New Roman" pitchFamily="18" charset="0"/>
              </a:rPr>
              <a:t>Correlation</a:t>
            </a:r>
          </a:p>
        </p:txBody>
      </p:sp>
      <p:sp>
        <p:nvSpPr>
          <p:cNvPr id="82949"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l="28786" t="40317" r="44917" b="22238"/>
          <a:stretch>
            <a:fillRect/>
          </a:stretch>
        </p:blipFill>
        <p:spPr bwMode="auto">
          <a:xfrm>
            <a:off x="1908175" y="0"/>
            <a:ext cx="3506788" cy="3744913"/>
          </a:xfrm>
          <a:prstGeom prst="rect">
            <a:avLst/>
          </a:prstGeom>
          <a:noFill/>
          <a:ln w="9525">
            <a:noFill/>
            <a:miter lim="800000"/>
            <a:headEnd/>
            <a:tailEnd/>
          </a:ln>
        </p:spPr>
      </p:pic>
      <p:pic>
        <p:nvPicPr>
          <p:cNvPr id="83971" name="Picture 3"/>
          <p:cNvPicPr>
            <a:picLocks noChangeAspect="1" noChangeArrowheads="1"/>
          </p:cNvPicPr>
          <p:nvPr/>
        </p:nvPicPr>
        <p:blipFill>
          <a:blip r:embed="rId2" cstate="print"/>
          <a:srcRect l="54547" t="46095" r="21167" b="22238"/>
          <a:stretch>
            <a:fillRect/>
          </a:stretch>
        </p:blipFill>
        <p:spPr bwMode="auto">
          <a:xfrm>
            <a:off x="1908175" y="3500438"/>
            <a:ext cx="3498850" cy="3167062"/>
          </a:xfrm>
          <a:prstGeom prst="rect">
            <a:avLst/>
          </a:prstGeom>
          <a:noFill/>
          <a:ln w="9525">
            <a:noFill/>
            <a:miter lim="800000"/>
            <a:headEnd/>
            <a:tailEnd/>
          </a:ln>
        </p:spPr>
      </p:pic>
      <p:sp>
        <p:nvSpPr>
          <p:cNvPr id="5" name="4 Dikdörtgen"/>
          <p:cNvSpPr>
            <a:spLocks noChangeArrowheads="1"/>
          </p:cNvSpPr>
          <p:nvPr/>
        </p:nvSpPr>
        <p:spPr bwMode="auto">
          <a:xfrm>
            <a:off x="0" y="0"/>
            <a:ext cx="1835150"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83973" name="8 Metin kutusu"/>
          <p:cNvSpPr txBox="1">
            <a:spLocks noChangeArrowheads="1"/>
          </p:cNvSpPr>
          <p:nvPr/>
        </p:nvSpPr>
        <p:spPr bwMode="auto">
          <a:xfrm>
            <a:off x="0" y="3213100"/>
            <a:ext cx="1835150" cy="708025"/>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Lithologic</a:t>
            </a:r>
          </a:p>
          <a:p>
            <a:pPr algn="ctr" eaLnBrk="0" hangingPunct="0"/>
            <a:r>
              <a:rPr lang="tr-TR" sz="2000" b="1">
                <a:solidFill>
                  <a:schemeClr val="bg1"/>
                </a:solidFill>
                <a:latin typeface="Times New Roman" pitchFamily="18" charset="0"/>
              </a:rPr>
              <a:t>Correlation</a:t>
            </a:r>
          </a:p>
        </p:txBody>
      </p:sp>
      <p:sp>
        <p:nvSpPr>
          <p:cNvPr id="83974" name="3 Metin kutusu"/>
          <p:cNvSpPr txBox="1">
            <a:spLocks noChangeArrowheads="1"/>
          </p:cNvSpPr>
          <p:nvPr/>
        </p:nvSpPr>
        <p:spPr bwMode="auto">
          <a:xfrm>
            <a:off x="0" y="0"/>
            <a:ext cx="1835150"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250825" y="692150"/>
            <a:ext cx="7127875" cy="3530600"/>
          </a:xfrm>
          <a:prstGeom prst="rect">
            <a:avLst/>
          </a:prstGeom>
          <a:noFill/>
          <a:ln w="9525">
            <a:noFill/>
            <a:miter lim="800000"/>
            <a:headEnd/>
            <a:tailEnd/>
          </a:ln>
        </p:spPr>
        <p:txBody>
          <a:bodyPr>
            <a:spAutoFit/>
          </a:bodyPr>
          <a:lstStyle/>
          <a:p>
            <a:pPr>
              <a:spcBef>
                <a:spcPct val="50000"/>
              </a:spcBef>
            </a:pPr>
            <a:r>
              <a:rPr lang="tr-TR"/>
              <a:t>Sahadaki tüm kaya birimlerinin standartlar içerisinde alttan üste doğru sıralanması ile genelleştirilmiş dikme kesitler elde edilir. </a:t>
            </a:r>
          </a:p>
          <a:p>
            <a:pPr>
              <a:spcBef>
                <a:spcPct val="50000"/>
              </a:spcBef>
            </a:pPr>
            <a:r>
              <a:rPr lang="tr-TR"/>
              <a:t>Genelleştirilmiş dikme kesitlerde</a:t>
            </a:r>
          </a:p>
          <a:p>
            <a:pPr>
              <a:spcBef>
                <a:spcPct val="50000"/>
              </a:spcBef>
            </a:pPr>
            <a:r>
              <a:rPr lang="tr-TR"/>
              <a:t>Kronostratigrafi birimler</a:t>
            </a:r>
          </a:p>
          <a:p>
            <a:pPr>
              <a:spcBef>
                <a:spcPct val="50000"/>
              </a:spcBef>
            </a:pPr>
            <a:r>
              <a:rPr lang="tr-TR"/>
              <a:t>Litostratigrafi birimleri ve</a:t>
            </a:r>
          </a:p>
          <a:p>
            <a:pPr>
              <a:spcBef>
                <a:spcPct val="50000"/>
              </a:spcBef>
            </a:pPr>
            <a:r>
              <a:rPr lang="tr-TR"/>
              <a:t>Açıklamalar (litolojik, fosil, ortam, tektonik)  </a:t>
            </a:r>
          </a:p>
          <a:p>
            <a:pPr>
              <a:spcBef>
                <a:spcPct val="50000"/>
              </a:spcBef>
            </a:pPr>
            <a:r>
              <a:rPr lang="tr-TR"/>
              <a:t>Olmak üzere üç bölüm halinde düzenlenebilir.</a:t>
            </a:r>
          </a:p>
          <a:p>
            <a:pPr>
              <a:spcBef>
                <a:spcPct val="50000"/>
              </a:spcBef>
            </a:pPr>
            <a:endParaRPr lang="tr-TR"/>
          </a:p>
          <a:p>
            <a:pPr>
              <a:spcBef>
                <a:spcPct val="50000"/>
              </a:spcBef>
            </a:pPr>
            <a:r>
              <a:rPr lang="tr-TR"/>
              <a:t>  </a:t>
            </a:r>
          </a:p>
        </p:txBody>
      </p:sp>
      <p:sp>
        <p:nvSpPr>
          <p:cNvPr id="84995" name="Rectangle 5"/>
          <p:cNvSpPr>
            <a:spLocks noChangeArrowheads="1"/>
          </p:cNvSpPr>
          <p:nvPr/>
        </p:nvSpPr>
        <p:spPr bwMode="auto">
          <a:xfrm>
            <a:off x="5724525" y="1989138"/>
            <a:ext cx="792163" cy="4176712"/>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84996" name="Rectangle 6"/>
          <p:cNvSpPr>
            <a:spLocks noChangeArrowheads="1"/>
          </p:cNvSpPr>
          <p:nvPr/>
        </p:nvSpPr>
        <p:spPr bwMode="auto">
          <a:xfrm>
            <a:off x="6588125" y="1989138"/>
            <a:ext cx="431800" cy="4176712"/>
          </a:xfrm>
          <a:prstGeom prst="rect">
            <a:avLst/>
          </a:prstGeom>
          <a:solidFill>
            <a:srgbClr val="FFFF00"/>
          </a:solidFill>
          <a:ln w="9525">
            <a:solidFill>
              <a:schemeClr val="tx1"/>
            </a:solidFill>
            <a:miter lim="800000"/>
            <a:headEnd/>
            <a:tailEnd/>
          </a:ln>
        </p:spPr>
        <p:txBody>
          <a:bodyPr wrap="none" anchor="ctr"/>
          <a:lstStyle/>
          <a:p>
            <a:endParaRPr lang="tr-TR"/>
          </a:p>
        </p:txBody>
      </p:sp>
      <p:sp>
        <p:nvSpPr>
          <p:cNvPr id="84997" name="Rectangle 7"/>
          <p:cNvSpPr>
            <a:spLocks noChangeArrowheads="1"/>
          </p:cNvSpPr>
          <p:nvPr/>
        </p:nvSpPr>
        <p:spPr bwMode="auto">
          <a:xfrm>
            <a:off x="7092950" y="1989138"/>
            <a:ext cx="1582738" cy="4176712"/>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84998" name="Line 8"/>
          <p:cNvSpPr>
            <a:spLocks noChangeShapeType="1"/>
          </p:cNvSpPr>
          <p:nvPr/>
        </p:nvSpPr>
        <p:spPr bwMode="auto">
          <a:xfrm>
            <a:off x="5724525" y="2420938"/>
            <a:ext cx="2951163" cy="0"/>
          </a:xfrm>
          <a:prstGeom prst="line">
            <a:avLst/>
          </a:prstGeom>
          <a:noFill/>
          <a:ln w="9525">
            <a:solidFill>
              <a:schemeClr val="tx1"/>
            </a:solidFill>
            <a:miter lim="800000"/>
            <a:headEnd/>
            <a:tailEnd/>
          </a:ln>
        </p:spPr>
        <p:txBody>
          <a:bodyPr wrap="none"/>
          <a:lstStyle/>
          <a:p>
            <a:endParaRPr lang="tr-TR"/>
          </a:p>
        </p:txBody>
      </p:sp>
      <p:sp>
        <p:nvSpPr>
          <p:cNvPr id="84999" name="Text Box 9"/>
          <p:cNvSpPr txBox="1">
            <a:spLocks noChangeArrowheads="1"/>
          </p:cNvSpPr>
          <p:nvPr/>
        </p:nvSpPr>
        <p:spPr bwMode="auto">
          <a:xfrm>
            <a:off x="323850" y="4221163"/>
            <a:ext cx="4968875" cy="1739900"/>
          </a:xfrm>
          <a:prstGeom prst="rect">
            <a:avLst/>
          </a:prstGeom>
          <a:noFill/>
          <a:ln w="9525">
            <a:noFill/>
            <a:miter lim="800000"/>
            <a:headEnd/>
            <a:tailEnd/>
          </a:ln>
        </p:spPr>
        <p:txBody>
          <a:bodyPr>
            <a:spAutoFit/>
          </a:bodyPr>
          <a:lstStyle/>
          <a:p>
            <a:pPr>
              <a:spcBef>
                <a:spcPct val="50000"/>
              </a:spcBef>
            </a:pPr>
            <a:r>
              <a:rPr lang="tr-TR"/>
              <a:t>Tektonostratigrafik kesitler ile genelleştirilmiş dikme kesitler birbirinden farklıdır. Tektono-stratigrafik kesitlerde bindirmeler, istif görünümleri sahadaki gibi sıralanırken, genelleştirilmiş dikme kesitlerde yaşlar ön plana çıkar.</a:t>
            </a:r>
          </a:p>
        </p:txBody>
      </p:sp>
      <p:pic>
        <p:nvPicPr>
          <p:cNvPr id="85000" name="Picture 4" descr="str_dnr"/>
          <p:cNvPicPr>
            <a:picLocks noChangeAspect="1" noChangeArrowheads="1"/>
          </p:cNvPicPr>
          <p:nvPr/>
        </p:nvPicPr>
        <p:blipFill>
          <a:blip r:embed="rId2" cstate="print"/>
          <a:srcRect/>
          <a:stretch>
            <a:fillRect/>
          </a:stretch>
        </p:blipFill>
        <p:spPr bwMode="auto">
          <a:xfrm>
            <a:off x="7488238" y="3789363"/>
            <a:ext cx="1655762" cy="3068637"/>
          </a:xfrm>
          <a:prstGeom prst="rect">
            <a:avLst/>
          </a:prstGeom>
          <a:noFill/>
          <a:ln w="9525">
            <a:noFill/>
            <a:miter lim="800000"/>
            <a:headEnd/>
            <a:tailEnd/>
          </a:ln>
        </p:spPr>
      </p:pic>
      <p:sp>
        <p:nvSpPr>
          <p:cNvPr id="11" name="10 Sağ Ok"/>
          <p:cNvSpPr/>
          <p:nvPr/>
        </p:nvSpPr>
        <p:spPr>
          <a:xfrm>
            <a:off x="2843213" y="1989138"/>
            <a:ext cx="3024187" cy="215900"/>
          </a:xfrm>
          <a:prstGeom prst="rightArrow">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Sağ Ok"/>
          <p:cNvSpPr/>
          <p:nvPr/>
        </p:nvSpPr>
        <p:spPr>
          <a:xfrm>
            <a:off x="2916238" y="2420938"/>
            <a:ext cx="3959225" cy="144462"/>
          </a:xfrm>
          <a:prstGeom prst="rightArrow">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2 Sağ Ok"/>
          <p:cNvSpPr/>
          <p:nvPr/>
        </p:nvSpPr>
        <p:spPr>
          <a:xfrm>
            <a:off x="4716463" y="2781300"/>
            <a:ext cx="3024187" cy="1428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3 Dikdörtgen"/>
          <p:cNvSpPr>
            <a:spLocks noChangeArrowheads="1"/>
          </p:cNvSpPr>
          <p:nvPr/>
        </p:nvSpPr>
        <p:spPr bwMode="auto">
          <a:xfrm>
            <a:off x="0" y="0"/>
            <a:ext cx="9144000" cy="620713"/>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85005" name="8 Metin kutusu"/>
          <p:cNvSpPr txBox="1">
            <a:spLocks noChangeArrowheads="1"/>
          </p:cNvSpPr>
          <p:nvPr/>
        </p:nvSpPr>
        <p:spPr bwMode="auto">
          <a:xfrm>
            <a:off x="2949575" y="96838"/>
            <a:ext cx="3311525" cy="400050"/>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Genelleştirilmiş Dikme Kesit</a:t>
            </a:r>
          </a:p>
        </p:txBody>
      </p:sp>
      <p:sp>
        <p:nvSpPr>
          <p:cNvPr id="85006" name="3 Metin kutusu"/>
          <p:cNvSpPr txBox="1">
            <a:spLocks noChangeArrowheads="1"/>
          </p:cNvSpPr>
          <p:nvPr/>
        </p:nvSpPr>
        <p:spPr bwMode="auto">
          <a:xfrm>
            <a:off x="0" y="0"/>
            <a:ext cx="1835150"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2771775" y="1052513"/>
            <a:ext cx="5688013" cy="4524375"/>
          </a:xfrm>
          <a:prstGeom prst="rect">
            <a:avLst/>
          </a:prstGeom>
          <a:noFill/>
          <a:ln w="9525">
            <a:noFill/>
            <a:miter lim="800000"/>
            <a:headEnd/>
            <a:tailEnd/>
          </a:ln>
        </p:spPr>
        <p:txBody>
          <a:bodyPr>
            <a:spAutoFit/>
          </a:bodyPr>
          <a:lstStyle/>
          <a:p>
            <a:pPr>
              <a:spcBef>
                <a:spcPct val="50000"/>
              </a:spcBef>
            </a:pPr>
            <a:r>
              <a:rPr lang="tr-TR" sz="1600"/>
              <a:t>Kronostratigrafi bölümünde yaşlar yazılırken jeokronolojik terimler kullanılmamalıdır (örneğin Erken Kretase gibi). Ve zaman mertebeleri  alt alta yazılırken zaman tablosundaki sıralanmalara dikkat edilmelidir.</a:t>
            </a:r>
          </a:p>
          <a:p>
            <a:pPr>
              <a:spcBef>
                <a:spcPct val="50000"/>
              </a:spcBef>
            </a:pPr>
            <a:endParaRPr lang="tr-TR" sz="1600"/>
          </a:p>
          <a:p>
            <a:pPr>
              <a:spcBef>
                <a:spcPct val="50000"/>
              </a:spcBef>
            </a:pPr>
            <a:r>
              <a:rPr lang="tr-TR" sz="1600"/>
              <a:t>Formasyon kısaltmalarında ve litolojik gösterimlerde yine kurallara uygun kısaltmalar yapılmalı ve litolojiler belirtilmelidir. </a:t>
            </a:r>
          </a:p>
          <a:p>
            <a:pPr>
              <a:spcBef>
                <a:spcPct val="50000"/>
              </a:spcBef>
            </a:pPr>
            <a:endParaRPr lang="tr-TR" sz="1600"/>
          </a:p>
          <a:p>
            <a:pPr>
              <a:spcBef>
                <a:spcPct val="50000"/>
              </a:spcBef>
            </a:pPr>
            <a:r>
              <a:rPr lang="tr-TR" sz="1600"/>
              <a:t>Açıklamalar kısmında arazi ve saha gözlemleri kısa bir şekilde özetlenerek verilmelidir.</a:t>
            </a:r>
          </a:p>
          <a:p>
            <a:pPr>
              <a:spcBef>
                <a:spcPct val="50000"/>
              </a:spcBef>
            </a:pPr>
            <a:endParaRPr lang="tr-TR" sz="1600"/>
          </a:p>
          <a:p>
            <a:pPr>
              <a:spcBef>
                <a:spcPct val="50000"/>
              </a:spcBef>
            </a:pPr>
            <a:r>
              <a:rPr lang="tr-TR" sz="1600"/>
              <a:t>Genelleştirilmiş dikme kesitler bir sahayı anlamada en önemli şekillerden biridir. Bu nedenle düzenli bir şekilde çizilmeye de önem gösterilmelidir. </a:t>
            </a:r>
          </a:p>
        </p:txBody>
      </p:sp>
      <p:sp>
        <p:nvSpPr>
          <p:cNvPr id="4" name="3 Dikdörtgen"/>
          <p:cNvSpPr>
            <a:spLocks noChangeArrowheads="1"/>
          </p:cNvSpPr>
          <p:nvPr/>
        </p:nvSpPr>
        <p:spPr bwMode="auto">
          <a:xfrm>
            <a:off x="0" y="0"/>
            <a:ext cx="1979613"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86020" name="8 Metin kutusu"/>
          <p:cNvSpPr txBox="1">
            <a:spLocks noChangeArrowheads="1"/>
          </p:cNvSpPr>
          <p:nvPr/>
        </p:nvSpPr>
        <p:spPr bwMode="auto">
          <a:xfrm>
            <a:off x="0" y="3213100"/>
            <a:ext cx="1979613" cy="708025"/>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Genelleştirilmiş Dikme Kesit</a:t>
            </a:r>
          </a:p>
        </p:txBody>
      </p:sp>
      <p:sp>
        <p:nvSpPr>
          <p:cNvPr id="86021" name="3 Metin kutusu"/>
          <p:cNvSpPr txBox="1">
            <a:spLocks noChangeArrowheads="1"/>
          </p:cNvSpPr>
          <p:nvPr/>
        </p:nvSpPr>
        <p:spPr bwMode="auto">
          <a:xfrm>
            <a:off x="0" y="0"/>
            <a:ext cx="1835150"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900113" y="2133600"/>
            <a:ext cx="7632700" cy="1831975"/>
          </a:xfrm>
          <a:prstGeom prst="rect">
            <a:avLst/>
          </a:prstGeom>
          <a:noFill/>
          <a:ln w="9525">
            <a:noFill/>
            <a:miter lim="800000"/>
            <a:headEnd/>
            <a:tailEnd/>
          </a:ln>
        </p:spPr>
        <p:txBody>
          <a:bodyPr>
            <a:spAutoFit/>
          </a:bodyPr>
          <a:lstStyle/>
          <a:p>
            <a:pPr algn="ctr">
              <a:spcBef>
                <a:spcPct val="50000"/>
              </a:spcBef>
            </a:pPr>
            <a:r>
              <a:rPr lang="tr-TR" sz="4800"/>
              <a:t>Homework </a:t>
            </a:r>
          </a:p>
          <a:p>
            <a:pPr>
              <a:spcBef>
                <a:spcPct val="50000"/>
              </a:spcBef>
            </a:pPr>
            <a:r>
              <a:rPr lang="tr-TR" sz="2600"/>
              <a:t>Please get a generelised stratigraphical column from the obtained data of the Hekimhan area.   </a:t>
            </a:r>
            <a:endParaRPr lang="en-US" sz="2600"/>
          </a:p>
        </p:txBody>
      </p:sp>
      <p:sp>
        <p:nvSpPr>
          <p:cNvPr id="87043" name="3 Metin kutusu"/>
          <p:cNvSpPr txBox="1">
            <a:spLocks noChangeArrowheads="1"/>
          </p:cNvSpPr>
          <p:nvPr/>
        </p:nvSpPr>
        <p:spPr bwMode="auto">
          <a:xfrm>
            <a:off x="0" y="0"/>
            <a:ext cx="1835150"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3568" y="2204864"/>
            <a:ext cx="7632700" cy="1615827"/>
          </a:xfrm>
          <a:prstGeom prst="rect">
            <a:avLst/>
          </a:prstGeom>
          <a:noFill/>
          <a:ln w="9525">
            <a:noFill/>
            <a:miter lim="800000"/>
            <a:headEnd/>
            <a:tailEnd/>
          </a:ln>
        </p:spPr>
        <p:txBody>
          <a:bodyPr>
            <a:spAutoFit/>
          </a:bodyPr>
          <a:lstStyle/>
          <a:p>
            <a:pPr marL="342900" indent="-342900">
              <a:spcBef>
                <a:spcPct val="50000"/>
              </a:spcBef>
              <a:defRPr/>
            </a:pPr>
            <a:r>
              <a:rPr lang="tr-TR" dirty="0" smtClean="0">
                <a:solidFill>
                  <a:schemeClr val="tx2">
                    <a:lumMod val="90000"/>
                  </a:schemeClr>
                </a:solidFill>
                <a:latin typeface="Arial" charset="0"/>
              </a:rPr>
              <a:t>-    </a:t>
            </a:r>
            <a:r>
              <a:rPr lang="tr-TR" dirty="0" err="1" smtClean="0">
                <a:solidFill>
                  <a:schemeClr val="tx2">
                    <a:lumMod val="90000"/>
                  </a:schemeClr>
                </a:solidFill>
                <a:latin typeface="Arial" charset="0"/>
              </a:rPr>
              <a:t>Biostratigraphical</a:t>
            </a:r>
            <a:r>
              <a:rPr lang="tr-TR" dirty="0" smtClean="0">
                <a:solidFill>
                  <a:schemeClr val="tx2">
                    <a:lumMod val="90000"/>
                  </a:schemeClr>
                </a:solidFill>
                <a:latin typeface="Arial" charset="0"/>
              </a:rPr>
              <a:t> </a:t>
            </a:r>
            <a:r>
              <a:rPr lang="tr-TR" dirty="0" err="1" smtClean="0">
                <a:solidFill>
                  <a:schemeClr val="tx2">
                    <a:lumMod val="90000"/>
                  </a:schemeClr>
                </a:solidFill>
                <a:latin typeface="Arial" charset="0"/>
              </a:rPr>
              <a:t>units</a:t>
            </a:r>
            <a:endParaRPr lang="tr-TR" dirty="0" smtClean="0">
              <a:solidFill>
                <a:schemeClr val="tx2">
                  <a:lumMod val="90000"/>
                </a:schemeClr>
              </a:solidFill>
              <a:latin typeface="Arial" charset="0"/>
            </a:endParaRPr>
          </a:p>
          <a:p>
            <a:pPr marL="342900" indent="-342900">
              <a:spcBef>
                <a:spcPct val="50000"/>
              </a:spcBef>
              <a:defRPr/>
            </a:pPr>
            <a:r>
              <a:rPr lang="tr-TR" dirty="0" smtClean="0">
                <a:solidFill>
                  <a:schemeClr val="tx2">
                    <a:lumMod val="90000"/>
                  </a:schemeClr>
                </a:solidFill>
                <a:latin typeface="Arial" charset="0"/>
              </a:rPr>
              <a:t>-    </a:t>
            </a:r>
            <a:r>
              <a:rPr lang="tr-TR" b="1" dirty="0" err="1">
                <a:solidFill>
                  <a:schemeClr val="tx2">
                    <a:lumMod val="90000"/>
                  </a:schemeClr>
                </a:solidFill>
                <a:latin typeface="Arial" charset="0"/>
              </a:rPr>
              <a:t>Lithologic</a:t>
            </a:r>
            <a:r>
              <a:rPr lang="tr-TR" b="1" dirty="0">
                <a:solidFill>
                  <a:schemeClr val="tx2">
                    <a:lumMod val="90000"/>
                  </a:schemeClr>
                </a:solidFill>
                <a:latin typeface="Arial" charset="0"/>
              </a:rPr>
              <a:t> </a:t>
            </a:r>
            <a:r>
              <a:rPr lang="tr-TR" b="1" dirty="0" err="1">
                <a:solidFill>
                  <a:schemeClr val="tx2">
                    <a:lumMod val="90000"/>
                  </a:schemeClr>
                </a:solidFill>
                <a:latin typeface="Arial" charset="0"/>
              </a:rPr>
              <a:t>Correlation</a:t>
            </a:r>
            <a:endParaRPr lang="tr-TR" b="1" dirty="0">
              <a:solidFill>
                <a:schemeClr val="tx2">
                  <a:lumMod val="90000"/>
                </a:schemeClr>
              </a:solidFill>
              <a:latin typeface="Arial" charset="0"/>
            </a:endParaRPr>
          </a:p>
          <a:p>
            <a:pPr marL="342900" indent="-342900">
              <a:spcBef>
                <a:spcPct val="50000"/>
              </a:spcBef>
              <a:defRPr/>
            </a:pPr>
            <a:r>
              <a:rPr lang="tr-TR" dirty="0">
                <a:latin typeface="Arial" charset="0"/>
              </a:rPr>
              <a:t>-    </a:t>
            </a:r>
            <a:r>
              <a:rPr lang="tr-TR" b="1" dirty="0" err="1">
                <a:solidFill>
                  <a:schemeClr val="tx2">
                    <a:lumMod val="90000"/>
                  </a:schemeClr>
                </a:solidFill>
                <a:latin typeface="Arial" charset="0"/>
              </a:rPr>
              <a:t>Chronostratigraphic</a:t>
            </a:r>
            <a:r>
              <a:rPr lang="tr-TR" b="1" dirty="0">
                <a:solidFill>
                  <a:schemeClr val="tx2">
                    <a:lumMod val="90000"/>
                  </a:schemeClr>
                </a:solidFill>
                <a:latin typeface="Arial" charset="0"/>
              </a:rPr>
              <a:t>/</a:t>
            </a:r>
            <a:r>
              <a:rPr lang="tr-TR" b="1" dirty="0" err="1">
                <a:solidFill>
                  <a:schemeClr val="tx2">
                    <a:lumMod val="90000"/>
                  </a:schemeClr>
                </a:solidFill>
                <a:latin typeface="Arial" charset="0"/>
              </a:rPr>
              <a:t>Geochronologic</a:t>
            </a:r>
            <a:r>
              <a:rPr lang="tr-TR" b="1" dirty="0">
                <a:solidFill>
                  <a:schemeClr val="tx2">
                    <a:lumMod val="90000"/>
                  </a:schemeClr>
                </a:solidFill>
                <a:latin typeface="Arial" charset="0"/>
              </a:rPr>
              <a:t> </a:t>
            </a:r>
            <a:r>
              <a:rPr lang="tr-TR" b="1" dirty="0" err="1">
                <a:solidFill>
                  <a:schemeClr val="tx2">
                    <a:lumMod val="90000"/>
                  </a:schemeClr>
                </a:solidFill>
                <a:latin typeface="Arial" charset="0"/>
              </a:rPr>
              <a:t>units</a:t>
            </a:r>
            <a:r>
              <a:rPr lang="tr-TR" b="1" dirty="0">
                <a:solidFill>
                  <a:schemeClr val="tx2">
                    <a:lumMod val="90000"/>
                  </a:schemeClr>
                </a:solidFill>
                <a:latin typeface="Arial" charset="0"/>
              </a:rPr>
              <a:t> </a:t>
            </a:r>
          </a:p>
          <a:p>
            <a:pPr marL="342900" indent="-342900">
              <a:spcBef>
                <a:spcPct val="50000"/>
              </a:spcBef>
              <a:defRPr/>
            </a:pPr>
            <a:r>
              <a:rPr lang="tr-TR" b="1" dirty="0">
                <a:solidFill>
                  <a:schemeClr val="tx2">
                    <a:lumMod val="90000"/>
                  </a:schemeClr>
                </a:solidFill>
                <a:latin typeface="Arial" charset="0"/>
              </a:rPr>
              <a:t>      </a:t>
            </a:r>
          </a:p>
        </p:txBody>
      </p:sp>
      <p:sp>
        <p:nvSpPr>
          <p:cNvPr id="6147" name="3 Metin kutusu"/>
          <p:cNvSpPr txBox="1">
            <a:spLocks noChangeArrowheads="1"/>
          </p:cNvSpPr>
          <p:nvPr/>
        </p:nvSpPr>
        <p:spPr bwMode="auto">
          <a:xfrm>
            <a:off x="6767513" y="0"/>
            <a:ext cx="2376487"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smtClean="0"/>
              <a:t>University</a:t>
            </a:r>
            <a:endParaRPr lang="tr-TR" sz="1000" i="1" dirty="0"/>
          </a:p>
        </p:txBody>
      </p:sp>
      <p:sp>
        <p:nvSpPr>
          <p:cNvPr id="6148" name="WordArt 3"/>
          <p:cNvSpPr>
            <a:spLocks noChangeArrowheads="1" noChangeShapeType="1" noTextEdit="1"/>
          </p:cNvSpPr>
          <p:nvPr/>
        </p:nvSpPr>
        <p:spPr bwMode="auto">
          <a:xfrm>
            <a:off x="6875463" y="2781300"/>
            <a:ext cx="14414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Topics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muh.fak\Desktop\2013-03-29\IMAGE0152.JPG"/>
          <p:cNvPicPr>
            <a:picLocks noChangeAspect="1" noChangeArrowheads="1"/>
          </p:cNvPicPr>
          <p:nvPr/>
        </p:nvPicPr>
        <p:blipFill>
          <a:blip r:embed="rId2" cstate="print"/>
          <a:srcRect l="11726" t="16400" b="19551"/>
          <a:stretch>
            <a:fillRect/>
          </a:stretch>
        </p:blipFill>
        <p:spPr bwMode="auto">
          <a:xfrm>
            <a:off x="2700338" y="188913"/>
            <a:ext cx="6254750" cy="6335712"/>
          </a:xfrm>
          <a:prstGeom prst="rect">
            <a:avLst/>
          </a:prstGeom>
          <a:noFill/>
          <a:ln w="9525">
            <a:noFill/>
            <a:miter lim="800000"/>
            <a:headEnd/>
            <a:tailEnd/>
          </a:ln>
        </p:spPr>
      </p:pic>
      <p:sp>
        <p:nvSpPr>
          <p:cNvPr id="3" name="2 Dikdörtgen"/>
          <p:cNvSpPr>
            <a:spLocks noChangeArrowheads="1"/>
          </p:cNvSpPr>
          <p:nvPr/>
        </p:nvSpPr>
        <p:spPr bwMode="auto">
          <a:xfrm>
            <a:off x="0" y="0"/>
            <a:ext cx="1835150"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88068" name="8 Metin kutusu"/>
          <p:cNvSpPr txBox="1">
            <a:spLocks noChangeArrowheads="1"/>
          </p:cNvSpPr>
          <p:nvPr/>
        </p:nvSpPr>
        <p:spPr bwMode="auto">
          <a:xfrm>
            <a:off x="0" y="3213100"/>
            <a:ext cx="1835150" cy="400050"/>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Homework</a:t>
            </a:r>
          </a:p>
        </p:txBody>
      </p:sp>
      <p:sp>
        <p:nvSpPr>
          <p:cNvPr id="88069" name="3 Metin kutusu"/>
          <p:cNvSpPr txBox="1">
            <a:spLocks noChangeArrowheads="1"/>
          </p:cNvSpPr>
          <p:nvPr/>
        </p:nvSpPr>
        <p:spPr bwMode="auto">
          <a:xfrm>
            <a:off x="0" y="0"/>
            <a:ext cx="1835150"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a:solidFill>
                  <a:schemeClr val="bg1"/>
                </a:solidFill>
              </a:rPr>
              <a:t> </a:t>
            </a:r>
            <a:endParaRPr lang="tr-TR" sz="1000" i="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2195513" y="1557338"/>
            <a:ext cx="6948487" cy="2541587"/>
          </a:xfrm>
          <a:prstGeom prst="rect">
            <a:avLst/>
          </a:prstGeom>
          <a:noFill/>
          <a:ln w="9525">
            <a:noFill/>
            <a:miter lim="800000"/>
            <a:headEnd/>
            <a:tailEnd/>
          </a:ln>
        </p:spPr>
      </p:pic>
      <p:pic>
        <p:nvPicPr>
          <p:cNvPr id="72707" name="Picture 3"/>
          <p:cNvPicPr>
            <a:picLocks noChangeAspect="1" noChangeArrowheads="1"/>
          </p:cNvPicPr>
          <p:nvPr/>
        </p:nvPicPr>
        <p:blipFill>
          <a:blip r:embed="rId3" cstate="print"/>
          <a:srcRect t="7059"/>
          <a:stretch>
            <a:fillRect/>
          </a:stretch>
        </p:blipFill>
        <p:spPr bwMode="auto">
          <a:xfrm>
            <a:off x="2195513" y="4076700"/>
            <a:ext cx="6948487" cy="947738"/>
          </a:xfrm>
          <a:prstGeom prst="rect">
            <a:avLst/>
          </a:prstGeom>
          <a:noFill/>
          <a:ln w="9525">
            <a:noFill/>
            <a:miter lim="800000"/>
            <a:headEnd/>
            <a:tailEnd/>
          </a:ln>
        </p:spPr>
      </p:pic>
      <p:sp>
        <p:nvSpPr>
          <p:cNvPr id="4" name="3 Dikdörtgen"/>
          <p:cNvSpPr>
            <a:spLocks noChangeArrowheads="1"/>
          </p:cNvSpPr>
          <p:nvPr/>
        </p:nvSpPr>
        <p:spPr bwMode="auto">
          <a:xfrm>
            <a:off x="0" y="0"/>
            <a:ext cx="2195513" cy="6858000"/>
          </a:xfrm>
          <a:prstGeom prst="rect">
            <a:avLst/>
          </a:prstGeom>
          <a:solidFill>
            <a:schemeClr val="accent1">
              <a:lumMod val="40000"/>
              <a:lumOff val="6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72709" name="8 Metin kutusu"/>
          <p:cNvSpPr txBox="1">
            <a:spLocks noChangeArrowheads="1"/>
          </p:cNvSpPr>
          <p:nvPr/>
        </p:nvSpPr>
        <p:spPr bwMode="auto">
          <a:xfrm>
            <a:off x="0" y="3213100"/>
            <a:ext cx="2195513" cy="708025"/>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Biostratigraphic Units</a:t>
            </a:r>
          </a:p>
        </p:txBody>
      </p:sp>
      <p:sp>
        <p:nvSpPr>
          <p:cNvPr id="72710"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2195513" y="1268413"/>
            <a:ext cx="6945312" cy="2952750"/>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2051050" y="4221163"/>
            <a:ext cx="7169150" cy="1295400"/>
          </a:xfrm>
          <a:prstGeom prst="rect">
            <a:avLst/>
          </a:prstGeom>
          <a:noFill/>
          <a:ln w="9525">
            <a:noFill/>
            <a:miter lim="800000"/>
            <a:headEnd/>
            <a:tailEnd/>
          </a:ln>
        </p:spPr>
      </p:pic>
      <p:sp>
        <p:nvSpPr>
          <p:cNvPr id="4" name="3 Dikdörtgen"/>
          <p:cNvSpPr>
            <a:spLocks noChangeArrowheads="1"/>
          </p:cNvSpPr>
          <p:nvPr/>
        </p:nvSpPr>
        <p:spPr bwMode="auto">
          <a:xfrm>
            <a:off x="0" y="0"/>
            <a:ext cx="2195513" cy="6858000"/>
          </a:xfrm>
          <a:prstGeom prst="rect">
            <a:avLst/>
          </a:prstGeom>
          <a:solidFill>
            <a:schemeClr val="accent3">
              <a:lumMod val="75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73733" name="8 Metin kutusu"/>
          <p:cNvSpPr txBox="1">
            <a:spLocks noChangeArrowheads="1"/>
          </p:cNvSpPr>
          <p:nvPr/>
        </p:nvSpPr>
        <p:spPr bwMode="auto">
          <a:xfrm>
            <a:off x="0" y="3213100"/>
            <a:ext cx="2195513" cy="584200"/>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eaLnBrk="0" hangingPunct="0"/>
            <a:r>
              <a:rPr lang="tr-TR" sz="1600" b="1">
                <a:solidFill>
                  <a:schemeClr val="bg1"/>
                </a:solidFill>
                <a:latin typeface="Times New Roman" pitchFamily="18" charset="0"/>
              </a:rPr>
              <a:t>Chronostratigraphic Units</a:t>
            </a:r>
          </a:p>
        </p:txBody>
      </p:sp>
      <p:sp>
        <p:nvSpPr>
          <p:cNvPr id="73734"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tx2"/>
                </a:solidFill>
              </a:rPr>
              <a:t>M. Görmüş, </a:t>
            </a:r>
          </a:p>
          <a:p>
            <a:pPr algn="ctr" eaLnBrk="0" hangingPunct="0"/>
            <a:r>
              <a:rPr lang="tr-TR" sz="1000" i="1" dirty="0">
                <a:solidFill>
                  <a:schemeClr val="tx2"/>
                </a:solidFill>
              </a:rPr>
              <a:t>Ankara </a:t>
            </a:r>
            <a:r>
              <a:rPr lang="tr-TR" sz="1000" i="1" dirty="0" err="1">
                <a:solidFill>
                  <a:schemeClr val="tx2"/>
                </a:solidFill>
              </a:rPr>
              <a:t>University</a:t>
            </a:r>
            <a:r>
              <a:rPr lang="tr-TR" sz="1000" i="1" dirty="0">
                <a:solidFill>
                  <a:schemeClr val="tx2"/>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0" y="765175"/>
            <a:ext cx="4632325" cy="5400675"/>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4646613" y="765175"/>
            <a:ext cx="4497387" cy="4176713"/>
          </a:xfrm>
          <a:prstGeom prst="rect">
            <a:avLst/>
          </a:prstGeom>
          <a:noFill/>
          <a:ln w="9525">
            <a:noFill/>
            <a:miter lim="800000"/>
            <a:headEnd/>
            <a:tailEnd/>
          </a:ln>
        </p:spPr>
      </p:pic>
      <p:sp>
        <p:nvSpPr>
          <p:cNvPr id="4" name="3 Dikdörtgen"/>
          <p:cNvSpPr>
            <a:spLocks noChangeArrowheads="1"/>
          </p:cNvSpPr>
          <p:nvPr/>
        </p:nvSpPr>
        <p:spPr bwMode="auto">
          <a:xfrm>
            <a:off x="0" y="0"/>
            <a:ext cx="9144000" cy="765175"/>
          </a:xfrm>
          <a:prstGeom prst="rect">
            <a:avLst/>
          </a:prstGeom>
          <a:solidFill>
            <a:schemeClr val="accent3">
              <a:lumMod val="75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74757" name="8 Metin kutusu"/>
          <p:cNvSpPr txBox="1">
            <a:spLocks noChangeArrowheads="1"/>
          </p:cNvSpPr>
          <p:nvPr/>
        </p:nvSpPr>
        <p:spPr bwMode="auto">
          <a:xfrm>
            <a:off x="3611563" y="85725"/>
            <a:ext cx="2195512" cy="584200"/>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eaLnBrk="0" hangingPunct="0"/>
            <a:r>
              <a:rPr lang="tr-TR" sz="1600" b="1">
                <a:solidFill>
                  <a:schemeClr val="bg1"/>
                </a:solidFill>
                <a:latin typeface="Times New Roman" pitchFamily="18" charset="0"/>
              </a:rPr>
              <a:t>Chronostratigraphic Units</a:t>
            </a:r>
          </a:p>
        </p:txBody>
      </p:sp>
      <p:sp>
        <p:nvSpPr>
          <p:cNvPr id="74758"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tx2"/>
                </a:solidFill>
              </a:rPr>
              <a:t>M. Görmüş, </a:t>
            </a:r>
          </a:p>
          <a:p>
            <a:pPr algn="ctr" eaLnBrk="0" hangingPunct="0"/>
            <a:r>
              <a:rPr lang="tr-TR" sz="1000" i="1" dirty="0">
                <a:solidFill>
                  <a:schemeClr val="tx2"/>
                </a:solidFill>
              </a:rPr>
              <a:t>Ankara </a:t>
            </a:r>
            <a:r>
              <a:rPr lang="tr-TR" sz="1000" i="1" dirty="0" err="1">
                <a:solidFill>
                  <a:schemeClr val="tx2"/>
                </a:solidFill>
              </a:rPr>
              <a:t>University</a:t>
            </a:r>
            <a:r>
              <a:rPr lang="tr-TR" sz="1000" i="1" dirty="0">
                <a:solidFill>
                  <a:schemeClr val="tx2"/>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2268538" y="0"/>
            <a:ext cx="5183187" cy="6815138"/>
          </a:xfrm>
          <a:prstGeom prst="rect">
            <a:avLst/>
          </a:prstGeom>
          <a:noFill/>
          <a:ln w="9525">
            <a:noFill/>
            <a:miter lim="800000"/>
            <a:headEnd/>
            <a:tailEnd/>
          </a:ln>
        </p:spPr>
      </p:pic>
      <p:sp>
        <p:nvSpPr>
          <p:cNvPr id="3" name="2 Dikdörtgen"/>
          <p:cNvSpPr>
            <a:spLocks noChangeArrowheads="1"/>
          </p:cNvSpPr>
          <p:nvPr/>
        </p:nvSpPr>
        <p:spPr bwMode="auto">
          <a:xfrm>
            <a:off x="0" y="0"/>
            <a:ext cx="2195513" cy="6858000"/>
          </a:xfrm>
          <a:prstGeom prst="rect">
            <a:avLst/>
          </a:prstGeom>
          <a:solidFill>
            <a:schemeClr val="accent6">
              <a:lumMod val="40000"/>
              <a:lumOff val="6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75780" name="8 Metin kutusu"/>
          <p:cNvSpPr txBox="1">
            <a:spLocks noChangeArrowheads="1"/>
          </p:cNvSpPr>
          <p:nvPr/>
        </p:nvSpPr>
        <p:spPr bwMode="auto">
          <a:xfrm>
            <a:off x="0" y="3213100"/>
            <a:ext cx="2195513" cy="338138"/>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eaLnBrk="0" hangingPunct="0"/>
            <a:r>
              <a:rPr lang="tr-TR" sz="1600" b="1">
                <a:solidFill>
                  <a:schemeClr val="bg1"/>
                </a:solidFill>
                <a:latin typeface="Times New Roman" pitchFamily="18" charset="0"/>
              </a:rPr>
              <a:t>Geochronologic Units</a:t>
            </a:r>
          </a:p>
        </p:txBody>
      </p:sp>
      <p:sp>
        <p:nvSpPr>
          <p:cNvPr id="75781"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116013" y="1773238"/>
            <a:ext cx="6940550" cy="3662362"/>
          </a:xfrm>
          <a:prstGeom prst="rect">
            <a:avLst/>
          </a:prstGeom>
          <a:noFill/>
          <a:ln w="9525">
            <a:noFill/>
            <a:miter lim="800000"/>
            <a:headEnd/>
            <a:tailEnd/>
          </a:ln>
        </p:spPr>
      </p:pic>
      <p:pic>
        <p:nvPicPr>
          <p:cNvPr id="76803" name="Picture 2"/>
          <p:cNvPicPr>
            <a:picLocks noChangeAspect="1" noChangeArrowheads="1"/>
          </p:cNvPicPr>
          <p:nvPr/>
        </p:nvPicPr>
        <p:blipFill>
          <a:blip r:embed="rId2" cstate="print"/>
          <a:srcRect t="1736" r="19193" b="90398"/>
          <a:stretch>
            <a:fillRect/>
          </a:stretch>
        </p:blipFill>
        <p:spPr bwMode="auto">
          <a:xfrm>
            <a:off x="1116013" y="5589588"/>
            <a:ext cx="5607050" cy="287337"/>
          </a:xfrm>
          <a:prstGeom prst="rect">
            <a:avLst/>
          </a:prstGeom>
          <a:noFill/>
          <a:ln w="9525">
            <a:noFill/>
            <a:miter lim="800000"/>
            <a:headEnd/>
            <a:tailEnd/>
          </a:ln>
        </p:spPr>
      </p:pic>
      <p:sp>
        <p:nvSpPr>
          <p:cNvPr id="76804" name="3 Metin kutusu"/>
          <p:cNvSpPr txBox="1">
            <a:spLocks noChangeArrowheads="1"/>
          </p:cNvSpPr>
          <p:nvPr/>
        </p:nvSpPr>
        <p:spPr bwMode="auto">
          <a:xfrm>
            <a:off x="6732588" y="5516563"/>
            <a:ext cx="1295400" cy="369887"/>
          </a:xfrm>
          <a:prstGeom prst="rect">
            <a:avLst/>
          </a:prstGeom>
          <a:noFill/>
          <a:ln w="9525">
            <a:noFill/>
            <a:miter lim="800000"/>
            <a:headEnd/>
            <a:tailEnd/>
          </a:ln>
        </p:spPr>
        <p:txBody>
          <a:bodyPr>
            <a:spAutoFit/>
          </a:bodyPr>
          <a:lstStyle/>
          <a:p>
            <a:r>
              <a:rPr lang="tr-TR"/>
              <a:t>1983</a:t>
            </a:r>
          </a:p>
        </p:txBody>
      </p:sp>
      <p:sp>
        <p:nvSpPr>
          <p:cNvPr id="76805" name="4 Metin kutusu"/>
          <p:cNvSpPr txBox="1">
            <a:spLocks noChangeArrowheads="1"/>
          </p:cNvSpPr>
          <p:nvPr/>
        </p:nvSpPr>
        <p:spPr bwMode="auto">
          <a:xfrm>
            <a:off x="1116013" y="6021388"/>
            <a:ext cx="2303462" cy="369887"/>
          </a:xfrm>
          <a:prstGeom prst="rect">
            <a:avLst/>
          </a:prstGeom>
          <a:noFill/>
          <a:ln w="9525">
            <a:noFill/>
            <a:miter lim="800000"/>
            <a:headEnd/>
            <a:tailEnd/>
          </a:ln>
        </p:spPr>
        <p:txBody>
          <a:bodyPr>
            <a:spAutoFit/>
          </a:bodyPr>
          <a:lstStyle/>
          <a:p>
            <a:r>
              <a:rPr lang="tr-TR"/>
              <a:t>Boggs, S. 2012</a:t>
            </a:r>
          </a:p>
        </p:txBody>
      </p:sp>
      <p:sp>
        <p:nvSpPr>
          <p:cNvPr id="76806"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IMAGE0013"/>
          <p:cNvPicPr>
            <a:picLocks noChangeAspect="1" noChangeArrowheads="1"/>
          </p:cNvPicPr>
          <p:nvPr/>
        </p:nvPicPr>
        <p:blipFill>
          <a:blip r:embed="rId2" cstate="print"/>
          <a:srcRect l="10185" t="22755" r="48285" b="25938"/>
          <a:stretch>
            <a:fillRect/>
          </a:stretch>
        </p:blipFill>
        <p:spPr bwMode="auto">
          <a:xfrm>
            <a:off x="2411413" y="404813"/>
            <a:ext cx="6732587" cy="6051550"/>
          </a:xfrm>
          <a:prstGeom prst="rect">
            <a:avLst/>
          </a:prstGeom>
          <a:noFill/>
          <a:ln w="9525">
            <a:noFill/>
            <a:miter lim="800000"/>
            <a:headEnd/>
            <a:tailEnd/>
          </a:ln>
        </p:spPr>
      </p:pic>
      <p:sp>
        <p:nvSpPr>
          <p:cNvPr id="3" name="2 Dikdörtgen"/>
          <p:cNvSpPr>
            <a:spLocks noChangeArrowheads="1"/>
          </p:cNvSpPr>
          <p:nvPr/>
        </p:nvSpPr>
        <p:spPr bwMode="auto">
          <a:xfrm>
            <a:off x="0" y="0"/>
            <a:ext cx="2195513"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77828" name="8 Metin kutusu"/>
          <p:cNvSpPr txBox="1">
            <a:spLocks noChangeArrowheads="1"/>
          </p:cNvSpPr>
          <p:nvPr/>
        </p:nvSpPr>
        <p:spPr bwMode="auto">
          <a:xfrm>
            <a:off x="0" y="3213100"/>
            <a:ext cx="2195513" cy="400050"/>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Correlation</a:t>
            </a:r>
          </a:p>
        </p:txBody>
      </p:sp>
      <p:sp>
        <p:nvSpPr>
          <p:cNvPr id="77829"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Metin kutusu"/>
          <p:cNvSpPr txBox="1">
            <a:spLocks noChangeArrowheads="1"/>
          </p:cNvSpPr>
          <p:nvPr/>
        </p:nvSpPr>
        <p:spPr bwMode="auto">
          <a:xfrm>
            <a:off x="2339975" y="6453188"/>
            <a:ext cx="1511300" cy="338137"/>
          </a:xfrm>
          <a:prstGeom prst="rect">
            <a:avLst/>
          </a:prstGeom>
          <a:noFill/>
          <a:ln w="9525">
            <a:noFill/>
            <a:miter lim="800000"/>
            <a:headEnd/>
            <a:tailEnd/>
          </a:ln>
        </p:spPr>
        <p:txBody>
          <a:bodyPr>
            <a:spAutoFit/>
          </a:bodyPr>
          <a:lstStyle/>
          <a:p>
            <a:r>
              <a:rPr lang="tr-TR" sz="800" i="1"/>
              <a:t>Hükmü Orhan, S.Ü, ders notlarından değiştirilmiştir</a:t>
            </a:r>
          </a:p>
        </p:txBody>
      </p:sp>
      <p:sp>
        <p:nvSpPr>
          <p:cNvPr id="78851" name="Text Box 2"/>
          <p:cNvSpPr txBox="1">
            <a:spLocks noChangeArrowheads="1"/>
          </p:cNvSpPr>
          <p:nvPr/>
        </p:nvSpPr>
        <p:spPr bwMode="auto">
          <a:xfrm>
            <a:off x="2411413" y="1052513"/>
            <a:ext cx="6337300" cy="4968875"/>
          </a:xfrm>
          <a:prstGeom prst="rect">
            <a:avLst/>
          </a:prstGeom>
          <a:noFill/>
          <a:ln w="9525">
            <a:noFill/>
            <a:miter lim="800000"/>
            <a:headEnd/>
            <a:tailEnd/>
          </a:ln>
        </p:spPr>
        <p:txBody>
          <a:bodyPr>
            <a:spAutoFit/>
          </a:bodyPr>
          <a:lstStyle/>
          <a:p>
            <a:r>
              <a:rPr lang="tr-TR" sz="2000">
                <a:solidFill>
                  <a:srgbClr val="FF3300"/>
                </a:solidFill>
                <a:latin typeface="Arial" charset="0"/>
              </a:rPr>
              <a:t>3.4 LİTOKORELASYON:</a:t>
            </a:r>
          </a:p>
          <a:p>
            <a:r>
              <a:rPr lang="tr-TR" sz="2000">
                <a:latin typeface="Arial" charset="0"/>
              </a:rPr>
              <a:t> </a:t>
            </a:r>
          </a:p>
          <a:p>
            <a:r>
              <a:rPr lang="tr-TR" sz="2000">
                <a:latin typeface="Arial" charset="0"/>
              </a:rPr>
              <a:t>Benzer litoloji ve stratigrafik pozisyondaki birimlerin korele edilme biçimidir. Bir lokasyondan diğerine bir litostratigrafik birimin devamlı izlenmesi şeklinde korelasyon; "direk korelasyon metodu" olarak bilinir.</a:t>
            </a:r>
          </a:p>
          <a:p>
            <a:endParaRPr lang="tr-TR" sz="2000">
              <a:latin typeface="Arial" charset="0"/>
            </a:endParaRPr>
          </a:p>
          <a:p>
            <a:r>
              <a:rPr lang="tr-TR" sz="2000">
                <a:latin typeface="Arial" charset="0"/>
              </a:rPr>
              <a:t> </a:t>
            </a:r>
            <a:r>
              <a:rPr lang="tr-TR" sz="2000">
                <a:solidFill>
                  <a:srgbClr val="3333FF"/>
                </a:solidFill>
                <a:latin typeface="Arial" charset="0"/>
              </a:rPr>
              <a:t>Bu korelasyon metodu katmanların sürekli ya da sürekliye yakın şekilde yüzeylediği yerlerde uygulanır.</a:t>
            </a:r>
          </a:p>
          <a:p>
            <a:r>
              <a:rPr lang="tr-TR" sz="2000">
                <a:solidFill>
                  <a:srgbClr val="3333FF"/>
                </a:solidFill>
                <a:latin typeface="Arial" charset="0"/>
              </a:rPr>
              <a:t>Eğer katman yüzlekleri geniş toprak örtüleri ya da bitki örtüsüyle kaplanmış veya erozyondan dolayı kesintiye uğramışsa katmanların fiziksel olarak izlenmesi mümkün değildir. Bu durumlarda direkt olmayan metodlar kullanılır.</a:t>
            </a:r>
          </a:p>
        </p:txBody>
      </p:sp>
      <p:sp>
        <p:nvSpPr>
          <p:cNvPr id="7" name="6 Dikdörtgen"/>
          <p:cNvSpPr>
            <a:spLocks noChangeArrowheads="1"/>
          </p:cNvSpPr>
          <p:nvPr/>
        </p:nvSpPr>
        <p:spPr bwMode="auto">
          <a:xfrm>
            <a:off x="0" y="0"/>
            <a:ext cx="2195513" cy="6858000"/>
          </a:xfrm>
          <a:prstGeom prst="rect">
            <a:avLst/>
          </a:prstGeom>
          <a:solidFill>
            <a:schemeClr val="accent3">
              <a:lumMod val="60000"/>
              <a:lumOff val="40000"/>
            </a:schemeClr>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78853" name="8 Metin kutusu"/>
          <p:cNvSpPr txBox="1">
            <a:spLocks noChangeArrowheads="1"/>
          </p:cNvSpPr>
          <p:nvPr/>
        </p:nvSpPr>
        <p:spPr bwMode="auto">
          <a:xfrm>
            <a:off x="0" y="3213100"/>
            <a:ext cx="2195513" cy="708025"/>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Lithologic</a:t>
            </a:r>
          </a:p>
          <a:p>
            <a:pPr algn="ctr" eaLnBrk="0" hangingPunct="0"/>
            <a:r>
              <a:rPr lang="tr-TR" sz="2000" b="1">
                <a:solidFill>
                  <a:schemeClr val="bg1"/>
                </a:solidFill>
                <a:latin typeface="Times New Roman" pitchFamily="18" charset="0"/>
              </a:rPr>
              <a:t>Correlation</a:t>
            </a:r>
          </a:p>
        </p:txBody>
      </p:sp>
      <p:sp>
        <p:nvSpPr>
          <p:cNvPr id="78854"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solidFill>
                  <a:schemeClr val="bg1"/>
                </a:solidFill>
              </a:rPr>
              <a:t>M. Görmüş, </a:t>
            </a:r>
          </a:p>
          <a:p>
            <a:pPr algn="ctr" eaLnBrk="0" hangingPunct="0"/>
            <a:r>
              <a:rPr lang="tr-TR" sz="1000" i="1" dirty="0">
                <a:solidFill>
                  <a:schemeClr val="bg1"/>
                </a:solidFill>
              </a:rPr>
              <a:t>Ankara </a:t>
            </a:r>
            <a:r>
              <a:rPr lang="tr-TR" sz="1000" i="1" dirty="0" err="1">
                <a:solidFill>
                  <a:schemeClr val="bg1"/>
                </a:solidFill>
              </a:rPr>
              <a:t>University</a:t>
            </a:r>
            <a:r>
              <a:rPr lang="tr-TR" sz="1000" i="1" dirty="0">
                <a:solidFill>
                  <a:schemeClr val="bg1"/>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Çatlak">
  <a:themeElements>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Çatla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Çatlak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Çatlak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Çatlak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Çatlak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Çatlak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Çatlak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Çatlak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Çatlak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4493</TotalTime>
  <Words>822</Words>
  <Application>Microsoft Office PowerPoint</Application>
  <PresentationFormat>Ekran Gösterisi (4:3)</PresentationFormat>
  <Paragraphs>141</Paragraphs>
  <Slides>20</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20</vt:i4>
      </vt:variant>
    </vt:vector>
  </HeadingPairs>
  <TitlesOfParts>
    <vt:vector size="22" baseType="lpstr">
      <vt:lpstr>Çatlak</vt:lpstr>
      <vt:lpstr>Image</vt:lpstr>
      <vt:lpstr>Field Geology</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ankara1</dc:creator>
  <cp:lastModifiedBy>gormus</cp:lastModifiedBy>
  <cp:revision>367</cp:revision>
  <dcterms:created xsi:type="dcterms:W3CDTF">2012-10-09T07:07:35Z</dcterms:created>
  <dcterms:modified xsi:type="dcterms:W3CDTF">2018-02-27T20:43:03Z</dcterms:modified>
</cp:coreProperties>
</file>