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-570" y="-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A223B-12A1-40F0-A826-71FBDA907897}" type="datetime1">
              <a:rPr lang="tr-TR" smtClean="0">
                <a:solidFill>
                  <a:schemeClr val="tx2"/>
                </a:solidFill>
              </a:rPr>
              <a:pPr rtl="0"/>
              <a:t>26.10.2020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0BB88A-49AB-4E14-91A6-36797D6E6D43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8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2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4506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3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3502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4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0253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5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2350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6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5365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7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3593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8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9408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9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1089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3047206" y="3124200"/>
            <a:ext cx="8227457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047206" y="5003322"/>
            <a:ext cx="8227457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0735" y="1110663"/>
            <a:ext cx="2286000" cy="507868"/>
          </a:xfrm>
        </p:spPr>
        <p:txBody>
          <a:bodyPr/>
          <a:lstStyle/>
          <a:p>
            <a:fld id="{445C7B3A-9973-44D2-AD47-2907FD5772E6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2866" y="4117728"/>
            <a:ext cx="3657600" cy="511931"/>
          </a:xfrm>
        </p:spPr>
        <p:txBody>
          <a:bodyPr/>
          <a:lstStyle/>
          <a:p>
            <a:pPr rtl="0"/>
            <a:r>
              <a:rPr lang="tr-TR" smtClean="0"/>
              <a:t>Alt bilgi ekle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1214864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745721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2218366" y="5788152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2539339" y="4495800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66932" y="4928702"/>
            <a:ext cx="812588" cy="517524"/>
          </a:xfrm>
        </p:spPr>
        <p:txBody>
          <a:bodyPr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A561-1CA3-4DB2-B248-2A9EFB9B0DF5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234618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6154-8C20-46A3-9D63-7CF5AA4028FC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9954207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98B3C6-DC39-4726-957F-B042C9B266CF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7206" y="2895600"/>
            <a:ext cx="8227457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47206" y="5010150"/>
            <a:ext cx="8227457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28916" y="1106998"/>
            <a:ext cx="2286000" cy="507868"/>
          </a:xfrm>
        </p:spPr>
        <p:txBody>
          <a:bodyPr/>
          <a:lstStyle/>
          <a:p>
            <a:fld id="{C33BA561-1CA3-4DB2-B248-2A9EFB9B0DF5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3116" y="4114867"/>
            <a:ext cx="3657600" cy="511931"/>
          </a:xfrm>
        </p:spPr>
        <p:txBody>
          <a:bodyPr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 bwMode="auto">
          <a:xfrm>
            <a:off x="507868" y="0"/>
            <a:ext cx="812588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368352" y="0"/>
            <a:ext cx="13951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1320456" y="0"/>
            <a:ext cx="24243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521364" y="0"/>
            <a:ext cx="30696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4175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121888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1385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23015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42203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625176" y="0"/>
            <a:ext cx="10157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812588" y="3429000"/>
            <a:ext cx="17267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765812" y="4866752"/>
            <a:ext cx="855009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454395" y="5500632"/>
            <a:ext cx="182832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2218366" y="5791200"/>
            <a:ext cx="365665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2504734" y="4479888"/>
            <a:ext cx="487553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1212743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87023" y="4928702"/>
            <a:ext cx="812588" cy="517524"/>
          </a:xfrm>
        </p:spPr>
        <p:txBody>
          <a:bodyPr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8BC5-BC30-4818-91B2-C87B3D26484C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487553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5692181" y="1600200"/>
            <a:ext cx="487553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055781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8E9D-2E60-4077-8AF3-4646468B08D2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441" y="2362200"/>
            <a:ext cx="487553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5827782" y="2362200"/>
            <a:ext cx="487553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609441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5789692" y="1569720"/>
            <a:ext cx="487553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CEF213-8E9E-4FAE-8057-788C7DA37C39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D05-9E33-40E5-A882-391E23333876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5545094" y="3124280"/>
            <a:ext cx="6309360" cy="609441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080675" y="274320"/>
            <a:ext cx="203553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2542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406294" y="274320"/>
            <a:ext cx="7516442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3BA561-1CA3-4DB2-B248-2A9EFB9B0DF5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5516145" y="3124280"/>
            <a:ext cx="6309360" cy="609441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8227457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018715" y="264795"/>
            <a:ext cx="2031471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83290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25424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3BA561-1CA3-4DB2-B248-2A9EFB9B0DF5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1680957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441" y="274638"/>
            <a:ext cx="9954207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9954207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10451656" y="1017910"/>
            <a:ext cx="2011680" cy="51193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3BA561-1CA3-4DB2-B248-2A9EFB9B0DF5}" type="datetime1">
              <a:rPr lang="tr-TR" smtClean="0"/>
              <a:pPr/>
              <a:t>26.10.2020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9850665" y="3676343"/>
            <a:ext cx="3200400" cy="48755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smtClean="0"/>
              <a:t>Alt bilgi ekleme</a:t>
            </a:r>
            <a:endParaRPr lang="tr-TR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0157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198567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11782531" y="0"/>
            <a:ext cx="406294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1884104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10872432" y="5715000"/>
            <a:ext cx="73133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835866" y="5734050"/>
            <a:ext cx="812588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366&amp;bih=657&amp;q=kohat+n%C3%BCfus&amp;stick=H4sIAAAAAAAAAOPgE-LUz9U3MIlPTq_U0spOttLPyU9OLMnMz9MvLgHSxSWZyYk58UWp6UAhq4L8gtIcsOwiVp7s_IzEEoW8w3vSSosB0H6zTUgAAAA&amp;ved=2ahUKEwiHxaqk44zhAhXZwMQBHdYFBUEQ6BMoADAXegQIBxAG" TargetMode="External"/><Relationship Id="rId2" Type="http://schemas.openxmlformats.org/officeDocument/2006/relationships/hyperlink" Target="https://www.google.com/search?sa=X&amp;biw=1366&amp;bih=657&amp;q=kohat+rak%C4%B1m&amp;stick=H4sIAAAAAAAAAOPgE-LUz9U3MIlPTq_Uks9OttLPyU9OLMnMz4MzrFJzUsvArEWsPNn5GYklCkWJ2Uc25gIAoJNJDz0AAAA&amp;ved=2ahUKEwiHxaqk44zhAhXZwMQBHdYFBUEQ6BMoADAWegQIBx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translate.googleusercontent.com/translate_c?depth=1&amp;hl=tr&amp;prev=search&amp;rurl=translate.google.com&amp;sl=en&amp;sp=nmt4&amp;u=https://en.m.wikipedia.org/wiki/Bangash&amp;xid=17259,15700002,15700022,15700186,15700191,15700248,15700253&amp;usg=ALkJrhii1THrLFneQZ5rlnovem2gTluCZ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tr&amp;prev=search&amp;rurl=translate.google.com&amp;sl=en&amp;sp=nmt4&amp;u=https://en.m.wikipedia.org/wiki/Khyber_Pakhtunkhwa&amp;xid=17259,15700002,15700022,15700186,15700191,15700248,15700253&amp;usg=ALkJrhieOdNvYz_DFaGH4y5V9hRx_FEkSw" TargetMode="External"/><Relationship Id="rId2" Type="http://schemas.openxmlformats.org/officeDocument/2006/relationships/hyperlink" Target="https://translate.googleusercontent.com/translate_c?depth=1&amp;hl=tr&amp;prev=search&amp;rurl=translate.google.com&amp;sl=en&amp;sp=nmt4&amp;u=https://en.m.wikipedia.org/wiki/Pakistan&amp;xid=17259,15700002,15700022,15700186,15700191,15700248,15700253&amp;usg=ALkJrhgRSdcM8GX-_EdRUwbN3Sng6-WjI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translate.googleusercontent.com/translate_c?depth=1&amp;hl=tr&amp;prev=search&amp;rurl=translate.google.com&amp;sl=en&amp;sp=nmt4&amp;u=https://en.m.wikipedia.org/wiki/Kohat_District&amp;xid=17259,15700002,15700022,15700186,15700191,15700248,15700253&amp;usg=ALkJrhj9pCk-1raTOqh9SwlE1pHxCcvEk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alakand+district+batkhela&amp;stick=H4sIAAAAAAAAAOPgE-LUz9U3SE7KNo5X4gIxzcqNjAoNtBQyyq30k_NzclKTSzLz8_Rz8pMTQYxiq-TEgsySxJxFrFK5iTmJ2Yl5KQopmcUlRZnJJQpJiSXZGak5iQCuq72ZWAAAAA&amp;sa=X&amp;ved=2ahUKEwi399W3-IzhAhVEPVAKHeppCRIQmxMoATAcegQICRAK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google.com/search?q=malakand+district+ba%C5%9Fkent&amp;stick=H4sIAAAAAAAAAOPgE-LUz9U3SE7KNo7XUsgot9JPzs_JSU0uyczP08_JT04EMYqtkhMLMksScxaxSuUm5iRmJ-alKKRkFpcUZSaXKCQlHp2fnZpXAgDkFXEcTAAAAA&amp;sa=X&amp;ved=2ahUKEwi399W3-IzhAhVEPVAKHeppCRIQ6BMoADAcegQICRA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late.googleusercontent.com/translate_c?depth=1&amp;hl=tr&amp;prev=search&amp;rurl=translate.google.com&amp;sl=en&amp;sp=nmt4&amp;u=https://en.m.wikipedia.org/wiki/Divisions_of_Pakistan&amp;xid=17259,15700002,15700022,15700186,15700191,15700248,15700253&amp;usg=ALkJrhiA45hTGv17ukHUlffTWaEQ4i5JRw" TargetMode="External"/><Relationship Id="rId5" Type="http://schemas.openxmlformats.org/officeDocument/2006/relationships/hyperlink" Target="https://translate.googleusercontent.com/translate_c?depth=1&amp;hl=tr&amp;prev=search&amp;rurl=translate.google.com&amp;sl=en&amp;sp=nmt4&amp;u=https://en.m.wikipedia.org/wiki/Khyber_Pakhtunkhwa&amp;xid=17259,15700002,15700022,15700186,15700191,15700248,15700253&amp;usg=ALkJrhieOdNvYz_DFaGH4y5V9hRx_FEkSw" TargetMode="External"/><Relationship Id="rId4" Type="http://schemas.openxmlformats.org/officeDocument/2006/relationships/hyperlink" Target="https://translate.googleusercontent.com/translate_c?depth=1&amp;hl=tr&amp;prev=search&amp;rurl=translate.google.com&amp;sl=en&amp;sp=nmt4&amp;u=https://en.m.wikipedia.org/wiki/Pakistan&amp;xid=17259,15700002,15700022,15700186,15700191,15700248,15700253&amp;usg=ALkJrhgRSdcM8GX-_EdRUwbN3Sng6-WjI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tr&amp;prev=search&amp;rurl=translate.google.com&amp;sl=en&amp;sp=nmt4&amp;u=https://en.m.wikipedia.org/wiki/Federally_Administered_Tribal_Area&amp;xid=17259,15700002,15700022,15700186,15700191,15700248,15700253&amp;usg=ALkJrhjLGFwoVrnIhctarGZBBRxQfRQClw" TargetMode="External"/><Relationship Id="rId2" Type="http://schemas.openxmlformats.org/officeDocument/2006/relationships/hyperlink" Target="https://translate.googleusercontent.com/translate_c?depth=1&amp;hl=tr&amp;prev=search&amp;rurl=translate.google.com&amp;sl=en&amp;sp=nmt4&amp;u=https://en.m.wikipedia.org/wiki/Malakand_Agency&amp;xid=17259,15700002,15700022,15700186,15700191,15700248,15700253&amp;usg=ALkJrhhGkg6P80m2kAc4px8KWkcxjS212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nslate.googleusercontent.com/translate_c?depth=1&amp;hl=tr&amp;prev=search&amp;rurl=translate.google.com&amp;sl=en&amp;sp=nmt4&amp;u=https://en.m.wikipedia.org/wiki/Dir_(princely_state)&amp;xid=17259,15700002,15700022,15700186,15700191,15700248,15700253&amp;usg=ALkJrhin7xIQU_sg9mSK1KnrE90jU91dug" TargetMode="External"/><Relationship Id="rId4" Type="http://schemas.openxmlformats.org/officeDocument/2006/relationships/hyperlink" Target="https://translate.googleusercontent.com/translate_c?depth=1&amp;hl=tr&amp;prev=search&amp;rurl=translate.google.com&amp;sl=en&amp;sp=nmt4&amp;u=https://en.m.wikipedia.org/wiki/Chitral_(princely_state)&amp;xid=17259,15700002,15700022,15700186,15700191,15700248,15700253&amp;usg=ALkJrhjhZVmJYQOMW-4IfW8Vwe7N7qhz8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uom.edu.p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745&amp;bih=807&amp;q=bannu+n%C3%BCfus&amp;stick=H4sIAAAAAAAAAOPgE-LUz9U3sIw3NDHQ0spOttLPyU9OLMnMz9MvLgHSxSWZyYk58UWp6UAhq4L8gtIcsOwiVp6kxLy8UoW8w3vSSosBCtBOsUgAAAA&amp;ved=2ahUKEwiziKatwozhAhWzxcQBHWXwA-oQ6BMoADAXegQIBB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/search?sa=X&amp;biw=1745&amp;bih=807&amp;q=bannu+havalimanlar%C4%B1n%C4%B1n+say%C4%B1s%C4%B1&amp;stick=H4sIAAAAAAAAAOPgE-LUz9U3sIw3NDHQMs8ot9JPzs_JSU0uyczP00_OLMlMLdYtyS_PK9Yty8zJSUxPLbbKK81NSi1SyE9TSMwsKsgvKilexKqYlJiXV6qQkViWmJOZm5iXk1h0ZGMeECkUJ1Ye2Vh8ZCMA9EvDSmoAAAA&amp;ved=2ahUKEwiziKatwozhAhWzxcQBHWXwA-oQ6BMoADAZegQIBBAJ" TargetMode="External"/><Relationship Id="rId4" Type="http://schemas.openxmlformats.org/officeDocument/2006/relationships/hyperlink" Target="https://www.google.com/search?sa=X&amp;biw=1745&amp;bih=807&amp;q=bannu+yerel+saat&amp;stick=H4sIAAAAAAAAAOPgE-LUz9U3sIw3NDHQUshOttLPyU9OLMnMz9NPziypLMkvz7MCieQolGTmpi5iFUhKzMsrVahMLUrNUShOTCwBAL3csOZCAAAA&amp;ved=2ahUKEwiziKatwozhAhWzxcQBHWXwA-oQ6BMoADAYegQIBBA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745&amp;bih=807&amp;q=ustb+kurulu%C5%9F+tarihi&amp;stick=H4sIAAAAAAAAAOPgE-LUz9U3SDMqMInXUs1OttLPL0pPzMusSizJzM9D4Vil5ZfmpaSmLGIVKS0uSVLILi0qzSk9Ol-hJLEoMyMTAFn-mu5LAAAA&amp;ved=2ahUKEwjc6dK3w4zhAhWnyqYKHYROAuIQ6BMoADARegQIChA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745&amp;bih=807&amp;q=government+post+graduate+college+bannu+kurulu%C5%9F+tarihi&amp;stick=H4sIAAAAAAAAAOPgE-LVT9c3NEyrSjEyKirM1VLNTrbSzy9KT8zLrEosyczPQ-FYpeWX5qWkpixiNUvPL0stystNzStRKMgvLlFIL0pMKU0sSVVIzs_JSU1PVUhKzMsrVcguLSrNKT06X6EksSgzIxMAdVAFVHEAAAA&amp;ved=2ahUKEwiNmr64w4zhAhVMdJoKHbqlDn8Q6BMoADAdegQIChA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dera+ismail+khan+rak%C4%B1m&amp;stick=H4sIAAAAAAAAAOPgE-LUz9U3MDbOMTHRks9OttLPyU9OLMnMz4MzrFJzUsvArEWs4impRYkKmcW5iZk5CtkZiXkKRYnZRzbmAgBIcR44SAAAAA&amp;sa=X&amp;ved=2ahUKEwjC1JOR0IzhAhVPaJoKHX2FBWgQ6BMoADAVegQIBRAD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dera+ismail+khan+havalimanlar%C4%B1n%C4%B1n+say%C4%B1s%C4%B1&amp;stick=H4sIAAAAAAAAAA3CQQoCMQwAwJOgFw--IGdxqbALwv4m1miDaSpJ3cXv-IP-oQ_TYbb7wy7kcB5HmabjJa1ziEWEYuWiIXJl8qGWVX1YWAQf5LO-85UMyh2Q7VWs-ndzupEhsGdkgWdChYQLCmdUQetN_8Hx05v39gO92HfmdQAAAA&amp;sa=X&amp;ved=2ahUKEwjC1JOR0IzhAhVPaJoKHX2FBWgQ6BMoADAZegQIBRAQ" TargetMode="External"/><Relationship Id="rId5" Type="http://schemas.openxmlformats.org/officeDocument/2006/relationships/hyperlink" Target="https://www.google.com/search?q=dera+ismail+khan+yerel+saat&amp;stick=H4sIAAAAAAAAAOPgE-LUz9U3MDbOMTHRUshOttLPyU9OLMnMz9NPziypLMkvz7MCieQolGTmpi5ilU5JLUpUyCzOTczMUcjOSMxTqEwtSs1RKE5MLAEAlEMANU0AAAA&amp;sa=X&amp;ved=2ahUKEwjC1JOR0IzhAhVPaJoKHX2FBWgQ6BMoADAYegQIBRAN" TargetMode="External"/><Relationship Id="rId4" Type="http://schemas.openxmlformats.org/officeDocument/2006/relationships/hyperlink" Target="https://www.google.com/search?q=dera+ismail+khan+n%C3%BCfus&amp;stick=H4sIAAAAAAAAAOPgE-LUz9U3MDbOMTHR0spOttLPyU9OLMnMz9MvLgHSxSWZyYk58UWp6UAhq4L8gtIcsOwiVvGU1KJEhczi3MTMHIXsjMQ8hbzDe9JKiwEOq_htUwAAAA&amp;sa=X&amp;ved=2ahUKEwjC1JOR0IzhAhVPaJoKHX2FBWgQ6BMoADAWegQIBRA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366&amp;bih=657&amp;q=gomal+university+kurulu%C5%9F+tarihi&amp;stick=H4sIAAAAAAAAAOPgE-LUz9U3sMzJMDTQUs1OttLPL0pPzMusSizJzM9D4Vil5ZfmpaSmLGJVSM_PTcxRKM3LLEstKs4sqVTILi0qzSk9Ol-hJLEoMyMTABSq-lxXAAAA&amp;ved=2ahUKEwibqPz20YzhAhVZ6qYKHfltCyYQ6BMoADAVegQICBA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/search?sa=X&amp;biw=1366&amp;bih=657&amp;q=gomal+university+akademik+personel&amp;stick=H4sIAAAAAAAAAOPgE-LUz9U3sMzJMDTQUs8ot9JPzs_JSU0uyczP00_NLcjJr0wtKrZKTE5MSc3NTFYoLklMS1vEqpSen5uYo1Cal1kGlM4sqVRIzAaryFYoAArk56XmAAA3scXBWwAAAA&amp;ved=2ahUKEwibqPz20YzhAhVZ6qYKHfltCyYQ6BMoADAYegQICBAv" TargetMode="External"/><Relationship Id="rId4" Type="http://schemas.openxmlformats.org/officeDocument/2006/relationships/hyperlink" Target="https://www.google.com/search?sa=X&amp;biw=1366&amp;bih=657&amp;q=gomal+university+%C3%B6%C4%9Frenci+say%C4%B1s%C4%B1&amp;stick=H4sIAAAAAAAAAOPgE-LUz9U3sMzJMDTQ0s8ot9JPzs_JSU0uyczP088vSk_My6xKBHGKrfJKc5NSixTy0xSKS0pTUvNKihexKqfn5ybmKJTmZZalFhVnllQqHN52ZH5Ral5ypkJxYuWRjcVHNgIADIjnW2QAAAA&amp;ved=2ahUKEwibqPz20YzhAhVZ6qYKHfltCyYQ6BMoADAXegQICB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168" y="188640"/>
            <a:ext cx="10157354" cy="1893806"/>
          </a:xfrm>
        </p:spPr>
        <p:txBody>
          <a:bodyPr rtlCol="0">
            <a:noAutofit/>
          </a:bodyPr>
          <a:lstStyle/>
          <a:p>
            <a:r>
              <a:rPr lang="tr-TR" sz="2200" dirty="0"/>
              <a:t>Hayber-</a:t>
            </a:r>
            <a:r>
              <a:rPr lang="tr-TR" sz="2200" dirty="0" err="1"/>
              <a:t>Pahtunhva</a:t>
            </a:r>
            <a:r>
              <a:rPr lang="tr-TR" sz="2200" dirty="0"/>
              <a:t> (Kuzeybatı Sınır Eyaleti) Pakistan'ın kuzeybatı alanında yer alan bölge. Bu bölgedeki dağlar Pakistan ve Afganistan arasındaki sınırı oluşturmaktadır. Ülkenin toplam alanının %6'sını kapsayan bölgede toplam nüfusun %13'ü yaşamaktadır. Bu bölgede yaşayan insanlara </a:t>
            </a:r>
            <a:r>
              <a:rPr lang="tr-TR" sz="2200" dirty="0" err="1"/>
              <a:t>Peştun</a:t>
            </a:r>
            <a:r>
              <a:rPr lang="tr-TR" sz="2200" dirty="0"/>
              <a:t> denmektedir. </a:t>
            </a:r>
            <a:br>
              <a:rPr lang="tr-TR" sz="2200" dirty="0"/>
            </a:br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4E17371-107A-44C7-AC96-85407FE4DF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1916832"/>
            <a:ext cx="9768622" cy="4366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5346"/>
          </a:xfrm>
        </p:spPr>
        <p:txBody>
          <a:bodyPr/>
          <a:lstStyle/>
          <a:p>
            <a:r>
              <a:rPr lang="tr-TR" dirty="0"/>
              <a:t>Hazara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117309" y="1357298"/>
            <a:ext cx="10157354" cy="5500702"/>
          </a:xfrm>
        </p:spPr>
        <p:txBody>
          <a:bodyPr/>
          <a:lstStyle/>
          <a:p>
            <a:r>
              <a:rPr lang="tr-TR" dirty="0"/>
              <a:t>Burada yaşayan halk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Hazaralar </a:t>
            </a:r>
            <a:r>
              <a:rPr lang="tr-TR" dirty="0"/>
              <a:t>olarak adlandırılır.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 650.000-900.000'in </a:t>
            </a:r>
            <a:r>
              <a:rPr lang="tr-TR" dirty="0"/>
              <a:t>üzerinde bir nüfusa sahiptir.</a:t>
            </a:r>
          </a:p>
          <a:p>
            <a:r>
              <a:rPr lang="tr-TR" dirty="0"/>
              <a:t>Onlar 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Afganistan’daki</a:t>
            </a:r>
            <a:r>
              <a:rPr lang="tr-TR" dirty="0"/>
              <a:t> üçüncü en büyük 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etnik gruptur.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36866" name="Picture 2" descr="hazaras in pakista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396" y="3071810"/>
            <a:ext cx="7572428" cy="3533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6562" y="76200"/>
            <a:ext cx="10538101" cy="995346"/>
          </a:xfrm>
        </p:spPr>
        <p:txBody>
          <a:bodyPr/>
          <a:lstStyle/>
          <a:p>
            <a:r>
              <a:rPr lang="tr-TR" dirty="0"/>
              <a:t>Kohat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65124" y="1142984"/>
            <a:ext cx="10609539" cy="5029216"/>
          </a:xfrm>
        </p:spPr>
        <p:txBody>
          <a:bodyPr/>
          <a:lstStyle/>
          <a:p>
            <a:r>
              <a:rPr lang="tr-TR" b="1" dirty="0">
                <a:hlinkClick r:id="rId2"/>
              </a:rPr>
              <a:t>Rakım</a:t>
            </a:r>
            <a:r>
              <a:rPr lang="tr-TR" b="1" dirty="0"/>
              <a:t>: </a:t>
            </a:r>
            <a:r>
              <a:rPr lang="tr-TR" dirty="0"/>
              <a:t>489 m</a:t>
            </a:r>
          </a:p>
          <a:p>
            <a:r>
              <a:rPr lang="tr-TR" b="1" dirty="0">
                <a:hlinkClick r:id="rId3"/>
              </a:rPr>
              <a:t>Nüfus</a:t>
            </a:r>
            <a:r>
              <a:rPr lang="tr-TR" b="1" dirty="0"/>
              <a:t>: </a:t>
            </a:r>
            <a:r>
              <a:rPr lang="tr-TR" dirty="0"/>
              <a:t>270.000</a:t>
            </a:r>
          </a:p>
          <a:p>
            <a:r>
              <a:rPr lang="tr-TR" dirty="0"/>
              <a:t> Şehir, 15. yüzyılın sonlarından bu yana bölgede yaşayan </a:t>
            </a:r>
            <a:r>
              <a:rPr lang="tr-TR" dirty="0">
                <a:hlinkClick r:id="rId4" tooltip="Bangash"/>
              </a:rPr>
              <a:t>Pashtunların Bangash</a:t>
            </a:r>
            <a:r>
              <a:rPr lang="tr-TR" dirty="0"/>
              <a:t> kabilesinin merkezi olarak kabul edilir. </a:t>
            </a:r>
          </a:p>
        </p:txBody>
      </p:sp>
      <p:pic>
        <p:nvPicPr>
          <p:cNvPr id="41986" name="Picture 2" descr="Ä°lgili 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66" y="3143248"/>
            <a:ext cx="6572296" cy="37147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50810" y="428604"/>
            <a:ext cx="11287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/>
              <a:t> Kohat'ın yakın çevresi, 19. yüzyılın ortalarından ortalarına kadar İngiliz sömürgeci güçleri ve yerel kabileler arasında sıkça silahlı çatışma bölgeleriydi.</a:t>
            </a:r>
          </a:p>
        </p:txBody>
      </p:sp>
      <p:pic>
        <p:nvPicPr>
          <p:cNvPr id="40962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12" y="1844824"/>
            <a:ext cx="5254874" cy="4822099"/>
          </a:xfrm>
          <a:prstGeom prst="rect">
            <a:avLst/>
          </a:prstGeom>
          <a:noFill/>
        </p:spPr>
      </p:pic>
      <p:pic>
        <p:nvPicPr>
          <p:cNvPr id="40964" name="Picture 4" descr="kohat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705" y="1871662"/>
            <a:ext cx="5237810" cy="48220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79372" y="285728"/>
            <a:ext cx="10895291" cy="1000132"/>
          </a:xfrm>
        </p:spPr>
        <p:txBody>
          <a:bodyPr>
            <a:normAutofit/>
          </a:bodyPr>
          <a:lstStyle/>
          <a:p>
            <a:r>
              <a:rPr lang="tr-TR" dirty="0"/>
              <a:t>Kohat, </a:t>
            </a:r>
            <a:r>
              <a:rPr lang="tr-TR" i="1" dirty="0">
                <a:solidFill>
                  <a:schemeClr val="accent1">
                    <a:lumMod val="50000"/>
                  </a:schemeClr>
                </a:solidFill>
              </a:rPr>
              <a:t>Raja Kohat</a:t>
            </a:r>
            <a:r>
              <a:rPr lang="tr-TR" dirty="0"/>
              <a:t> adıyla eski bir Budist kral tarafından kuruldu.</a:t>
            </a:r>
          </a:p>
        </p:txBody>
      </p:sp>
      <p:pic>
        <p:nvPicPr>
          <p:cNvPr id="39938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928670"/>
            <a:ext cx="5643602" cy="5929330"/>
          </a:xfrm>
          <a:prstGeom prst="rect">
            <a:avLst/>
          </a:prstGeom>
          <a:noFill/>
        </p:spPr>
      </p:pic>
      <p:pic>
        <p:nvPicPr>
          <p:cNvPr id="39940" name="Picture 4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4" y="928670"/>
            <a:ext cx="5929354" cy="5929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5124" y="357166"/>
            <a:ext cx="7929618" cy="642942"/>
          </a:xfrm>
        </p:spPr>
        <p:txBody>
          <a:bodyPr>
            <a:normAutofit fontScale="90000"/>
          </a:bodyPr>
          <a:lstStyle/>
          <a:p>
            <a:r>
              <a:rPr lang="tr-TR" dirty="0"/>
              <a:t>Kohat Grand Mosque</a:t>
            </a:r>
          </a:p>
        </p:txBody>
      </p:sp>
      <p:pic>
        <p:nvPicPr>
          <p:cNvPr id="43012" name="Picture 4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56" y="1844824"/>
            <a:ext cx="10743911" cy="4392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5124" y="357166"/>
            <a:ext cx="10609539" cy="1116034"/>
          </a:xfrm>
        </p:spPr>
        <p:txBody>
          <a:bodyPr>
            <a:normAutofit fontScale="90000"/>
          </a:bodyPr>
          <a:lstStyle/>
          <a:p>
            <a:r>
              <a:rPr lang="tr-TR" sz="4900" dirty="0"/>
              <a:t>Tanda Dam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0810" y="1071546"/>
            <a:ext cx="10823853" cy="5100654"/>
          </a:xfrm>
        </p:spPr>
        <p:txBody>
          <a:bodyPr/>
          <a:lstStyle/>
          <a:p>
            <a:r>
              <a:rPr lang="tr-TR" b="1" dirty="0"/>
              <a:t>Tanda Barajı</a:t>
            </a:r>
            <a:r>
              <a:rPr lang="tr-TR" dirty="0"/>
              <a:t> veya </a:t>
            </a:r>
            <a:r>
              <a:rPr lang="tr-TR" b="1" dirty="0"/>
              <a:t>Tanda Gölü</a:t>
            </a:r>
            <a:r>
              <a:rPr lang="tr-TR" dirty="0"/>
              <a:t> , </a:t>
            </a:r>
            <a:r>
              <a:rPr lang="tr-TR" dirty="0">
                <a:hlinkClick r:id="rId2" tooltip="Pakistan"/>
              </a:rPr>
              <a:t>Pakistan'ın</a:t>
            </a:r>
            <a:r>
              <a:rPr lang="tr-TR" dirty="0"/>
              <a:t> </a:t>
            </a:r>
            <a:r>
              <a:rPr lang="tr-TR" dirty="0">
                <a:hlinkClick r:id="rId3" tooltip="Khyber Pakhtunkhwa"/>
              </a:rPr>
              <a:t>Khyber Pakhtunkhwa</a:t>
            </a:r>
            <a:r>
              <a:rPr lang="tr-TR" dirty="0"/>
              <a:t> eyaletindeki </a:t>
            </a:r>
            <a:r>
              <a:rPr lang="tr-TR" dirty="0">
                <a:hlinkClick r:id="rId4" tooltip="Kohat Bölgesi"/>
              </a:rPr>
              <a:t>Kohat Bölgesi'nde</a:t>
            </a:r>
            <a:r>
              <a:rPr lang="tr-TR" dirty="0"/>
              <a:t> yer alan küçük bir baraj ve göl parkıdır.</a:t>
            </a:r>
          </a:p>
        </p:txBody>
      </p:sp>
      <p:pic>
        <p:nvPicPr>
          <p:cNvPr id="38914" name="Picture 2" descr="kohat tanda dam ile ilgili gÃ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687" y="2357430"/>
            <a:ext cx="10930014" cy="4286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7934" y="285728"/>
            <a:ext cx="10966729" cy="5886472"/>
          </a:xfrm>
        </p:spPr>
        <p:txBody>
          <a:bodyPr/>
          <a:lstStyle/>
          <a:p>
            <a:r>
              <a:rPr lang="tr-TR" dirty="0"/>
              <a:t>Baraj, Tanda Gölü'nün kanalları aracılığıyla Jurma, Şahpur ve birçok köye sulama için su sağlıyor.</a:t>
            </a:r>
          </a:p>
        </p:txBody>
      </p:sp>
      <p:pic>
        <p:nvPicPr>
          <p:cNvPr id="37890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87" y="1500174"/>
            <a:ext cx="5068677" cy="5143536"/>
          </a:xfrm>
          <a:prstGeom prst="rect">
            <a:avLst/>
          </a:prstGeom>
          <a:noFill/>
        </p:spPr>
      </p:pic>
      <p:pic>
        <p:nvPicPr>
          <p:cNvPr id="37892" name="Picture 4" descr="kohat tanda dam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396" y="1500174"/>
            <a:ext cx="5787618" cy="5143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5124" y="76200"/>
            <a:ext cx="10609539" cy="1066784"/>
          </a:xfrm>
        </p:spPr>
        <p:txBody>
          <a:bodyPr/>
          <a:lstStyle/>
          <a:p>
            <a:r>
              <a:rPr lang="tr-TR" dirty="0"/>
              <a:t>Malakand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22248" y="1500174"/>
            <a:ext cx="6940315" cy="3786214"/>
          </a:xfrm>
        </p:spPr>
        <p:txBody>
          <a:bodyPr/>
          <a:lstStyle/>
          <a:p>
            <a:r>
              <a:rPr lang="tr-TR" b="1" dirty="0">
                <a:hlinkClick r:id="rId2"/>
              </a:rPr>
              <a:t>Başkent</a:t>
            </a:r>
            <a:r>
              <a:rPr lang="tr-TR" b="1" dirty="0"/>
              <a:t>: </a:t>
            </a:r>
            <a:r>
              <a:rPr lang="tr-TR" dirty="0" err="1">
                <a:hlinkClick r:id="rId3"/>
              </a:rPr>
              <a:t>Batkhela</a:t>
            </a:r>
            <a:endParaRPr lang="tr-TR" dirty="0"/>
          </a:p>
          <a:p>
            <a:r>
              <a:rPr lang="tr-TR" b="1" dirty="0" err="1"/>
              <a:t>Malakand</a:t>
            </a:r>
            <a:r>
              <a:rPr lang="tr-TR" b="1" dirty="0"/>
              <a:t> Bölümü</a:t>
            </a:r>
            <a:r>
              <a:rPr lang="tr-TR" dirty="0"/>
              <a:t> , </a:t>
            </a:r>
            <a:r>
              <a:rPr lang="tr-TR" dirty="0">
                <a:hlinkClick r:id="rId4" tooltip="Pakistan"/>
              </a:rPr>
              <a:t>Pakistan'ın</a:t>
            </a:r>
            <a:r>
              <a:rPr lang="tr-TR" dirty="0"/>
              <a:t> </a:t>
            </a:r>
            <a:r>
              <a:rPr lang="tr-TR" dirty="0" err="1">
                <a:hlinkClick r:id="rId5" tooltip="Khyber Pakhtunkhwa"/>
              </a:rPr>
              <a:t>Khyber</a:t>
            </a:r>
            <a:r>
              <a:rPr lang="tr-TR" dirty="0">
                <a:hlinkClick r:id="rId5" tooltip="Khyber Pakhtunkhwa"/>
              </a:rPr>
              <a:t> </a:t>
            </a:r>
            <a:r>
              <a:rPr lang="tr-TR" dirty="0" err="1">
                <a:hlinkClick r:id="rId5" tooltip="Khyber Pakhtunkhwa"/>
              </a:rPr>
              <a:t>Pakhtunkhwa'nın</a:t>
            </a:r>
            <a:r>
              <a:rPr lang="tr-TR" dirty="0"/>
              <a:t> ( </a:t>
            </a:r>
            <a:r>
              <a:rPr lang="tr-TR" dirty="0">
                <a:hlinkClick r:id="rId5" tooltip="Khyber Pakhtunkhwa"/>
              </a:rPr>
              <a:t>Kuzey Batı Sınır Bölgesi</a:t>
            </a:r>
            <a:r>
              <a:rPr lang="tr-TR" dirty="0"/>
              <a:t> ) idari </a:t>
            </a:r>
            <a:r>
              <a:rPr lang="tr-TR" dirty="0">
                <a:hlinkClick r:id="rId6" tooltip="Pakistan'ın Bölümleri"/>
              </a:rPr>
              <a:t>bölümüdür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F191DC6-881A-453A-BE18-2504D04C4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164" y="3140968"/>
            <a:ext cx="7272808" cy="358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79372" y="642918"/>
            <a:ext cx="10895291" cy="5529282"/>
          </a:xfrm>
        </p:spPr>
        <p:txBody>
          <a:bodyPr/>
          <a:lstStyle/>
          <a:p>
            <a:r>
              <a:rPr lang="tr-TR" dirty="0"/>
              <a:t>1970 yılına kadar bölge </a:t>
            </a:r>
            <a:r>
              <a:rPr lang="tr-TR" dirty="0">
                <a:hlinkClick r:id="rId2" tooltip="Malakand Ajansı"/>
              </a:rPr>
              <a:t>Malakand Ajansı</a:t>
            </a:r>
            <a:r>
              <a:rPr lang="tr-TR" dirty="0"/>
              <a:t> olarak bilinen bir </a:t>
            </a:r>
            <a:r>
              <a:rPr lang="tr-TR" dirty="0">
                <a:hlinkClick r:id="rId3" tooltip="Federal Yönetilen Kabile Alanı"/>
              </a:rPr>
              <a:t>Aşiret Bölgesi</a:t>
            </a:r>
            <a:r>
              <a:rPr lang="tr-TR" dirty="0"/>
              <a:t> idi. </a:t>
            </a:r>
          </a:p>
          <a:p>
            <a:r>
              <a:rPr lang="tr-TR" dirty="0"/>
              <a:t> 1970 yılında, Malakand Bölümü, </a:t>
            </a:r>
            <a:r>
              <a:rPr lang="tr-TR" dirty="0">
                <a:hlinkClick r:id="rId4" tooltip="Chitral (ilkel devlet)"/>
              </a:rPr>
              <a:t>Chitral</a:t>
            </a:r>
            <a:r>
              <a:rPr lang="tr-TR" dirty="0"/>
              <a:t> , </a:t>
            </a:r>
            <a:r>
              <a:rPr lang="tr-TR" dirty="0">
                <a:hlinkClick r:id="rId5" tooltip="Dir (ilkeli durum)"/>
              </a:rPr>
              <a:t>Dir</a:t>
            </a:r>
            <a:r>
              <a:rPr lang="tr-TR" dirty="0"/>
              <a:t> ve 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Swat </a:t>
            </a:r>
            <a:r>
              <a:rPr lang="tr-TR" dirty="0"/>
              <a:t>1969 yılında Batı Pakistan’a dahil edilmiştir.</a:t>
            </a:r>
          </a:p>
          <a:p>
            <a:endParaRPr lang="tr-TR" dirty="0"/>
          </a:p>
        </p:txBody>
      </p:sp>
      <p:sp>
        <p:nvSpPr>
          <p:cNvPr id="4" name="2 İçerik Yer Tutucusu">
            <a:extLst>
              <a:ext uri="{FF2B5EF4-FFF2-40B4-BE49-F238E27FC236}">
                <a16:creationId xmlns:a16="http://schemas.microsoft.com/office/drawing/2014/main" xmlns="" id="{872312EB-77DB-4A92-8BDD-7774FEC0C0AD}"/>
              </a:ext>
            </a:extLst>
          </p:cNvPr>
          <p:cNvSpPr txBox="1">
            <a:spLocks/>
          </p:cNvSpPr>
          <p:nvPr/>
        </p:nvSpPr>
        <p:spPr>
          <a:xfrm>
            <a:off x="379372" y="2348880"/>
            <a:ext cx="10895291" cy="100811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Malakand’ın</a:t>
            </a:r>
            <a:r>
              <a:rPr lang="tr-TR" dirty="0"/>
              <a:t> başkenti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Shaidu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Sharif</a:t>
            </a:r>
            <a:r>
              <a:rPr lang="tr-TR" dirty="0"/>
              <a:t>’ </a:t>
            </a:r>
            <a:r>
              <a:rPr lang="tr-TR" dirty="0" err="1"/>
              <a:t>dir</a:t>
            </a:r>
            <a:r>
              <a:rPr lang="tr-TR" dirty="0"/>
              <a:t>. Ve en büyük şehri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Mingora’dır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61ADF63-C384-4D8C-9DAD-D6B5241AB8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81844" y="476672"/>
            <a:ext cx="7992888" cy="792088"/>
          </a:xfrm>
        </p:spPr>
        <p:txBody>
          <a:bodyPr>
            <a:noAutofit/>
          </a:bodyPr>
          <a:lstStyle/>
          <a:p>
            <a:r>
              <a:rPr lang="tr-TR" sz="4400" dirty="0" err="1">
                <a:hlinkClick r:id="rId2"/>
              </a:rPr>
              <a:t>University</a:t>
            </a:r>
            <a:r>
              <a:rPr lang="tr-TR" sz="4400" dirty="0">
                <a:hlinkClick r:id="rId2"/>
              </a:rPr>
              <a:t> of </a:t>
            </a:r>
            <a:r>
              <a:rPr lang="tr-TR" sz="4400" dirty="0" err="1">
                <a:hlinkClick r:id="rId2"/>
              </a:rPr>
              <a:t>Malakand</a:t>
            </a:r>
            <a:endParaRPr lang="tr-TR" sz="4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5E68BC76-BF13-4FA2-8F2D-367B8B43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2004761"/>
            <a:ext cx="10486901" cy="440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0665AD8A-A6E3-4017-AA57-F17C09A663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3812" y="476672"/>
            <a:ext cx="10157354" cy="3167360"/>
          </a:xfrm>
        </p:spPr>
        <p:txBody>
          <a:bodyPr/>
          <a:lstStyle/>
          <a:p>
            <a:r>
              <a:rPr lang="tr-TR" sz="2200" dirty="0"/>
              <a:t>2017 de hesaplanan nüfusu 40,53 milyon dur. Bu bölge hem ekonomik hem de nüfus bakımından en büyük üçüncü eyalettir; ancak yüz ölçümü olarak en küçüğüdür. 2018 yılı itibariyle aşiret </a:t>
            </a:r>
            <a:r>
              <a:rPr lang="tr-TR" sz="2200" dirty="0" err="1"/>
              <a:t>kürtlerinin</a:t>
            </a:r>
            <a:r>
              <a:rPr lang="tr-TR" sz="2200" dirty="0"/>
              <a:t> oluşturduğu (FATA) denilen örgütte eyalete bağlanmıştır. 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73BB62F5-13B3-4E04-9B82-0B8B69E1C7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2058730"/>
            <a:ext cx="9365265" cy="4451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77E36CB-A989-4B76-9FFC-F9A9EF94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92100"/>
            <a:ext cx="2888871" cy="787400"/>
          </a:xfrm>
        </p:spPr>
        <p:txBody>
          <a:bodyPr/>
          <a:lstStyle/>
          <a:p>
            <a:r>
              <a:rPr lang="tr-TR" dirty="0"/>
              <a:t>Mardan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90B1AC98-3242-446E-9B25-24BB419CF4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3813" y="1701800"/>
            <a:ext cx="4392488" cy="467952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Mardan, Pakistan’ın Hayber </a:t>
            </a:r>
            <a:r>
              <a:rPr lang="tr-TR" dirty="0" err="1"/>
              <a:t>Pahtunhwa</a:t>
            </a:r>
            <a:r>
              <a:rPr lang="tr-TR" dirty="0"/>
              <a:t> bölgesinde bulunan asırlık arkeolojik sit alanlarındaki zengin tarihe sahiptir. Orada yaşayan insanlar çok kibar ve yardımseverledir. Kendi mahsullerini oldukça zengin, taze ve sağlıklı beslenebilecekleri bir şekilde yetiştiriyorlar.</a:t>
            </a:r>
          </a:p>
          <a:p>
            <a:r>
              <a:rPr lang="tr-TR" dirty="0" err="1"/>
              <a:t>Mardan’ın</a:t>
            </a:r>
            <a:r>
              <a:rPr lang="tr-TR" dirty="0"/>
              <a:t> havası kışın keyifli, yazları ise oldukça sıcak geçmektedir. Daha çok kış mevsiminde ziyaret edilmektedir. Çünkü kış mevsiminde gezginler yaz mevsiminden daha çok eğlenirler.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A9E6CE9-92BF-4942-B94E-D7BCDCD9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1701800"/>
            <a:ext cx="6624736" cy="404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093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7711D57-E927-4B6D-AE21-A595B9FB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1689295"/>
            <a:ext cx="5112568" cy="42523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E36FBF0-DE29-4F24-87FB-90F17B39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96" y="1689918"/>
            <a:ext cx="5567255" cy="4251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9697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E42E3F5-D0AF-4109-8A00-F2F7146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553368"/>
            <a:ext cx="2456823" cy="787400"/>
          </a:xfrm>
        </p:spPr>
        <p:txBody>
          <a:bodyPr/>
          <a:lstStyle/>
          <a:p>
            <a:r>
              <a:rPr lang="tr-TR" dirty="0" err="1"/>
              <a:t>Peşaver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A6DDED3-7B40-4130-A8D7-ADF4065573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7828" y="1340768"/>
            <a:ext cx="4032448" cy="5040560"/>
          </a:xfrm>
        </p:spPr>
        <p:txBody>
          <a:bodyPr>
            <a:normAutofit/>
          </a:bodyPr>
          <a:lstStyle/>
          <a:p>
            <a:r>
              <a:rPr lang="tr-TR" sz="1800" dirty="0" err="1"/>
              <a:t>Peşaver</a:t>
            </a:r>
            <a:r>
              <a:rPr lang="tr-TR" sz="1800" dirty="0"/>
              <a:t> Pakistan'da, Hayber-</a:t>
            </a:r>
            <a:r>
              <a:rPr lang="tr-TR" sz="1800" dirty="0" err="1"/>
              <a:t>Pahtunhva</a:t>
            </a:r>
            <a:r>
              <a:rPr lang="tr-TR" sz="1800" dirty="0"/>
              <a:t> eyaletinin merkezi olan şehir. </a:t>
            </a:r>
          </a:p>
          <a:p>
            <a:r>
              <a:rPr lang="tr-TR" sz="1800" dirty="0"/>
              <a:t>Kâbil Irmağı'nın kolu Bara kıyısında, Lahor'un 385 km kuzeybatısındadır. </a:t>
            </a:r>
          </a:p>
          <a:p>
            <a:r>
              <a:rPr lang="tr-TR" sz="1800" dirty="0"/>
              <a:t>Ünlü Hayber Geçidi'nin 15 km güneyinde yer alan kentin stratejik yeri önemlidir. </a:t>
            </a:r>
          </a:p>
          <a:p>
            <a:r>
              <a:rPr lang="tr-TR" sz="1800" dirty="0"/>
              <a:t>Anlamı </a:t>
            </a:r>
            <a:r>
              <a:rPr lang="tr-TR" sz="1800" b="1" dirty="0">
                <a:solidFill>
                  <a:srgbClr val="C00000"/>
                </a:solidFill>
              </a:rPr>
              <a:t>«sınır kenti» </a:t>
            </a:r>
            <a:r>
              <a:rPr lang="tr-TR" sz="1800" dirty="0"/>
              <a:t>demektir. Geçmişte İpekyolu'nun önemli duraklarından biridir.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A73EBAC-A72C-478C-8F54-DCCA8C8CF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1030424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189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43D8AA2-541F-4BB3-ADAB-AFE58A5EC2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3773" y="1412776"/>
            <a:ext cx="4176463" cy="4464496"/>
          </a:xfrm>
        </p:spPr>
        <p:txBody>
          <a:bodyPr/>
          <a:lstStyle/>
          <a:p>
            <a:r>
              <a:rPr lang="tr-TR" dirty="0"/>
              <a:t>Şehirde bugüne ulaşan tarihî eserler arasında </a:t>
            </a:r>
            <a:r>
              <a:rPr lang="tr-TR" dirty="0" err="1"/>
              <a:t>Bâlâhisar</a:t>
            </a:r>
            <a:r>
              <a:rPr lang="tr-TR" dirty="0"/>
              <a:t> Kalesi ile </a:t>
            </a:r>
            <a:r>
              <a:rPr lang="tr-TR" dirty="0" err="1"/>
              <a:t>Bâbür</a:t>
            </a:r>
            <a:r>
              <a:rPr lang="tr-TR" dirty="0"/>
              <a:t> Valisi </a:t>
            </a:r>
            <a:r>
              <a:rPr lang="tr-TR" dirty="0" err="1"/>
              <a:t>Mehâbet</a:t>
            </a:r>
            <a:r>
              <a:rPr lang="tr-TR" dirty="0"/>
              <a:t> Han tarafından 1670’te yaptırılan ve kendi adını taşıyan, iç tezyinatıyla ünlü cami en önemli olanlardır.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523E909C-82BB-4BB8-8D95-282153724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5" y="1414280"/>
            <a:ext cx="6383851" cy="3598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1203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E6DDED4-85B1-45E9-9C3E-67108C2C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648" y="188640"/>
            <a:ext cx="10157354" cy="787400"/>
          </a:xfrm>
        </p:spPr>
        <p:txBody>
          <a:bodyPr/>
          <a:lstStyle/>
          <a:p>
            <a:r>
              <a:rPr lang="tr-TR" dirty="0" err="1"/>
              <a:t>University</a:t>
            </a:r>
            <a:r>
              <a:rPr lang="tr-TR" dirty="0"/>
              <a:t> of </a:t>
            </a:r>
            <a:r>
              <a:rPr lang="tr-TR" dirty="0" err="1"/>
              <a:t>Peshawar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8A747E4-AF1C-47E4-A042-4EEA600274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9796" y="1628800"/>
            <a:ext cx="4617063" cy="44704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BCBDC4D-54AF-4F37-ACCE-575FE371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91" y="1268760"/>
            <a:ext cx="6440587" cy="483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7547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BD577BC-412C-4F5A-8ABA-DD821427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188640"/>
            <a:ext cx="10157354" cy="1397000"/>
          </a:xfrm>
        </p:spPr>
        <p:txBody>
          <a:bodyPr/>
          <a:lstStyle/>
          <a:p>
            <a:r>
              <a:rPr lang="en-US" dirty="0"/>
              <a:t>University of Engineering and Technology, Peshawar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E7191CDC-EBBE-428B-B272-B7521F8BF23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96155" y="1700808"/>
            <a:ext cx="7999662" cy="4470400"/>
          </a:xfrm>
        </p:spPr>
      </p:pic>
    </p:spTree>
    <p:extLst>
      <p:ext uri="{BB962C8B-B14F-4D97-AF65-F5344CB8AC3E}">
        <p14:creationId xmlns="" xmlns:p14="http://schemas.microsoft.com/office/powerpoint/2010/main" val="2506380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Hayber </a:t>
            </a:r>
            <a:r>
              <a:rPr lang="tr-TR" dirty="0" err="1"/>
              <a:t>Pahtunhva’nın</a:t>
            </a:r>
            <a:r>
              <a:rPr lang="tr-TR" dirty="0"/>
              <a:t> Bölgeleri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r>
              <a:rPr lang="tr-TR" dirty="0" err="1"/>
              <a:t>Bannu</a:t>
            </a:r>
            <a:endParaRPr lang="tr-TR" dirty="0"/>
          </a:p>
          <a:p>
            <a:r>
              <a:rPr lang="tr-TR" dirty="0" err="1"/>
              <a:t>Dera</a:t>
            </a:r>
            <a:r>
              <a:rPr lang="tr-TR" dirty="0"/>
              <a:t> İsmail </a:t>
            </a:r>
            <a:r>
              <a:rPr lang="tr-TR" dirty="0" err="1"/>
              <a:t>Khan</a:t>
            </a:r>
            <a:endParaRPr lang="tr-TR" dirty="0"/>
          </a:p>
          <a:p>
            <a:r>
              <a:rPr lang="tr-TR" dirty="0"/>
              <a:t>Hazara</a:t>
            </a:r>
          </a:p>
          <a:p>
            <a:r>
              <a:rPr lang="tr-TR" dirty="0" err="1"/>
              <a:t>Kohat</a:t>
            </a:r>
            <a:endParaRPr lang="tr-TR" dirty="0"/>
          </a:p>
          <a:p>
            <a:r>
              <a:rPr lang="tr-TR" dirty="0" err="1"/>
              <a:t>Malakand</a:t>
            </a:r>
            <a:endParaRPr lang="tr-TR" dirty="0"/>
          </a:p>
          <a:p>
            <a:r>
              <a:rPr lang="tr-TR" dirty="0" err="1"/>
              <a:t>Merdan</a:t>
            </a:r>
            <a:endParaRPr lang="tr-TR" dirty="0"/>
          </a:p>
          <a:p>
            <a:r>
              <a:rPr lang="tr-TR" dirty="0" err="1"/>
              <a:t>Peşaver</a:t>
            </a:r>
            <a:endParaRPr lang="tr-TR" dirty="0"/>
          </a:p>
          <a:p>
            <a:pPr rtl="0">
              <a:lnSpc>
                <a:spcPct val="100000"/>
              </a:lnSpc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1103" y="269911"/>
            <a:ext cx="10157354" cy="1397000"/>
          </a:xfrm>
        </p:spPr>
        <p:txBody>
          <a:bodyPr rtlCol="0"/>
          <a:lstStyle/>
          <a:p>
            <a:pPr rtl="0"/>
            <a:r>
              <a:rPr lang="tr-TR" dirty="0" err="1"/>
              <a:t>Bannu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r>
              <a:rPr lang="tr-TR" b="1" dirty="0">
                <a:hlinkClick r:id="rId3"/>
              </a:rPr>
              <a:t>Nüfus</a:t>
            </a:r>
            <a:r>
              <a:rPr lang="tr-TR" b="1" dirty="0"/>
              <a:t>: </a:t>
            </a:r>
            <a:r>
              <a:rPr lang="tr-TR" dirty="0"/>
              <a:t>49.965 (2017)</a:t>
            </a:r>
          </a:p>
          <a:p>
            <a:r>
              <a:rPr lang="tr-TR" b="1" dirty="0">
                <a:hlinkClick r:id="rId4"/>
              </a:rPr>
              <a:t>Yerel saat</a:t>
            </a:r>
            <a:r>
              <a:rPr lang="tr-TR" b="1" dirty="0"/>
              <a:t>: </a:t>
            </a:r>
            <a:r>
              <a:rPr lang="tr-TR" dirty="0"/>
              <a:t>Salı 01:22</a:t>
            </a:r>
          </a:p>
          <a:p>
            <a:r>
              <a:rPr lang="tr-TR" b="1" dirty="0">
                <a:hlinkClick r:id="rId5"/>
              </a:rPr>
              <a:t>Havalimanlarının sayısı</a:t>
            </a:r>
            <a:r>
              <a:rPr lang="tr-TR" b="1" dirty="0"/>
              <a:t>: </a:t>
            </a:r>
            <a:r>
              <a:rPr lang="tr-TR" dirty="0"/>
              <a:t>1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DCF094F9-BDFE-413A-9615-88E231ECF6B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2364" y="2060848"/>
            <a:ext cx="5256584" cy="4291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University of Science and Technology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117309" y="1701800"/>
            <a:ext cx="10157354" cy="575072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tr-TR" b="1" dirty="0">
                <a:hlinkClick r:id="rId3"/>
              </a:rPr>
              <a:t>Kuruluş tarihi</a:t>
            </a:r>
            <a:r>
              <a:rPr lang="tr-TR" b="1" dirty="0"/>
              <a:t>: </a:t>
            </a:r>
            <a:r>
              <a:rPr lang="tr-TR" dirty="0"/>
              <a:t>2005</a:t>
            </a:r>
          </a:p>
          <a:p>
            <a:pPr>
              <a:lnSpc>
                <a:spcPct val="100000"/>
              </a:lnSpc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1EFD7B3-1BE7-4595-B61F-8D78C1909E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0459" y="1989336"/>
            <a:ext cx="5049111" cy="4319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30116" y="162203"/>
            <a:ext cx="7404300" cy="1397000"/>
          </a:xfrm>
        </p:spPr>
        <p:txBody>
          <a:bodyPr rtlCol="0"/>
          <a:lstStyle/>
          <a:p>
            <a:r>
              <a:rPr lang="tr-TR" dirty="0" err="1"/>
              <a:t>Government</a:t>
            </a:r>
            <a:r>
              <a:rPr lang="tr-TR" dirty="0"/>
              <a:t> Post </a:t>
            </a:r>
            <a:r>
              <a:rPr lang="tr-TR" dirty="0" err="1"/>
              <a:t>Graduate</a:t>
            </a:r>
            <a:r>
              <a:rPr lang="tr-TR" dirty="0"/>
              <a:t> </a:t>
            </a:r>
            <a:r>
              <a:rPr lang="tr-TR" dirty="0" err="1"/>
              <a:t>College</a:t>
            </a:r>
            <a:r>
              <a:rPr lang="tr-TR" dirty="0"/>
              <a:t> 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49796" y="1511979"/>
            <a:ext cx="3320919" cy="503064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tr-TR" b="1" dirty="0">
                <a:hlinkClick r:id="rId3"/>
              </a:rPr>
              <a:t>Kuruluş tarihi</a:t>
            </a:r>
            <a:r>
              <a:rPr lang="tr-TR" b="1" dirty="0"/>
              <a:t>: </a:t>
            </a:r>
            <a:r>
              <a:rPr lang="tr-TR" dirty="0"/>
              <a:t>1951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0FC5028-FC55-4794-8BDC-32FEE1871F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9956" y="2204864"/>
            <a:ext cx="8084369" cy="4547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38405" y="1988840"/>
            <a:ext cx="5769191" cy="227398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58F9C8D8-4637-4D7B-9283-BFD8491275ED}"/>
              </a:ext>
            </a:extLst>
          </p:cNvPr>
          <p:cNvSpPr txBox="1"/>
          <p:nvPr/>
        </p:nvSpPr>
        <p:spPr>
          <a:xfrm>
            <a:off x="473513" y="440470"/>
            <a:ext cx="562089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4400" dirty="0" err="1">
                <a:solidFill>
                  <a:srgbClr val="C00000"/>
                </a:solidFill>
              </a:rPr>
              <a:t>Bannu</a:t>
            </a:r>
            <a:r>
              <a:rPr lang="tr-TR" sz="4400" dirty="0">
                <a:solidFill>
                  <a:srgbClr val="C00000"/>
                </a:solidFill>
              </a:rPr>
              <a:t> </a:t>
            </a:r>
            <a:r>
              <a:rPr lang="tr-TR" sz="4400" dirty="0" err="1">
                <a:solidFill>
                  <a:srgbClr val="C00000"/>
                </a:solidFill>
              </a:rPr>
              <a:t>Medical</a:t>
            </a:r>
            <a:r>
              <a:rPr lang="tr-TR" sz="4400" dirty="0">
                <a:solidFill>
                  <a:srgbClr val="C00000"/>
                </a:solidFill>
              </a:rPr>
              <a:t> </a:t>
            </a:r>
            <a:r>
              <a:rPr lang="tr-TR" sz="4400" dirty="0" err="1">
                <a:solidFill>
                  <a:srgbClr val="C00000"/>
                </a:solidFill>
              </a:rPr>
              <a:t>College</a:t>
            </a:r>
            <a:endParaRPr lang="tr-TR" sz="4400" dirty="0">
              <a:solidFill>
                <a:srgbClr val="C00000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3AC73CA-10CD-4176-85E6-96772C5020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4452" y="188640"/>
            <a:ext cx="5159016" cy="648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0810" y="642918"/>
            <a:ext cx="10823852" cy="642942"/>
          </a:xfrm>
        </p:spPr>
        <p:txBody>
          <a:bodyPr rtlCol="0">
            <a:noAutofit/>
          </a:bodyPr>
          <a:lstStyle/>
          <a:p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	</a:t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											</a:t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 Dera İsmail Khan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>
                <a:hlinkClick r:id="rId3"/>
              </a:rPr>
              <a:t>Rakım</a:t>
            </a:r>
            <a:r>
              <a:rPr lang="tr-TR" b="1" dirty="0"/>
              <a:t>: </a:t>
            </a:r>
            <a:r>
              <a:rPr lang="tr-TR" dirty="0"/>
              <a:t>165 m</a:t>
            </a:r>
          </a:p>
          <a:p>
            <a:r>
              <a:rPr lang="tr-TR" b="1" dirty="0">
                <a:hlinkClick r:id="rId4"/>
              </a:rPr>
              <a:t>Nüfus</a:t>
            </a:r>
            <a:r>
              <a:rPr lang="tr-TR" b="1" dirty="0"/>
              <a:t>: </a:t>
            </a:r>
            <a:r>
              <a:rPr lang="tr-TR" dirty="0"/>
              <a:t>217.457 (2017)</a:t>
            </a:r>
          </a:p>
          <a:p>
            <a:r>
              <a:rPr lang="tr-TR" b="1" dirty="0">
                <a:hlinkClick r:id="rId5"/>
              </a:rPr>
              <a:t>Yerel saat</a:t>
            </a:r>
            <a:r>
              <a:rPr lang="tr-TR" b="1" dirty="0"/>
              <a:t>: </a:t>
            </a:r>
            <a:r>
              <a:rPr lang="tr-TR" dirty="0"/>
              <a:t>Salı 02:24</a:t>
            </a:r>
          </a:p>
          <a:p>
            <a:r>
              <a:rPr lang="tr-TR" b="1" dirty="0">
                <a:hlinkClick r:id="rId6"/>
              </a:rPr>
              <a:t>Havalimanlarının sayısı</a:t>
            </a:r>
            <a:r>
              <a:rPr lang="tr-TR" b="1" dirty="0"/>
              <a:t>: </a:t>
            </a:r>
            <a:r>
              <a:rPr lang="tr-TR" dirty="0"/>
              <a:t>1</a:t>
            </a:r>
          </a:p>
          <a:p>
            <a:endParaRPr lang="tr-TR" dirty="0"/>
          </a:p>
        </p:txBody>
      </p:sp>
      <p:sp>
        <p:nvSpPr>
          <p:cNvPr id="5122" name="AutoShape 2" descr="dera ismail khan pakista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4" name="AutoShape 4" descr="dera ismail khan pakista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6" name="Picture 6" descr="Ä°lgili res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2908" y="2000240"/>
            <a:ext cx="604838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Gomal University </a:t>
            </a:r>
            <a:br>
              <a:rPr lang="tr-TR" dirty="0"/>
            </a:br>
            <a:r>
              <a:rPr lang="tr-TR" sz="3600" dirty="0"/>
              <a:t>(Pakistan’da bir devlet üniversitesi)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65820" y="1772816"/>
            <a:ext cx="10157354" cy="4470400"/>
          </a:xfrm>
        </p:spPr>
        <p:txBody>
          <a:bodyPr rtlCol="0"/>
          <a:lstStyle/>
          <a:p>
            <a:r>
              <a:rPr lang="tr-TR" b="1" dirty="0">
                <a:hlinkClick r:id="rId3"/>
              </a:rPr>
              <a:t>Kuruluş tarihi</a:t>
            </a:r>
            <a:r>
              <a:rPr lang="tr-TR" b="1" dirty="0"/>
              <a:t>: </a:t>
            </a:r>
            <a:r>
              <a:rPr lang="tr-TR" dirty="0"/>
              <a:t>1974</a:t>
            </a:r>
          </a:p>
          <a:p>
            <a:r>
              <a:rPr lang="tr-TR" b="1" u="sng" dirty="0">
                <a:hlinkClick r:id="rId4"/>
              </a:rPr>
              <a:t> Öğrenci sayısı</a:t>
            </a:r>
            <a:r>
              <a:rPr lang="tr-TR" b="1" dirty="0"/>
              <a:t>: </a:t>
            </a:r>
            <a:r>
              <a:rPr lang="tr-TR" dirty="0"/>
              <a:t>5.700</a:t>
            </a:r>
          </a:p>
          <a:p>
            <a:r>
              <a:rPr lang="tr-TR" b="1" dirty="0">
                <a:hlinkClick r:id="rId5"/>
              </a:rPr>
              <a:t>Akademik personel</a:t>
            </a:r>
            <a:r>
              <a:rPr lang="tr-TR" b="1" dirty="0"/>
              <a:t>: </a:t>
            </a:r>
            <a:r>
              <a:rPr lang="tr-TR" dirty="0"/>
              <a:t>335</a:t>
            </a:r>
          </a:p>
        </p:txBody>
      </p:sp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4292" y="1844824"/>
            <a:ext cx="6643735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377</TotalTime>
  <Words>296</Words>
  <Application>Microsoft Office PowerPoint</Application>
  <PresentationFormat>Özel</PresentationFormat>
  <Paragraphs>70</Paragraphs>
  <Slides>25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Cumba</vt:lpstr>
      <vt:lpstr>Hayber-Pahtunhva (Kuzeybatı Sınır Eyaleti) Pakistan'ın kuzeybatı alanında yer alan bölge. Bu bölgedeki dağlar Pakistan ve Afganistan arasındaki sınırı oluşturmaktadır. Ülkenin toplam alanının %6'sını kapsayan bölgede toplam nüfusun %13'ü yaşamaktadır. Bu bölgede yaşayan insanlara Peştun denmektedir.  </vt:lpstr>
      <vt:lpstr>Slayt 2</vt:lpstr>
      <vt:lpstr>Hayber Pahtunhva’nın Bölgeleri </vt:lpstr>
      <vt:lpstr>Bannu </vt:lpstr>
      <vt:lpstr>University of Science and Technology</vt:lpstr>
      <vt:lpstr>Government Post Graduate College </vt:lpstr>
      <vt:lpstr>  </vt:lpstr>
      <vt:lpstr>                         Dera İsmail Khan</vt:lpstr>
      <vt:lpstr>Gomal University  (Pakistan’da bir devlet üniversitesi)</vt:lpstr>
      <vt:lpstr>Hazara</vt:lpstr>
      <vt:lpstr>Kohat</vt:lpstr>
      <vt:lpstr>Slayt 12</vt:lpstr>
      <vt:lpstr>Slayt 13</vt:lpstr>
      <vt:lpstr>Kohat Grand Mosque</vt:lpstr>
      <vt:lpstr>Tanda Dam </vt:lpstr>
      <vt:lpstr>Slayt 16</vt:lpstr>
      <vt:lpstr>Malakand</vt:lpstr>
      <vt:lpstr>Slayt 18</vt:lpstr>
      <vt:lpstr>Slayt 19</vt:lpstr>
      <vt:lpstr>Mardan</vt:lpstr>
      <vt:lpstr>Slayt 21</vt:lpstr>
      <vt:lpstr>Peşaver</vt:lpstr>
      <vt:lpstr>Slayt 23</vt:lpstr>
      <vt:lpstr>University of Peshawar</vt:lpstr>
      <vt:lpstr>University of Engineering and Technology, Peshawar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HAYBER PAHTUNHVA</dc:title>
  <dc:creator>Yasin KABAKTAN</dc:creator>
  <cp:lastModifiedBy>aykut</cp:lastModifiedBy>
  <cp:revision>37</cp:revision>
  <dcterms:created xsi:type="dcterms:W3CDTF">2019-03-18T19:57:02Z</dcterms:created>
  <dcterms:modified xsi:type="dcterms:W3CDTF">2020-10-26T03:38:35Z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