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6" r:id="rId5"/>
    <p:sldId id="259" r:id="rId6"/>
    <p:sldId id="260" r:id="rId7"/>
    <p:sldId id="261" r:id="rId8"/>
    <p:sldId id="262" r:id="rId9"/>
    <p:sldId id="263" r:id="rId10"/>
    <p:sldId id="264" r:id="rId11"/>
    <p:sldId id="265"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showGuides="1">
      <p:cViewPr varScale="1">
        <p:scale>
          <a:sx n="75" d="100"/>
          <a:sy n="75" d="100"/>
        </p:scale>
        <p:origin x="19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5/10/2020</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5/10/2020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5/10/2020</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5/10/2020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5/10/2020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5/10/2020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5/10/2020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5/10/2020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5/10/2020</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5/10/2020</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r>
            <a:br>
              <a:rPr lang="tr-TR" dirty="0" smtClean="0"/>
            </a:br>
            <a:r>
              <a:rPr lang="tr-TR" b="1" dirty="0" smtClean="0"/>
              <a:t>MARKA YÖNETİMİ</a:t>
            </a:r>
            <a:endParaRPr lang="tr-TR" dirty="0"/>
          </a:p>
        </p:txBody>
      </p:sp>
    </p:spTree>
    <p:extLst>
      <p:ext uri="{BB962C8B-B14F-4D97-AF65-F5344CB8AC3E}">
        <p14:creationId xmlns:p14="http://schemas.microsoft.com/office/powerpoint/2010/main" val="333940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25500" y="558800"/>
            <a:ext cx="10312400" cy="5564600"/>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tr-TR" sz="2400" dirty="0"/>
              <a:t>Cep telefonu </a:t>
            </a:r>
            <a:r>
              <a:rPr lang="tr-TR" sz="2400" dirty="0" smtClean="0"/>
              <a:t>mesajları</a:t>
            </a:r>
          </a:p>
          <a:p>
            <a:pPr marL="285750" indent="-285750" algn="just">
              <a:lnSpc>
                <a:spcPct val="150000"/>
              </a:lnSpc>
              <a:buFont typeface="Arial" panose="020B0604020202020204" pitchFamily="34" charset="0"/>
              <a:buChar char="•"/>
            </a:pPr>
            <a:r>
              <a:rPr lang="tr-TR" sz="2400" dirty="0" smtClean="0"/>
              <a:t>Satış </a:t>
            </a:r>
            <a:r>
              <a:rPr lang="tr-TR" sz="2400" dirty="0"/>
              <a:t>noktasındaki stantlar, reyon </a:t>
            </a:r>
            <a:r>
              <a:rPr lang="tr-TR" sz="2400" dirty="0" smtClean="0"/>
              <a:t>düzeni</a:t>
            </a:r>
          </a:p>
          <a:p>
            <a:pPr marL="285750" indent="-285750" algn="just">
              <a:lnSpc>
                <a:spcPct val="150000"/>
              </a:lnSpc>
              <a:buFont typeface="Arial" panose="020B0604020202020204" pitchFamily="34" charset="0"/>
              <a:buChar char="•"/>
            </a:pPr>
            <a:r>
              <a:rPr lang="tr-TR" sz="2400" dirty="0" smtClean="0"/>
              <a:t>Ürünün </a:t>
            </a:r>
            <a:r>
              <a:rPr lang="tr-TR" sz="2400" dirty="0"/>
              <a:t>hangi tür mağazada veya mekanda satıldığı, mekanın atmosferi, </a:t>
            </a:r>
            <a:r>
              <a:rPr lang="tr-TR" sz="2400" dirty="0" smtClean="0"/>
              <a:t>tasarımı</a:t>
            </a:r>
          </a:p>
          <a:p>
            <a:pPr marL="285750" indent="-285750" algn="just">
              <a:lnSpc>
                <a:spcPct val="150000"/>
              </a:lnSpc>
              <a:buFont typeface="Arial" panose="020B0604020202020204" pitchFamily="34" charset="0"/>
              <a:buChar char="•"/>
            </a:pPr>
            <a:r>
              <a:rPr lang="tr-TR" sz="2400" dirty="0" smtClean="0"/>
              <a:t>Satış </a:t>
            </a:r>
            <a:r>
              <a:rPr lang="tr-TR" sz="2400" dirty="0"/>
              <a:t>görevlilerinin kim olduğu, müşteriyle yüz yüze veya telefonda konuşma ve davranış tarzı, giyim biçimleri, görünüşleri, ses </a:t>
            </a:r>
            <a:r>
              <a:rPr lang="tr-TR" sz="2400" dirty="0" smtClean="0"/>
              <a:t>tonları</a:t>
            </a:r>
          </a:p>
          <a:p>
            <a:pPr marL="285750" indent="-285750" algn="just">
              <a:lnSpc>
                <a:spcPct val="150000"/>
              </a:lnSpc>
              <a:buFont typeface="Arial" panose="020B0604020202020204" pitchFamily="34" charset="0"/>
              <a:buChar char="•"/>
            </a:pPr>
            <a:r>
              <a:rPr lang="tr-TR" sz="2400" dirty="0" smtClean="0"/>
              <a:t>Satış </a:t>
            </a:r>
            <a:r>
              <a:rPr lang="tr-TR" sz="2400" dirty="0"/>
              <a:t>sonrası hizmet </a:t>
            </a:r>
            <a:r>
              <a:rPr lang="tr-TR" sz="2400" dirty="0" smtClean="0"/>
              <a:t>faaliyetleri</a:t>
            </a:r>
          </a:p>
          <a:p>
            <a:pPr marL="285750" indent="-285750" algn="just">
              <a:lnSpc>
                <a:spcPct val="150000"/>
              </a:lnSpc>
              <a:buFont typeface="Arial" panose="020B0604020202020204" pitchFamily="34" charset="0"/>
              <a:buChar char="•"/>
            </a:pPr>
            <a:r>
              <a:rPr lang="tr-TR" sz="2400" dirty="0" smtClean="0"/>
              <a:t>Şirketin </a:t>
            </a:r>
            <a:r>
              <a:rPr lang="tr-TR" sz="2400" dirty="0"/>
              <a:t>toplumsal sorumluluk </a:t>
            </a:r>
            <a:r>
              <a:rPr lang="tr-TR" sz="2400" dirty="0" smtClean="0"/>
              <a:t>yaklaşımı</a:t>
            </a:r>
          </a:p>
          <a:p>
            <a:pPr marL="285750" indent="-285750" algn="just">
              <a:lnSpc>
                <a:spcPct val="150000"/>
              </a:lnSpc>
              <a:buFont typeface="Arial" panose="020B0604020202020204" pitchFamily="34" charset="0"/>
              <a:buChar char="•"/>
            </a:pPr>
            <a:r>
              <a:rPr lang="tr-TR" sz="2400" dirty="0" smtClean="0"/>
              <a:t>Ürün </a:t>
            </a:r>
            <a:r>
              <a:rPr lang="tr-TR" sz="2400" dirty="0"/>
              <a:t>ve kurum </a:t>
            </a:r>
            <a:r>
              <a:rPr lang="tr-TR" sz="2400" dirty="0" smtClean="0"/>
              <a:t>sponsorlukları</a:t>
            </a:r>
          </a:p>
          <a:p>
            <a:pPr marL="285750" indent="-285750" algn="just">
              <a:lnSpc>
                <a:spcPct val="150000"/>
              </a:lnSpc>
              <a:buFont typeface="Arial" panose="020B0604020202020204" pitchFamily="34" charset="0"/>
              <a:buChar char="•"/>
            </a:pPr>
            <a:r>
              <a:rPr lang="tr-TR" sz="2400" dirty="0" smtClean="0"/>
              <a:t>Şirket </a:t>
            </a:r>
            <a:r>
              <a:rPr lang="tr-TR" sz="2400" dirty="0"/>
              <a:t>çalışanlarının ve kurucularının itibarları </a:t>
            </a:r>
          </a:p>
        </p:txBody>
      </p:sp>
    </p:spTree>
    <p:extLst>
      <p:ext uri="{BB962C8B-B14F-4D97-AF65-F5344CB8AC3E}">
        <p14:creationId xmlns:p14="http://schemas.microsoft.com/office/powerpoint/2010/main" val="1074759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02039"/>
            <a:ext cx="9766300" cy="6118598"/>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tr-TR" sz="2400" dirty="0"/>
              <a:t>Şirketin ilan ettiği insan kaynakları politikası ve </a:t>
            </a:r>
            <a:r>
              <a:rPr lang="tr-TR" sz="2400" dirty="0" smtClean="0"/>
              <a:t>uygulamaları</a:t>
            </a:r>
          </a:p>
          <a:p>
            <a:pPr marL="285750" indent="-285750" algn="just">
              <a:lnSpc>
                <a:spcPct val="150000"/>
              </a:lnSpc>
              <a:buFont typeface="Arial" panose="020B0604020202020204" pitchFamily="34" charset="0"/>
              <a:buChar char="•"/>
            </a:pPr>
            <a:r>
              <a:rPr lang="tr-TR" sz="2400" dirty="0" smtClean="0"/>
              <a:t>Tüketiciyle </a:t>
            </a:r>
            <a:r>
              <a:rPr lang="tr-TR" sz="2400" dirty="0"/>
              <a:t>sıcak temas kurulan etkinlikler (yarışmalar, gösteriler, konserler, festivaller, </a:t>
            </a:r>
            <a:r>
              <a:rPr lang="tr-TR" sz="2400" dirty="0" smtClean="0"/>
              <a:t>seminerler)</a:t>
            </a:r>
          </a:p>
          <a:p>
            <a:pPr marL="285750" indent="-285750" algn="just">
              <a:lnSpc>
                <a:spcPct val="150000"/>
              </a:lnSpc>
              <a:buFont typeface="Arial" panose="020B0604020202020204" pitchFamily="34" charset="0"/>
              <a:buChar char="•"/>
            </a:pPr>
            <a:r>
              <a:rPr lang="tr-TR" sz="2400" dirty="0" smtClean="0"/>
              <a:t>Müşterinin </a:t>
            </a:r>
            <a:r>
              <a:rPr lang="tr-TR" sz="2400" dirty="0"/>
              <a:t>ürünle ilgili sorun yaşadığında veya bilgilenme ihtiyacı olduğunda buna nasıl cevap verildiği (tüketici telefon danışma hattı, elektronik posta, yüz yüze </a:t>
            </a:r>
            <a:r>
              <a:rPr lang="tr-TR" sz="2400" dirty="0" smtClean="0"/>
              <a:t>görüşme)</a:t>
            </a:r>
          </a:p>
          <a:p>
            <a:pPr marL="285750" indent="-285750" algn="just">
              <a:lnSpc>
                <a:spcPct val="150000"/>
              </a:lnSpc>
              <a:buFont typeface="Arial" panose="020B0604020202020204" pitchFamily="34" charset="0"/>
              <a:buChar char="•"/>
            </a:pPr>
            <a:r>
              <a:rPr lang="tr-TR" sz="2400" dirty="0" smtClean="0"/>
              <a:t>Şirket </a:t>
            </a:r>
            <a:r>
              <a:rPr lang="tr-TR" sz="2400" dirty="0"/>
              <a:t>taşıtlarının dış </a:t>
            </a:r>
            <a:r>
              <a:rPr lang="tr-TR" sz="2400" dirty="0" smtClean="0"/>
              <a:t>görüntüsü</a:t>
            </a:r>
          </a:p>
          <a:p>
            <a:pPr marL="285750" indent="-285750" algn="just">
              <a:lnSpc>
                <a:spcPct val="150000"/>
              </a:lnSpc>
              <a:buFont typeface="Arial" panose="020B0604020202020204" pitchFamily="34" charset="0"/>
              <a:buChar char="•"/>
            </a:pPr>
            <a:r>
              <a:rPr lang="tr-TR" sz="2400" dirty="0" smtClean="0"/>
              <a:t>Lojistik </a:t>
            </a:r>
            <a:r>
              <a:rPr lang="tr-TR" sz="2400" dirty="0"/>
              <a:t>destek elemanlarının üniformaları gibi pek çok araç, ortam, kişi, tüketiciye kurum markası ve ürün markasıyla ilgili mesajlar verir ve tüketici aldığı bu mesajları zihninde toplayarak ürün markasıyla ilgili belli bir tutum / algı / kanaat geliştirir. </a:t>
            </a:r>
          </a:p>
        </p:txBody>
      </p:sp>
    </p:spTree>
    <p:extLst>
      <p:ext uri="{BB962C8B-B14F-4D97-AF65-F5344CB8AC3E}">
        <p14:creationId xmlns:p14="http://schemas.microsoft.com/office/powerpoint/2010/main" val="3502639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r>
            <a:br>
              <a:rPr lang="tr-TR" dirty="0" smtClean="0"/>
            </a:br>
            <a:r>
              <a:rPr lang="tr-TR" b="1" dirty="0" smtClean="0"/>
              <a:t>KAYNAKÇA</a:t>
            </a:r>
            <a:endParaRPr lang="tr-TR" dirty="0"/>
          </a:p>
        </p:txBody>
      </p:sp>
      <p:sp>
        <p:nvSpPr>
          <p:cNvPr id="3" name="İçerik Yer Tutucusu 2"/>
          <p:cNvSpPr>
            <a:spLocks noGrp="1"/>
          </p:cNvSpPr>
          <p:nvPr>
            <p:ph idx="1"/>
          </p:nvPr>
        </p:nvSpPr>
        <p:spPr/>
        <p:txBody>
          <a:bodyPr>
            <a:normAutofit fontScale="92500" lnSpcReduction="10000"/>
          </a:bodyPr>
          <a:lstStyle/>
          <a:p>
            <a:r>
              <a:rPr lang="tr-TR" dirty="0"/>
              <a:t>Marka Yönetimi, Işıl KARPAT AKTUĞLU, İletişim Yayınları, İstanbul, 2004</a:t>
            </a:r>
          </a:p>
          <a:p>
            <a:r>
              <a:rPr lang="tr-TR" dirty="0"/>
              <a:t>Marka Uygulamaları ve Önemi, Yakup DURMAZ, Süleyman ERTÜRK, </a:t>
            </a:r>
            <a:r>
              <a:rPr lang="tr-TR" dirty="0" err="1"/>
              <a:t>Internatonal</a:t>
            </a:r>
            <a:r>
              <a:rPr lang="tr-TR" dirty="0"/>
              <a:t> </a:t>
            </a:r>
            <a:r>
              <a:rPr lang="tr-TR" dirty="0" err="1"/>
              <a:t>Journal</a:t>
            </a:r>
            <a:r>
              <a:rPr lang="tr-TR" dirty="0"/>
              <a:t> of </a:t>
            </a:r>
            <a:r>
              <a:rPr lang="tr-TR" dirty="0" err="1"/>
              <a:t>Academic</a:t>
            </a:r>
            <a:r>
              <a:rPr lang="tr-TR" dirty="0"/>
              <a:t> Value </a:t>
            </a:r>
            <a:r>
              <a:rPr lang="tr-TR" dirty="0" err="1"/>
              <a:t>Studies</a:t>
            </a:r>
            <a:r>
              <a:rPr lang="tr-TR" dirty="0"/>
              <a:t>, 2016 / 2 (2): 82-93.</a:t>
            </a:r>
          </a:p>
          <a:p>
            <a:r>
              <a:rPr lang="tr-TR" dirty="0" smtClean="0"/>
              <a:t>Marka </a:t>
            </a:r>
            <a:r>
              <a:rPr lang="tr-TR" dirty="0"/>
              <a:t>ve Yönetimi, T.C. ANADOLU ÜNİVERSİTESİ YAYINI NO: 1993, ESKİŞEHİR, 2019 </a:t>
            </a:r>
            <a:endParaRPr lang="tr-TR" dirty="0" smtClean="0"/>
          </a:p>
          <a:p>
            <a:r>
              <a:rPr lang="tr-TR" dirty="0"/>
              <a:t>BÜTÜNLEŞİK PAZARLAMA İLETİŞİMİNİN MARKA </a:t>
            </a:r>
            <a:r>
              <a:rPr lang="tr-TR" dirty="0" smtClean="0"/>
              <a:t>İMAJINAETKİSİ</a:t>
            </a:r>
            <a:r>
              <a:rPr lang="tr-TR" dirty="0"/>
              <a:t>: BİR UYGULAMA, Bora GÖKTAŞ, Nurettin PARILTI, Gazi Üniversitesi İktisadi ve İdari Bilimler Fakültesi Dergisi 18/3 (2016) 923-944</a:t>
            </a:r>
          </a:p>
          <a:p>
            <a:r>
              <a:rPr lang="tr-TR" dirty="0"/>
              <a:t>Küresel Marka, </a:t>
            </a:r>
            <a:r>
              <a:rPr lang="tr-TR" dirty="0" err="1"/>
              <a:t>Nigel</a:t>
            </a:r>
            <a:r>
              <a:rPr lang="tr-TR" dirty="0"/>
              <a:t> HOLLIS, </a:t>
            </a:r>
            <a:r>
              <a:rPr lang="tr-TR" dirty="0" err="1"/>
              <a:t>Brandage</a:t>
            </a:r>
            <a:r>
              <a:rPr lang="tr-TR" dirty="0"/>
              <a:t> Yayınları, İstanbul, 2011</a:t>
            </a:r>
          </a:p>
          <a:p>
            <a:r>
              <a:rPr lang="tr-TR" dirty="0"/>
              <a:t>Marka İletişimi Yönetimi, Hatun Boztepe Taşkıran, İstanbul Üniversitesi açık ve Uzaktan Eğitim Fakültesi</a:t>
            </a:r>
          </a:p>
          <a:p>
            <a:endParaRPr lang="tr-TR" dirty="0"/>
          </a:p>
        </p:txBody>
      </p:sp>
    </p:spTree>
    <p:extLst>
      <p:ext uri="{BB962C8B-B14F-4D97-AF65-F5344CB8AC3E}">
        <p14:creationId xmlns:p14="http://schemas.microsoft.com/office/powerpoint/2010/main" val="1591793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
            </a:r>
            <a:br>
              <a:rPr lang="tr-TR" dirty="0"/>
            </a:br>
            <a:r>
              <a:rPr lang="tr-TR" dirty="0"/>
              <a:t> </a:t>
            </a:r>
            <a:r>
              <a:rPr lang="tr-TR" b="1" dirty="0"/>
              <a:t>Marka İletişimi </a:t>
            </a:r>
          </a:p>
        </p:txBody>
      </p:sp>
      <p:sp>
        <p:nvSpPr>
          <p:cNvPr id="3" name="İçerik Yer Tutucusu 2"/>
          <p:cNvSpPr>
            <a:spLocks noGrp="1"/>
          </p:cNvSpPr>
          <p:nvPr>
            <p:ph idx="1"/>
          </p:nvPr>
        </p:nvSpPr>
        <p:spPr/>
        <p:txBody>
          <a:bodyPr>
            <a:normAutofit/>
          </a:bodyPr>
          <a:lstStyle/>
          <a:p>
            <a:pPr marL="0" indent="0" algn="just">
              <a:lnSpc>
                <a:spcPct val="150000"/>
              </a:lnSpc>
              <a:buNone/>
            </a:pPr>
            <a:r>
              <a:rPr lang="tr-TR" sz="2800" dirty="0" smtClean="0"/>
              <a:t>        Marka </a:t>
            </a:r>
            <a:r>
              <a:rPr lang="tr-TR" sz="2800" dirty="0"/>
              <a:t>iletişimi, stratejik marka yönetiminin amaçlarına başarılı biçimde ulaşabilmesi için kritik bir rol oynamaktadır. Marka iletişimi çabaları olmaksızın marka kimlik yapısının hedef kitlelere sunumu, hedef kitlelerde markaya yönelik olumlu algıların tesis edilmesi mümkün olamamaktadır. </a:t>
            </a:r>
            <a:endParaRPr lang="tr-TR" sz="2800" dirty="0"/>
          </a:p>
        </p:txBody>
      </p:sp>
    </p:spTree>
    <p:extLst>
      <p:ext uri="{BB962C8B-B14F-4D97-AF65-F5344CB8AC3E}">
        <p14:creationId xmlns:p14="http://schemas.microsoft.com/office/powerpoint/2010/main" val="2216060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89100" y="723900"/>
            <a:ext cx="9283700" cy="5262979"/>
          </a:xfrm>
          <a:prstGeom prst="rect">
            <a:avLst/>
          </a:prstGeom>
        </p:spPr>
        <p:txBody>
          <a:bodyPr wrap="square">
            <a:spAutoFit/>
          </a:bodyPr>
          <a:lstStyle/>
          <a:p>
            <a:pPr algn="just">
              <a:lnSpc>
                <a:spcPct val="150000"/>
              </a:lnSpc>
            </a:pPr>
            <a:r>
              <a:rPr lang="tr-TR" sz="2800" dirty="0" smtClean="0"/>
              <a:t>         Pazarlama </a:t>
            </a:r>
            <a:r>
              <a:rPr lang="tr-TR" sz="2800" dirty="0"/>
              <a:t>iletişimi, ürünün kendisini, markasını, paketini, fiyatını, dağıtılacak noktaları ve iletişim değişkenlerinin tümünü ele alan süreçtir. Tüketicinin beklentileri, istekleri üretilecek ürüne ve iletişim kurulacak mecraya kadar belirleyici olmaktadır. Bu sebeple ürünün ambalajı ile (ambalaj iletişimi) fiyatıyla (fiyat iletişimi) dağıtım yeriyle (dağıtım iletişimi) ve iletişim yöntemleriyle (reklam iletişimi gibi) tüketiciyle iletişim </a:t>
            </a:r>
            <a:r>
              <a:rPr lang="tr-TR" sz="2800" dirty="0" smtClean="0"/>
              <a:t>kurulmaktadır.</a:t>
            </a:r>
            <a:endParaRPr lang="tr-TR" sz="2800" dirty="0"/>
          </a:p>
        </p:txBody>
      </p:sp>
    </p:spTree>
    <p:extLst>
      <p:ext uri="{BB962C8B-B14F-4D97-AF65-F5344CB8AC3E}">
        <p14:creationId xmlns:p14="http://schemas.microsoft.com/office/powerpoint/2010/main" val="1972249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371600" y="685800"/>
            <a:ext cx="9601200" cy="5727699"/>
          </a:xfrm>
          <a:prstGeom prst="rect">
            <a:avLst/>
          </a:prstGeom>
        </p:spPr>
      </p:pic>
    </p:spTree>
    <p:extLst>
      <p:ext uri="{BB962C8B-B14F-4D97-AF65-F5344CB8AC3E}">
        <p14:creationId xmlns:p14="http://schemas.microsoft.com/office/powerpoint/2010/main" val="308320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372600" cy="4616648"/>
          </a:xfrm>
          <a:prstGeom prst="rect">
            <a:avLst/>
          </a:prstGeom>
        </p:spPr>
        <p:txBody>
          <a:bodyPr wrap="square">
            <a:spAutoFit/>
          </a:bodyPr>
          <a:lstStyle/>
          <a:p>
            <a:pPr algn="just">
              <a:lnSpc>
                <a:spcPct val="150000"/>
              </a:lnSpc>
            </a:pPr>
            <a:r>
              <a:rPr lang="tr-TR" sz="2800" dirty="0" smtClean="0"/>
              <a:t>        Bütünsel </a:t>
            </a:r>
            <a:r>
              <a:rPr lang="tr-TR" sz="2800" dirty="0"/>
              <a:t>ya da bütünleşik pazarlama iletişiminde amaç bütün iletişim yöntemlerini bir araya getirmektir. Geleneksel açıdan bakıldığında her bir iletişim birimi ayrı ayrı oluşturuluyordu. Halkla ilişkiler kendi alanında, reklam kendi alanında çalışıyorken, bütünleşik pazarlama iletişimi ile bütün bu iletişim unsurları bir araya getirilerek sinerji yaratılmıştır. </a:t>
            </a:r>
          </a:p>
        </p:txBody>
      </p:sp>
    </p:spTree>
    <p:extLst>
      <p:ext uri="{BB962C8B-B14F-4D97-AF65-F5344CB8AC3E}">
        <p14:creationId xmlns:p14="http://schemas.microsoft.com/office/powerpoint/2010/main" val="3744354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85800"/>
            <a:ext cx="9791700" cy="5078313"/>
          </a:xfrm>
          <a:prstGeom prst="rect">
            <a:avLst/>
          </a:prstGeom>
        </p:spPr>
        <p:txBody>
          <a:bodyPr wrap="square">
            <a:spAutoFit/>
          </a:bodyPr>
          <a:lstStyle/>
          <a:p>
            <a:pPr algn="just">
              <a:lnSpc>
                <a:spcPct val="150000"/>
              </a:lnSpc>
            </a:pPr>
            <a:r>
              <a:rPr lang="tr-TR" sz="2400" dirty="0" smtClean="0"/>
              <a:t>Bütünleşik </a:t>
            </a:r>
            <a:r>
              <a:rPr lang="tr-TR" sz="2400" dirty="0"/>
              <a:t>Pazarlama İletişimi)’</a:t>
            </a:r>
            <a:r>
              <a:rPr lang="tr-TR" sz="2400" dirty="0" err="1"/>
              <a:t>nin</a:t>
            </a:r>
            <a:r>
              <a:rPr lang="tr-TR" sz="2400" dirty="0"/>
              <a:t> mantığı ise, sinerji / uyum sözcüğünde gizli olup, bütünleşik pazarlama iletişimi ile tüketici bağlılığı yaratılması, güven duyulması adına ürün ve hizmet hakkında bilgi içeren tüm kaynakların birlikte </a:t>
            </a:r>
            <a:r>
              <a:rPr lang="tr-TR" sz="2400" dirty="0" smtClean="0"/>
              <a:t>yönetilmesidir. </a:t>
            </a:r>
            <a:r>
              <a:rPr lang="tr-TR" sz="2400" dirty="0"/>
              <a:t>B</a:t>
            </a:r>
            <a:r>
              <a:rPr lang="tr-TR" sz="2400" dirty="0" smtClean="0"/>
              <a:t>ütünleşik </a:t>
            </a:r>
            <a:r>
              <a:rPr lang="tr-TR" sz="2400" dirty="0"/>
              <a:t>pazarlama </a:t>
            </a:r>
            <a:r>
              <a:rPr lang="tr-TR" sz="2400" dirty="0" smtClean="0"/>
              <a:t>iletişimi,</a:t>
            </a:r>
          </a:p>
          <a:p>
            <a:pPr marL="342900" indent="-342900" algn="just">
              <a:lnSpc>
                <a:spcPct val="150000"/>
              </a:lnSpc>
              <a:buFont typeface="Arial" panose="020B0604020202020204" pitchFamily="34" charset="0"/>
              <a:buChar char="•"/>
            </a:pPr>
            <a:r>
              <a:rPr lang="tr-TR" sz="2400" dirty="0"/>
              <a:t>İletilerin çok daha etkin olmasına katkıda </a:t>
            </a:r>
            <a:r>
              <a:rPr lang="tr-TR" sz="2400" dirty="0" smtClean="0"/>
              <a:t>bulunur.</a:t>
            </a:r>
          </a:p>
          <a:p>
            <a:pPr marL="342900" indent="-342900" algn="just">
              <a:lnSpc>
                <a:spcPct val="150000"/>
              </a:lnSpc>
              <a:buFont typeface="Arial" panose="020B0604020202020204" pitchFamily="34" charset="0"/>
              <a:buChar char="•"/>
            </a:pPr>
            <a:r>
              <a:rPr lang="tr-TR" sz="2400" dirty="0" smtClean="0"/>
              <a:t>Ticari </a:t>
            </a:r>
            <a:r>
              <a:rPr lang="tr-TR" sz="2400" dirty="0"/>
              <a:t>iletilerin düzensiz biçimde ortaya çıkmasını </a:t>
            </a:r>
            <a:r>
              <a:rPr lang="tr-TR" sz="2400" dirty="0" smtClean="0"/>
              <a:t>engeller.</a:t>
            </a:r>
          </a:p>
          <a:p>
            <a:pPr marL="342900" indent="-342900" algn="just">
              <a:lnSpc>
                <a:spcPct val="150000"/>
              </a:lnSpc>
              <a:buFont typeface="Arial" panose="020B0604020202020204" pitchFamily="34" charset="0"/>
              <a:buChar char="•"/>
            </a:pPr>
            <a:r>
              <a:rPr lang="tr-TR" sz="2400" dirty="0" smtClean="0"/>
              <a:t>Tüketici </a:t>
            </a:r>
            <a:r>
              <a:rPr lang="tr-TR" sz="2400" dirty="0"/>
              <a:t>ve işletme arasında iki yönlü iletişime olanak </a:t>
            </a:r>
            <a:r>
              <a:rPr lang="tr-TR" sz="2400" dirty="0" smtClean="0"/>
              <a:t>tanır.</a:t>
            </a:r>
          </a:p>
          <a:p>
            <a:pPr marL="342900" indent="-342900" algn="just">
              <a:lnSpc>
                <a:spcPct val="150000"/>
              </a:lnSpc>
              <a:buFont typeface="Arial" panose="020B0604020202020204" pitchFamily="34" charset="0"/>
              <a:buChar char="•"/>
            </a:pPr>
            <a:r>
              <a:rPr lang="tr-TR" sz="2400" dirty="0" smtClean="0"/>
              <a:t>Çift </a:t>
            </a:r>
            <a:r>
              <a:rPr lang="tr-TR" sz="2400" dirty="0"/>
              <a:t>yönlü iletişim süreci, uzun soluklu tüketici ve marka ilişkilerinin kurulmasına katkıda bulunur. </a:t>
            </a:r>
          </a:p>
        </p:txBody>
      </p:sp>
    </p:spTree>
    <p:extLst>
      <p:ext uri="{BB962C8B-B14F-4D97-AF65-F5344CB8AC3E}">
        <p14:creationId xmlns:p14="http://schemas.microsoft.com/office/powerpoint/2010/main" val="40640075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71600" y="694372"/>
            <a:ext cx="9601200" cy="5262979"/>
          </a:xfrm>
          <a:prstGeom prst="rect">
            <a:avLst/>
          </a:prstGeom>
        </p:spPr>
        <p:txBody>
          <a:bodyPr wrap="square">
            <a:spAutoFit/>
          </a:bodyPr>
          <a:lstStyle/>
          <a:p>
            <a:pPr algn="just">
              <a:lnSpc>
                <a:spcPct val="150000"/>
              </a:lnSpc>
            </a:pPr>
            <a:r>
              <a:rPr lang="tr-TR" sz="2800" dirty="0"/>
              <a:t>İyi marka iletişiminin müşteri bağlılığını oluşturmak, geliştirmek ve sürdürmek için baskın ve tutarlı bir büyük marka fikri etrafındaki yönelime dayanması </a:t>
            </a:r>
            <a:r>
              <a:rPr lang="tr-TR" sz="2800" dirty="0" smtClean="0"/>
              <a:t>nedeniyle</a:t>
            </a:r>
            <a:r>
              <a:rPr lang="tr-TR" sz="2800" dirty="0"/>
              <a:t>, bütünleşik pazarlama iletişimi kapsamında markalara yönelik gerçekleştirilecek iletişim süreçlerinde aşağıda yer alan araçlar, ortamlar ve kişilerin de mevcut ve potansiyel müşterilerin algılarını etkileyebileceği göz önünde </a:t>
            </a:r>
            <a:r>
              <a:rPr lang="tr-TR" sz="2800" dirty="0" smtClean="0"/>
              <a:t>bulundurulmalıdır.</a:t>
            </a:r>
            <a:endParaRPr lang="tr-TR" sz="2800" dirty="0"/>
          </a:p>
        </p:txBody>
      </p:sp>
    </p:spTree>
    <p:extLst>
      <p:ext uri="{BB962C8B-B14F-4D97-AF65-F5344CB8AC3E}">
        <p14:creationId xmlns:p14="http://schemas.microsoft.com/office/powerpoint/2010/main" val="3736980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50900" y="203555"/>
            <a:ext cx="9601200" cy="6476645"/>
          </a:xfrm>
          <a:prstGeom prst="rect">
            <a:avLst/>
          </a:prstGeom>
        </p:spPr>
        <p:txBody>
          <a:bodyPr wrap="square">
            <a:spAutoFit/>
          </a:bodyPr>
          <a:lstStyle/>
          <a:p>
            <a:pPr marL="285750" indent="-285750">
              <a:lnSpc>
                <a:spcPct val="150000"/>
              </a:lnSpc>
              <a:buFont typeface="Arial" panose="020B0604020202020204" pitchFamily="34" charset="0"/>
              <a:buChar char="•"/>
            </a:pPr>
            <a:r>
              <a:rPr lang="tr-TR" sz="2800" dirty="0"/>
              <a:t>Medyadaki </a:t>
            </a:r>
            <a:r>
              <a:rPr lang="tr-TR" sz="2800" dirty="0" smtClean="0"/>
              <a:t>haberler</a:t>
            </a:r>
          </a:p>
          <a:p>
            <a:pPr marL="285750" indent="-285750">
              <a:lnSpc>
                <a:spcPct val="150000"/>
              </a:lnSpc>
              <a:buFont typeface="Arial" panose="020B0604020202020204" pitchFamily="34" charset="0"/>
              <a:buChar char="•"/>
            </a:pPr>
            <a:r>
              <a:rPr lang="tr-TR" sz="2800" dirty="0" smtClean="0"/>
              <a:t>Diğer </a:t>
            </a:r>
            <a:r>
              <a:rPr lang="tr-TR" sz="2800" dirty="0"/>
              <a:t>müşterilerin ve referans gruplarının söyledikleri (ağızdan ağza </a:t>
            </a:r>
            <a:r>
              <a:rPr lang="tr-TR" sz="2800" dirty="0" smtClean="0"/>
              <a:t>iletişim)</a:t>
            </a:r>
          </a:p>
          <a:p>
            <a:pPr marL="285750" indent="-285750">
              <a:lnSpc>
                <a:spcPct val="150000"/>
              </a:lnSpc>
              <a:buFont typeface="Arial" panose="020B0604020202020204" pitchFamily="34" charset="0"/>
              <a:buChar char="•"/>
            </a:pPr>
            <a:r>
              <a:rPr lang="tr-TR" sz="2800" dirty="0" smtClean="0"/>
              <a:t>İnternet </a:t>
            </a:r>
            <a:r>
              <a:rPr lang="tr-TR" sz="2800" dirty="0"/>
              <a:t>ortamında yayılan </a:t>
            </a:r>
            <a:r>
              <a:rPr lang="tr-TR" sz="2800" dirty="0" smtClean="0"/>
              <a:t>haberler</a:t>
            </a:r>
          </a:p>
          <a:p>
            <a:pPr marL="285750" indent="-285750">
              <a:lnSpc>
                <a:spcPct val="150000"/>
              </a:lnSpc>
              <a:buFont typeface="Arial" panose="020B0604020202020204" pitchFamily="34" charset="0"/>
              <a:buChar char="•"/>
            </a:pPr>
            <a:r>
              <a:rPr lang="tr-TR" sz="2800" dirty="0" smtClean="0"/>
              <a:t>Ambalaj tasarımı</a:t>
            </a:r>
          </a:p>
          <a:p>
            <a:pPr marL="285750" indent="-285750">
              <a:lnSpc>
                <a:spcPct val="150000"/>
              </a:lnSpc>
              <a:buFont typeface="Arial" panose="020B0604020202020204" pitchFamily="34" charset="0"/>
              <a:buChar char="•"/>
            </a:pPr>
            <a:r>
              <a:rPr lang="tr-TR" sz="2800" dirty="0" smtClean="0"/>
              <a:t>Ürün </a:t>
            </a:r>
            <a:r>
              <a:rPr lang="tr-TR" sz="2800" dirty="0"/>
              <a:t>markası </a:t>
            </a:r>
            <a:r>
              <a:rPr lang="tr-TR" sz="2800" dirty="0" smtClean="0"/>
              <a:t>logosu</a:t>
            </a:r>
          </a:p>
          <a:p>
            <a:pPr marL="285750" indent="-285750">
              <a:lnSpc>
                <a:spcPct val="150000"/>
              </a:lnSpc>
              <a:buFont typeface="Arial" panose="020B0604020202020204" pitchFamily="34" charset="0"/>
              <a:buChar char="•"/>
            </a:pPr>
            <a:r>
              <a:rPr lang="tr-TR" sz="2800" dirty="0" smtClean="0"/>
              <a:t>Kurumsal </a:t>
            </a:r>
            <a:r>
              <a:rPr lang="tr-TR" sz="2800" dirty="0"/>
              <a:t>kimlik (Kurum logosu, kartvizit, antetli </a:t>
            </a:r>
            <a:r>
              <a:rPr lang="tr-TR" sz="2800" dirty="0" smtClean="0"/>
              <a:t>kağıt)</a:t>
            </a:r>
          </a:p>
          <a:p>
            <a:pPr marL="285750" indent="-285750">
              <a:lnSpc>
                <a:spcPct val="150000"/>
              </a:lnSpc>
              <a:buFont typeface="Arial" panose="020B0604020202020204" pitchFamily="34" charset="0"/>
              <a:buChar char="•"/>
            </a:pPr>
            <a:r>
              <a:rPr lang="tr-TR" sz="2800" dirty="0" smtClean="0"/>
              <a:t>Ürünün </a:t>
            </a:r>
            <a:r>
              <a:rPr lang="tr-TR" sz="2800" dirty="0"/>
              <a:t>fiyatının iletişim tarzı /tonu, tahsilat </a:t>
            </a:r>
            <a:r>
              <a:rPr lang="tr-TR" sz="2800" dirty="0" smtClean="0"/>
              <a:t>şekli</a:t>
            </a:r>
          </a:p>
          <a:p>
            <a:pPr marL="285750" indent="-285750">
              <a:lnSpc>
                <a:spcPct val="150000"/>
              </a:lnSpc>
              <a:buFont typeface="Arial" panose="020B0604020202020204" pitchFamily="34" charset="0"/>
              <a:buChar char="•"/>
            </a:pPr>
            <a:r>
              <a:rPr lang="tr-TR" sz="2800" dirty="0" smtClean="0"/>
              <a:t>Doğrudan </a:t>
            </a:r>
            <a:r>
              <a:rPr lang="tr-TR" sz="2800" dirty="0"/>
              <a:t>pazarlama çabaları (postayla gönderilen ürün katalogları, kuponlar, mektuplar, tele pazarlama</a:t>
            </a:r>
          </a:p>
        </p:txBody>
      </p:sp>
    </p:spTree>
    <p:extLst>
      <p:ext uri="{BB962C8B-B14F-4D97-AF65-F5344CB8AC3E}">
        <p14:creationId xmlns:p14="http://schemas.microsoft.com/office/powerpoint/2010/main" val="39747314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485900" y="685800"/>
            <a:ext cx="9486900" cy="5909310"/>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tr-TR" sz="2800" dirty="0"/>
              <a:t>Satış promosyonu çabaları (indirimler, hediyeler, çekilişler, ikramiyeler, </a:t>
            </a:r>
            <a:r>
              <a:rPr lang="tr-TR" sz="2800" dirty="0" smtClean="0"/>
              <a:t>yarışmalar)</a:t>
            </a:r>
          </a:p>
          <a:p>
            <a:pPr marL="285750" indent="-285750" algn="just">
              <a:lnSpc>
                <a:spcPct val="150000"/>
              </a:lnSpc>
              <a:buFont typeface="Arial" panose="020B0604020202020204" pitchFamily="34" charset="0"/>
              <a:buChar char="•"/>
            </a:pPr>
            <a:r>
              <a:rPr lang="tr-TR" sz="2800" dirty="0" smtClean="0"/>
              <a:t>Çizgi </a:t>
            </a:r>
            <a:r>
              <a:rPr lang="tr-TR" sz="2800" dirty="0"/>
              <a:t>altı reklam malzemeleri (poşet, broşür, dosya, kitapçık, fatura, bilet, davetiye, garanti </a:t>
            </a:r>
            <a:r>
              <a:rPr lang="tr-TR" sz="2800" dirty="0" smtClean="0"/>
              <a:t>belgesi)</a:t>
            </a:r>
          </a:p>
          <a:p>
            <a:pPr marL="285750" indent="-285750" algn="just">
              <a:lnSpc>
                <a:spcPct val="150000"/>
              </a:lnSpc>
              <a:buFont typeface="Arial" panose="020B0604020202020204" pitchFamily="34" charset="0"/>
              <a:buChar char="•"/>
            </a:pPr>
            <a:r>
              <a:rPr lang="tr-TR" sz="2800" dirty="0" smtClean="0"/>
              <a:t>Kurum </a:t>
            </a:r>
            <a:r>
              <a:rPr lang="tr-TR" sz="2800" dirty="0"/>
              <a:t>/ ürün dergisi </a:t>
            </a:r>
            <a:endParaRPr lang="tr-TR" sz="2800" dirty="0" smtClean="0"/>
          </a:p>
          <a:p>
            <a:pPr marL="285750" indent="-285750" algn="just">
              <a:lnSpc>
                <a:spcPct val="150000"/>
              </a:lnSpc>
              <a:buFont typeface="Arial" panose="020B0604020202020204" pitchFamily="34" charset="0"/>
              <a:buChar char="•"/>
            </a:pPr>
            <a:r>
              <a:rPr lang="tr-TR" sz="2800" dirty="0"/>
              <a:t> </a:t>
            </a:r>
            <a:r>
              <a:rPr lang="tr-TR" sz="2800" dirty="0" err="1"/>
              <a:t>Merchandising</a:t>
            </a:r>
            <a:r>
              <a:rPr lang="tr-TR" sz="2800" dirty="0"/>
              <a:t> ürünleri (markalı eşantiyonlar, hatıra eşyaları, tişört, şapka, bardak, takvim, </a:t>
            </a:r>
            <a:r>
              <a:rPr lang="tr-TR" sz="2800" dirty="0" smtClean="0"/>
              <a:t>kalem)</a:t>
            </a:r>
          </a:p>
          <a:p>
            <a:pPr marL="285750" indent="-285750" algn="just">
              <a:lnSpc>
                <a:spcPct val="150000"/>
              </a:lnSpc>
              <a:buFont typeface="Arial" panose="020B0604020202020204" pitchFamily="34" charset="0"/>
              <a:buChar char="•"/>
            </a:pPr>
            <a:r>
              <a:rPr lang="tr-TR" sz="2800" dirty="0" smtClean="0"/>
              <a:t>Web sitesi</a:t>
            </a:r>
          </a:p>
          <a:p>
            <a:pPr marL="285750" indent="-285750" algn="just">
              <a:lnSpc>
                <a:spcPct val="150000"/>
              </a:lnSpc>
              <a:buFont typeface="Arial" panose="020B0604020202020204" pitchFamily="34" charset="0"/>
              <a:buChar char="•"/>
            </a:pPr>
            <a:r>
              <a:rPr lang="tr-TR" sz="2800" dirty="0" smtClean="0"/>
              <a:t>Şirketten </a:t>
            </a:r>
            <a:r>
              <a:rPr lang="tr-TR" sz="2800" dirty="0"/>
              <a:t>gönderilen elektronik postalar </a:t>
            </a:r>
          </a:p>
        </p:txBody>
      </p:sp>
    </p:spTree>
    <p:extLst>
      <p:ext uri="{BB962C8B-B14F-4D97-AF65-F5344CB8AC3E}">
        <p14:creationId xmlns:p14="http://schemas.microsoft.com/office/powerpoint/2010/main" val="2648576581"/>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Kırpma</Template>
  <TotalTime>53</TotalTime>
  <Words>679</Words>
  <Application>Microsoft Office PowerPoint</Application>
  <PresentationFormat>Geniş ekran</PresentationFormat>
  <Paragraphs>45</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Franklin Gothic Book</vt:lpstr>
      <vt:lpstr>Crop</vt:lpstr>
      <vt:lpstr> MARKA YÖNETİMİ</vt:lpstr>
      <vt:lpstr>  Marka İletişimi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 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MARKA YÖNETİMİ</dc:title>
  <dc:creator>mehtap uğur</dc:creator>
  <cp:lastModifiedBy>mehtap uğur</cp:lastModifiedBy>
  <cp:revision>9</cp:revision>
  <dcterms:created xsi:type="dcterms:W3CDTF">2020-05-09T21:27:36Z</dcterms:created>
  <dcterms:modified xsi:type="dcterms:W3CDTF">2020-05-10T10:25:51Z</dcterms:modified>
</cp:coreProperties>
</file>