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XIX. yüzyıl, dünya için oldukça fırtınalı geçti. Krallıklara karşı sürdürülen özgürlük savaşları, ülkelerin, bağımsızlıklarını elde etmek için giriştikleri savaşlara eşlik ederken, diğer yandan da, buhar gücünün bulunması  insanlığın ufkunun genişlemesine neden olmuş, demiryolu ve telgraf gibi buluşlar insan oğlunun zaman ve mekan üzerindeki egemenliğinin sembolü haline gelmiştir. Kapitalizm ve burjuvazinin önlenemez yükselişi, işte bu yüzyılda hız almıştır.</a:t>
            </a:r>
          </a:p>
          <a:p>
            <a:r>
              <a:rPr lang="tr-TR" dirty="0" err="1" smtClean="0"/>
              <a:t>Napoléon</a:t>
            </a:r>
            <a:r>
              <a:rPr lang="tr-TR" dirty="0" smtClean="0"/>
              <a:t>  </a:t>
            </a:r>
            <a:r>
              <a:rPr lang="tr-TR" dirty="0"/>
              <a:t>bu çağın ilk yıllarına damgasını vurmuş bir asker ve devlet adamı olarak karşımıza çıkıyor. Bu Korsikalı, 35 yaşındayken Fransa İmparatoru olmuş daha sonra da deyim yerindeyse, Avrupa’nın altını üstüne getirmiştir.  Bu çılgın adamın Polonya için de önemi çok büyüktür. </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Bilindiği gibi, 1795 yılında Polonya üçüncü ve son kez bölünmüş ve haritalardan silinmişti. Bundan bir yıl önce, yani 1794’te </a:t>
            </a:r>
            <a:r>
              <a:rPr lang="tr-TR" dirty="0" err="1"/>
              <a:t>Kościuszko</a:t>
            </a:r>
            <a:r>
              <a:rPr lang="tr-TR" dirty="0"/>
              <a:t> isyanına katılan pek çok Polonyalı bu isyanın bastırılması ile yurt dışına, özellikle de Fransa’ya göçtü. Çünkü o dönemde Avusturya, Prusya ve Rusya, Fransa’nın düşmanlarıydılar. Hal böyle olunca da, Polonya için güçlü komutan </a:t>
            </a:r>
            <a:r>
              <a:rPr lang="tr-TR" dirty="0" err="1"/>
              <a:t>Napoléon’un</a:t>
            </a:r>
            <a:r>
              <a:rPr lang="tr-TR" dirty="0"/>
              <a:t> kişiliğinde bir umut doğuyordu. Polonyalı komutanların yönetiminde oluşturulan Polonya lejyonları Fransızlarla birlikte, Avusturya’ya, Rusya’ya  karşı savaştılar. </a:t>
            </a:r>
            <a:r>
              <a:rPr lang="tr-TR" dirty="0" err="1"/>
              <a:t>Napoléon</a:t>
            </a:r>
            <a:r>
              <a:rPr lang="tr-TR" dirty="0"/>
              <a:t>, yenilen Prusya’dan alınan illerle, Varşova Grand </a:t>
            </a:r>
            <a:r>
              <a:rPr lang="tr-TR" dirty="0" err="1"/>
              <a:t>Düklüğü’nün</a:t>
            </a:r>
            <a:r>
              <a:rPr lang="tr-TR" dirty="0"/>
              <a:t> kurulmasını </a:t>
            </a:r>
            <a:r>
              <a:rPr lang="tr-TR" dirty="0" err="1"/>
              <a:t>Tilsit’te</a:t>
            </a:r>
            <a:r>
              <a:rPr lang="tr-TR" dirty="0"/>
              <a:t>, 1807’de kabul ettirdi. Saksonyalı </a:t>
            </a:r>
            <a:r>
              <a:rPr lang="tr-TR" dirty="0" err="1"/>
              <a:t>Frederik</a:t>
            </a:r>
            <a:r>
              <a:rPr lang="tr-TR" dirty="0"/>
              <a:t> </a:t>
            </a:r>
            <a:r>
              <a:rPr lang="tr-TR" dirty="0" err="1"/>
              <a:t>August</a:t>
            </a:r>
            <a:r>
              <a:rPr lang="tr-TR" dirty="0"/>
              <a:t> bu </a:t>
            </a:r>
            <a:r>
              <a:rPr lang="tr-TR" dirty="0" err="1"/>
              <a:t>grand</a:t>
            </a:r>
            <a:r>
              <a:rPr lang="tr-TR" dirty="0"/>
              <a:t> düklüğe meşruti hükümdar oldu. Bu arada </a:t>
            </a:r>
            <a:r>
              <a:rPr lang="tr-TR" dirty="0" err="1"/>
              <a:t>Napoléon</a:t>
            </a:r>
            <a:r>
              <a:rPr lang="tr-TR" dirty="0"/>
              <a:t>, Rusya üzerine yürüme kararı aldı. Varşova’ya varışı ulusal duyguyu </a:t>
            </a:r>
            <a:r>
              <a:rPr lang="tr-TR" dirty="0" err="1"/>
              <a:t>çoşturdu</a:t>
            </a:r>
            <a:r>
              <a:rPr lang="tr-TR" dirty="0"/>
              <a:t>; bir kurtarıcı gibi, “dünya tarihinin en büyük kahramanı” olarak karşıladılar kendisini Polonyalılar. Ne var ki </a:t>
            </a:r>
            <a:r>
              <a:rPr lang="tr-TR" dirty="0" err="1"/>
              <a:t>Bonoparte</a:t>
            </a:r>
            <a:r>
              <a:rPr lang="tr-TR" dirty="0"/>
              <a:t>, Polonya’yı yeniden canlandırmanın peşinde değildi. Burada bir ordu toplamak, kendi birliklerini, kurduğu bu geçici devlette besletmek niyetindeydi, o kadar. Varşova Grand </a:t>
            </a:r>
            <a:r>
              <a:rPr lang="tr-TR" dirty="0" err="1"/>
              <a:t>Düklüğü’nün</a:t>
            </a:r>
            <a:r>
              <a:rPr lang="tr-TR" dirty="0"/>
              <a:t>, bir parlamentosu, yürütmeyi gerçekleştiren bakanlar kurulu, medeni kanunu ve  </a:t>
            </a:r>
            <a:r>
              <a:rPr lang="tr-TR" dirty="0" err="1"/>
              <a:t>Józef</a:t>
            </a:r>
            <a:r>
              <a:rPr lang="tr-TR" dirty="0"/>
              <a:t> </a:t>
            </a:r>
            <a:r>
              <a:rPr lang="tr-TR" dirty="0" err="1"/>
              <a:t>Poniatowski</a:t>
            </a:r>
            <a:r>
              <a:rPr lang="tr-TR" dirty="0"/>
              <a:t> başkumandanlığında düzenli bir ordusu bulunmaktaydı. </a:t>
            </a:r>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1809’da Avusturya’dan ele geçen Galiçya’nın büyük bölümünün  </a:t>
            </a:r>
            <a:r>
              <a:rPr lang="tr-TR" dirty="0" err="1"/>
              <a:t>grandüklüğe</a:t>
            </a:r>
            <a:r>
              <a:rPr lang="tr-TR" dirty="0"/>
              <a:t> katılmasıyla ülkenin sınırları genişlemiş oldu. Ne ki, bu rüya çok uzun sürmedi. </a:t>
            </a:r>
            <a:r>
              <a:rPr lang="tr-TR" dirty="0" err="1"/>
              <a:t>Poniatowski</a:t>
            </a:r>
            <a:r>
              <a:rPr lang="tr-TR" dirty="0"/>
              <a:t>, </a:t>
            </a:r>
            <a:r>
              <a:rPr lang="tr-TR" dirty="0" err="1"/>
              <a:t>Napoléon</a:t>
            </a:r>
            <a:r>
              <a:rPr lang="tr-TR" dirty="0"/>
              <a:t> için </a:t>
            </a:r>
            <a:r>
              <a:rPr lang="tr-TR" dirty="0" err="1"/>
              <a:t>Leipzig’te</a:t>
            </a:r>
            <a:r>
              <a:rPr lang="tr-TR" dirty="0"/>
              <a:t> savaşırken, ordusunun başında öldü (1813). </a:t>
            </a:r>
            <a:r>
              <a:rPr lang="tr-TR" dirty="0" err="1"/>
              <a:t>Napoléon</a:t>
            </a:r>
            <a:r>
              <a:rPr lang="tr-TR" dirty="0"/>
              <a:t> efsanesi de yıkılmıştı artık. Polonyalılar umutlarını </a:t>
            </a:r>
            <a:r>
              <a:rPr lang="tr-TR" dirty="0" err="1"/>
              <a:t>Bonoparte’ın</a:t>
            </a:r>
            <a:r>
              <a:rPr lang="tr-TR" dirty="0"/>
              <a:t> parlayan yıldızına bağlamışlardı. Bu yıldızın sönmesi,  umutları küle dönüştürmüştü. 1815 Viyana Kongresi </a:t>
            </a:r>
            <a:r>
              <a:rPr lang="tr-TR" dirty="0" err="1"/>
              <a:t>Napoléon</a:t>
            </a:r>
            <a:r>
              <a:rPr lang="tr-TR" dirty="0"/>
              <a:t> olmadan yapıldı. Çar I. </a:t>
            </a:r>
            <a:r>
              <a:rPr lang="tr-TR" dirty="0" err="1"/>
              <a:t>Aleksandr</a:t>
            </a:r>
            <a:r>
              <a:rPr lang="tr-TR" dirty="0"/>
              <a:t> </a:t>
            </a:r>
            <a:r>
              <a:rPr lang="tr-TR" dirty="0" err="1"/>
              <a:t>Poznan’ı</a:t>
            </a:r>
            <a:r>
              <a:rPr lang="tr-TR" dirty="0"/>
              <a:t> Prusya’ya bıraktı. </a:t>
            </a:r>
            <a:r>
              <a:rPr lang="tr-TR" dirty="0" err="1"/>
              <a:t>Krakov</a:t>
            </a:r>
            <a:r>
              <a:rPr lang="tr-TR" dirty="0"/>
              <a:t> özgür cumhuriyet oldu. Ülkenin geri kalan bölümünde bir Polonya Krallığı, ya da Kongre Krallığı oluşturdu. Bu krallık Rusya’ya bağlı bir krallıktı elbette. Çar, Polonya ordularının komutanlığına, acımasızlığı ile tanınan </a:t>
            </a:r>
            <a:r>
              <a:rPr lang="tr-TR" dirty="0" err="1"/>
              <a:t>Konstanty</a:t>
            </a:r>
            <a:r>
              <a:rPr lang="tr-TR" dirty="0"/>
              <a:t> ‘</a:t>
            </a:r>
            <a:r>
              <a:rPr lang="tr-TR" dirty="0" err="1"/>
              <a:t>yı</a:t>
            </a:r>
            <a:r>
              <a:rPr lang="tr-TR" dirty="0"/>
              <a:t> getirdi. Ülke bir polis devleti haline gelmişti. Vatanseverler ve bağımsızlık için çalışanlar izleniyor, tutuklanıyor, işkencelere maruz kalıyorlardı.</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Üniversitesi kuruldu. Ülkede bir Polonya bankasının kurulması, sanayi devriminin Polonya’ya da sıçramasına neden oldu. </a:t>
            </a:r>
            <a:endParaRPr lang="tr-TR" dirty="0" smtClean="0"/>
          </a:p>
          <a:p>
            <a:r>
              <a:rPr lang="tr-TR" dirty="0" smtClean="0"/>
              <a:t>Ne </a:t>
            </a:r>
            <a:r>
              <a:rPr lang="tr-TR" dirty="0"/>
              <a:t>var ki ülke, içten içe kaynıyordu. Gençlik hareketleri, “</a:t>
            </a:r>
            <a:r>
              <a:rPr lang="tr-TR" dirty="0" err="1"/>
              <a:t>Dekabristler</a:t>
            </a:r>
            <a:r>
              <a:rPr lang="tr-TR" dirty="0"/>
              <a:t>” olarak adlandırılan, Çara karşı mücadele veren genç  Rus subayları ile bağlantı kurma boyutuna varmıştı. Yeni Çar I. </a:t>
            </a:r>
            <a:r>
              <a:rPr lang="tr-TR" dirty="0" err="1"/>
              <a:t>Nikolay’ın</a:t>
            </a:r>
            <a:r>
              <a:rPr lang="tr-TR" dirty="0"/>
              <a:t>  siyasal baskıyı güçlendirmesi üzerine </a:t>
            </a:r>
            <a:r>
              <a:rPr lang="tr-TR" dirty="0" err="1"/>
              <a:t>Piotr</a:t>
            </a:r>
            <a:r>
              <a:rPr lang="tr-TR" dirty="0"/>
              <a:t> </a:t>
            </a:r>
            <a:r>
              <a:rPr lang="tr-TR" dirty="0" err="1"/>
              <a:t>Wysocki</a:t>
            </a:r>
            <a:r>
              <a:rPr lang="tr-TR" dirty="0"/>
              <a:t> yönetimindeki muhafız okulu öğrencileri 1830 yılının  29 Kasımında direnişe geçtiler, tüm Varşova’yı ayaklandırdılar. İsyan yaklaşık bir yıl sürdü, ne yazık ki, yenilen yine Polonya olmuştu. Büyük bir göç hareketi başlamıştı. Seçkinler (yak. on bin kişi) Batıya sığındılar. Paris’te Hotel Lambert’te kalan </a:t>
            </a:r>
            <a:r>
              <a:rPr lang="tr-TR" dirty="0" err="1"/>
              <a:t>Czartoryski’nin</a:t>
            </a:r>
            <a:r>
              <a:rPr lang="tr-TR" dirty="0"/>
              <a:t> çevresinde ılımlılar toplandı. Brüksel’de </a:t>
            </a:r>
            <a:r>
              <a:rPr lang="tr-TR" dirty="0" err="1"/>
              <a:t>Lelewel’in</a:t>
            </a:r>
            <a:r>
              <a:rPr lang="tr-TR" dirty="0"/>
              <a:t> çevresinde Polonya Demokratlar Derneği kuruldu. Bu çevrede birleşenler umutlarını tarım reformuna bağlamışlardı. Daha solcu olanlar da İngiltere topraklarında eski subayların çevresinde toplandılar.</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Bu göç dalgasına, Polonya edebiyatını, Polonya edebiyatı yapan Adam </a:t>
            </a:r>
            <a:r>
              <a:rPr lang="tr-TR" dirty="0" err="1"/>
              <a:t>Mickiewicz</a:t>
            </a:r>
            <a:r>
              <a:rPr lang="tr-TR" dirty="0"/>
              <a:t>, </a:t>
            </a:r>
            <a:r>
              <a:rPr lang="tr-TR" dirty="0" err="1"/>
              <a:t>Juliusz</a:t>
            </a:r>
            <a:r>
              <a:rPr lang="tr-TR" dirty="0"/>
              <a:t> </a:t>
            </a:r>
            <a:r>
              <a:rPr lang="tr-TR" dirty="0" err="1"/>
              <a:t>Słowacki</a:t>
            </a:r>
            <a:r>
              <a:rPr lang="tr-TR" dirty="0"/>
              <a:t>, </a:t>
            </a:r>
            <a:r>
              <a:rPr lang="tr-TR" dirty="0" err="1"/>
              <a:t>Cyprian</a:t>
            </a:r>
            <a:r>
              <a:rPr lang="tr-TR" dirty="0"/>
              <a:t> Kamil </a:t>
            </a:r>
            <a:r>
              <a:rPr lang="tr-TR" dirty="0" err="1"/>
              <a:t>Norwid</a:t>
            </a:r>
            <a:r>
              <a:rPr lang="tr-TR" dirty="0"/>
              <a:t> gibi ünlü şairler de katıldılar. Bu şairler bir yandan  eserlerinde vatan özlemini, halklarının şanlı geçmişlerini yansıtırken, diğer taraftan Polonyalıların hatalarını, yine bu eserlerde eleştirerek anlattılar.</a:t>
            </a:r>
          </a:p>
          <a:p>
            <a:r>
              <a:rPr lang="tr-TR" dirty="0" smtClean="0"/>
              <a:t>Vatana </a:t>
            </a:r>
            <a:r>
              <a:rPr lang="tr-TR" dirty="0"/>
              <a:t>olan özlem, yalnıza edebiyatçıların eserlerinde görülmüyordu. Chopin’in de Kasım Ayaklanmasından sonra bestelediği “Devrim </a:t>
            </a:r>
            <a:r>
              <a:rPr lang="tr-TR" dirty="0" err="1"/>
              <a:t>etüdlerinde</a:t>
            </a:r>
            <a:r>
              <a:rPr lang="tr-TR" dirty="0"/>
              <a:t>” aynı duygulara rastlıyoruz.</a:t>
            </a:r>
          </a:p>
          <a:p>
            <a:r>
              <a:rPr lang="tr-TR" dirty="0"/>
              <a:t>Kasım Ayaklanmasından sonra, ülkede yaşam gittikçe zorlaşıyordu. 1836’da Varşova Üniversitesi </a:t>
            </a:r>
            <a:r>
              <a:rPr lang="tr-TR" dirty="0" err="1"/>
              <a:t>kapatıldı.Vilna</a:t>
            </a:r>
            <a:r>
              <a:rPr lang="tr-TR" dirty="0"/>
              <a:t> Üniversitesi, tehlikeli  fikirleri barındıran bir yer olarak ilan edildi. Kiliselerde halka yoğun baskı uygulanıyordu.</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Bu arada, daha kardeşçe bir Avrupa’yı  kurmak isteyenler, 1848-49 yıllarında “Hakların Baharı” olarak adlandırılan bir  dizi devrim hareketine giriştiler. Ne de olsa zenginleşen burjuvazi, artık yönetimden pay istiyor, işçiler daha hakça paylaşım ve düzenli çalışma saatleri arzuluyor, köylüler özgür kalmak istiyorlardı. Başka ülkelerin egemenliği altında olan ülkeler de bağımsızlık savaşlarına başlamışlardı. 1848 hareketleri Rusya ve Osmanlı İmparatorluğu dışında tüm Avrupa’ya yayıldı. Polonya lejyonları, pek çok Avrupa ülkesinin özgürlüğü için savaş verdiler. Ülkeye, Fransa, Berlin, Viyana sokaklarındaki gösteri haberleri ulaşıyor ve Polonyalıların umutlarını yeniden canlandırıyordu.</a:t>
            </a:r>
          </a:p>
          <a:p>
            <a:r>
              <a:rPr lang="tr-TR" dirty="0"/>
              <a:t>Çıkan ayaklanmalar, daha büyük baskılara neden oluyor ve bu döngü bir türlü kırılamıyordu. Sonunda ülkedeki yurtseverlik gösterileri ve terörist saldırılar, şüpheli gençlerin zorla askere alınması ile bastırıldı. Ancak bu hareket, toplu bir ayaklanmaya neden oldu. Ayaklanma (ocak 1863) tüm illere yayıldı. Soylular ve ruhban sınıf da isyancılara yardım etti. Ancak ülkedeki ılımlı soylular (beyazlar) ve devrimciler (kızıllar) arasındaki mücadele, hareketin zaferle sonuçlanmasını önledi. İsyan bastırıldı. 1863 tarihi Polonya’da gerek politikada, gerekse edebiyatta Romantizm dönemini kapatan bir tarihtir.    </a:t>
            </a:r>
          </a:p>
          <a:p>
            <a:endParaRPr lang="tr-TR" dirty="0"/>
          </a:p>
        </p:txBody>
      </p:sp>
    </p:spTree>
    <p:extLst>
      <p:ext uri="{BB962C8B-B14F-4D97-AF65-F5344CB8AC3E}">
        <p14:creationId xmlns:p14="http://schemas.microsoft.com/office/powerpoint/2010/main" val="2461473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toplumunu değiştirmiştir, öyleyse bu topluma yeni bir edebiyat vermek de kaçınılmaz olmuştur. Büyük değişimler, insanı hüzünlü, ama </a:t>
            </a:r>
            <a:r>
              <a:rPr lang="tr-TR" dirty="0" err="1"/>
              <a:t>çoşkulu</a:t>
            </a:r>
            <a:r>
              <a:rPr lang="tr-TR" dirty="0"/>
              <a:t> bir kimliğe bürümüş, insan garip bir acı ile yerinde duramaz olmuştur. Her şeyden önce akıllara hitap eden Klasisizm akımı bu tür duygulara seslenemez olunca yeni bir akım, Romantizm ortaya çıkar. Romantizm aslında, </a:t>
            </a:r>
            <a:r>
              <a:rPr lang="tr-TR" dirty="0" err="1"/>
              <a:t>J.Kleiner’in</a:t>
            </a:r>
            <a:r>
              <a:rPr lang="tr-TR" dirty="0"/>
              <a:t> belirttiği  gibi, Avrupa’nın politik ve ekonomik sistemlerinin çözüldüğü ve yeni biçimlerin henüz belirginleşmediği bir dönemde ortaya çıkmıştır. Yüzyılın başında romantik yazarların bazılarını, kralcı, klasik yazarların bazılarını da liberal olarak görüyoruz. Bu, romantiklerin her türlü kalıplaşmaya başkaldıran yanları göz önüne alınacak olursa, paradoksal bir durum olarak karşımıza çıkıyor. Ancak daha sonraki yıllarda, her iki tarafın da aynı noktaya geldiğini görüyoruz. Ne de olsa, </a:t>
            </a:r>
            <a:r>
              <a:rPr lang="tr-TR" dirty="0" err="1"/>
              <a:t>P.Barbéris’in</a:t>
            </a:r>
            <a:r>
              <a:rPr lang="tr-TR" dirty="0"/>
              <a:t> deyimi ile, “Fransız devrimi evrensel özgürlüğün değil, paranın devrimi” olmuştu. Tüm bu gelişmelerin sonucunda, para, toplumlarda en önemli değer olma halini gittikçe daha kuvvetlendirdi.  Bu koşullarda, sanat, bir zanaat olarak görülmeye başlandığında, sanatçılar ister kralcı, ister liberal olsunlar, başkaldıran kişiler olarak ortaya çıktılar. Derin bir yalnızlık duygusu ile birbirlerine düşünsel anlamda yaklaştılar. Sistemlerin çöküşü seçkinler arasında, toplum ve birey olgusunun düşünülmesine yol açtı. Birey,  kendisini bu çözülmeler içinde, hapisten kurtulmuş gibi hissediyordu. Ne de olsa gözlerinin önünde engin bir olanaklar denizi bulunuyordu. Ancak diğer taraftan, yüzlerce yıldır kutsal saydığı eski sistemlerin çöküşü, onu yalnızlığa itiyordu. Romantizmin </a:t>
            </a:r>
            <a:r>
              <a:rPr lang="tr-TR" dirty="0" err="1"/>
              <a:t>bireyselciliği</a:t>
            </a:r>
            <a:r>
              <a:rPr lang="tr-TR" dirty="0"/>
              <a:t> ve yeni dayanışmacı arayışlarının kaynağında insanın bu sıkıntısı yatar. </a:t>
            </a:r>
            <a:endParaRPr lang="tr-TR" dirty="0"/>
          </a:p>
        </p:txBody>
      </p:sp>
    </p:spTree>
    <p:extLst>
      <p:ext uri="{BB962C8B-B14F-4D97-AF65-F5344CB8AC3E}">
        <p14:creationId xmlns:p14="http://schemas.microsoft.com/office/powerpoint/2010/main" val="327335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a:p>
          <a:p>
            <a:endParaRPr lang="tr-TR"/>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1170</Words>
  <Application>Microsoft Office PowerPoint</Application>
  <PresentationFormat>Ekran Gösterisi (4:3)</PresentationFormat>
  <Paragraphs>15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PowerPoint Sunusu</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2</cp:revision>
  <dcterms:created xsi:type="dcterms:W3CDTF">2020-05-20T15:11:46Z</dcterms:created>
  <dcterms:modified xsi:type="dcterms:W3CDTF">2020-05-20T15:26:59Z</dcterms:modified>
</cp:coreProperties>
</file>