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91" r:id="rId4"/>
    <p:sldId id="292" r:id="rId5"/>
    <p:sldId id="293" r:id="rId6"/>
    <p:sldId id="294" r:id="rId7"/>
    <p:sldId id="295" r:id="rId8"/>
    <p:sldId id="29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76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75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2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60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02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00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90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755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7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450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E9604-0E13-4DD6-AF9B-7A7AACDE0BAC}" type="datetimeFigureOut">
              <a:rPr lang="tr-TR" smtClean="0"/>
              <a:t>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11CAF-D679-4CFE-8E6E-82D2BE90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2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Paranormal" TargetMode="External"/><Relationship Id="rId2" Type="http://schemas.openxmlformats.org/officeDocument/2006/relationships/hyperlink" Target="https://tr.wikipedia.org/wiki/Do%C4%9Fa%C3%BCst%C3%B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r.wikipedia.org/wiki/Mistik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1877" y="20423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HLK 112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FOLKLOR ve KÜLTÜR II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338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0473" y="2699534"/>
            <a:ext cx="10515600" cy="1325563"/>
          </a:xfrm>
        </p:spPr>
        <p:txBody>
          <a:bodyPr/>
          <a:lstStyle/>
          <a:p>
            <a:pPr algn="ctr"/>
            <a:r>
              <a:rPr lang="tr-TR" b="1" dirty="0"/>
              <a:t>Büyü ve Halk İnanması /Halk Dini/Halk </a:t>
            </a:r>
            <a:r>
              <a:rPr lang="tr-TR" b="1" dirty="0" err="1"/>
              <a:t>İslamı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703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Büyü</a:t>
            </a:r>
            <a:r>
              <a:rPr lang="tr-TR" dirty="0"/>
              <a:t> veya </a:t>
            </a:r>
            <a:r>
              <a:rPr lang="tr-TR" b="1" dirty="0" err="1" smtClean="0"/>
              <a:t>sihir</a:t>
            </a:r>
            <a:r>
              <a:rPr lang="tr-TR" dirty="0" err="1" smtClean="0"/>
              <a:t>,insanların</a:t>
            </a:r>
            <a:r>
              <a:rPr lang="tr-TR" dirty="0"/>
              <a:t> </a:t>
            </a:r>
            <a:r>
              <a:rPr lang="tr-TR" u="sng" dirty="0">
                <a:hlinkClick r:id="rId2" tooltip="Doğaüstü"/>
              </a:rPr>
              <a:t>doğaüstü</a:t>
            </a:r>
            <a:r>
              <a:rPr lang="tr-TR" dirty="0"/>
              <a:t>, </a:t>
            </a:r>
            <a:r>
              <a:rPr lang="tr-TR" u="sng" dirty="0" err="1">
                <a:hlinkClick r:id="rId3" tooltip="Paranormal"/>
              </a:rPr>
              <a:t>paranormal</a:t>
            </a:r>
            <a:r>
              <a:rPr lang="tr-TR" dirty="0"/>
              <a:t> veya </a:t>
            </a:r>
            <a:r>
              <a:rPr lang="tr-TR" u="sng" dirty="0">
                <a:hlinkClick r:id="rId4" tooltip="Mistik"/>
              </a:rPr>
              <a:t>mistik</a:t>
            </a:r>
            <a:r>
              <a:rPr lang="tr-TR" dirty="0"/>
              <a:t> yöntemlerle doğal dünyayı (olayları, nesneleri, insanları) etkileyebildiğini öne süren uygulamalar ve bunların çevresinde oluşturulan kültürel sistem.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288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Etimolojisi: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 </a:t>
            </a:r>
            <a:r>
              <a:rPr lang="tr-TR" dirty="0"/>
              <a:t>(</a:t>
            </a:r>
            <a:r>
              <a:rPr lang="tr-TR" dirty="0" err="1"/>
              <a:t>Büy</a:t>
            </a:r>
            <a:r>
              <a:rPr lang="tr-TR" dirty="0"/>
              <a:t>/</a:t>
            </a:r>
            <a:r>
              <a:rPr lang="tr-TR" dirty="0" err="1"/>
              <a:t>Büğ</a:t>
            </a:r>
            <a:r>
              <a:rPr lang="tr-TR" dirty="0"/>
              <a:t>/Böğ) kökünden türemiştir. Etkileme, yayılma, örtme, kapatma anlamları bulunur. Büyük kelimesiyle aynı kökten gelir. Böğe (şaman) sözcüğü ile de alakalıdır. </a:t>
            </a:r>
            <a:r>
              <a:rPr lang="tr-TR" dirty="0" err="1"/>
              <a:t>Büğü</a:t>
            </a:r>
            <a:r>
              <a:rPr lang="tr-TR" dirty="0"/>
              <a:t> şeklindeki söylenişinin Moğolca </a:t>
            </a:r>
            <a:r>
              <a:rPr lang="tr-TR" dirty="0" err="1"/>
              <a:t>Böge</a:t>
            </a:r>
            <a:r>
              <a:rPr lang="tr-TR" dirty="0"/>
              <a:t> (şaman) sözcüğü ile bağlantısı vardır. Macarca büyücüye </a:t>
            </a:r>
            <a:r>
              <a:rPr lang="tr-TR" dirty="0" err="1"/>
              <a:t>Büvesz</a:t>
            </a:r>
            <a:r>
              <a:rPr lang="tr-TR" dirty="0"/>
              <a:t>/</a:t>
            </a:r>
            <a:r>
              <a:rPr lang="tr-TR" dirty="0" err="1"/>
              <a:t>Büvös</a:t>
            </a:r>
            <a:r>
              <a:rPr lang="tr-TR" dirty="0"/>
              <a:t> denir. Modern toplumda doğuştan gelen önderlik yeteneğine Batı dillerinde Karizma (</a:t>
            </a:r>
            <a:r>
              <a:rPr lang="tr-TR" dirty="0" err="1"/>
              <a:t>Büyülenç</a:t>
            </a:r>
            <a:r>
              <a:rPr lang="tr-TR" dirty="0"/>
              <a:t>, Büyüleyim) denmesi, insanların bu kavrama daima duyduğu ilgiyi gösterir.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7000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HALK DİNİ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Anadolu </a:t>
            </a:r>
            <a:r>
              <a:rPr lang="tr-TR" dirty="0"/>
              <a:t>çeşitli inanç örüntüsüne sahip, bu çeşitliliğin Anadolu insanının zihninde ve gönlünde asırlar boyunca karılmasıyla karşımıza “halk dini” denilen “</a:t>
            </a:r>
            <a:r>
              <a:rPr lang="tr-TR" dirty="0" err="1"/>
              <a:t>senkretist</a:t>
            </a:r>
            <a:r>
              <a:rPr lang="tr-TR" dirty="0"/>
              <a:t>” (</a:t>
            </a:r>
            <a:r>
              <a:rPr lang="tr-TR" dirty="0" err="1"/>
              <a:t>bağdaştırmacı</a:t>
            </a:r>
            <a:r>
              <a:rPr lang="tr-TR" dirty="0"/>
              <a:t>) bir dinsellik çıkmaktadır. Halk dinini “geleneksel dinsellik” olarak da okuyabiliriz.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5390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9565" y="2506662"/>
            <a:ext cx="10515600" cy="4351338"/>
          </a:xfrm>
        </p:spPr>
        <p:txBody>
          <a:bodyPr/>
          <a:lstStyle/>
          <a:p>
            <a:r>
              <a:rPr lang="tr-TR" dirty="0"/>
              <a:t>Modernleşme markajında da varlığını sürdürmektedir. Hatta modernliğin, dinsel bir geleneğin doğuş bulmasında etkide bulanabileceğine dair örnekleri de yaşamaktayız.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17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SENKRETİZM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Dinsel </a:t>
            </a:r>
            <a:r>
              <a:rPr lang="tr-TR" dirty="0" err="1"/>
              <a:t>bağdaştırmacılık</a:t>
            </a:r>
            <a:r>
              <a:rPr lang="tr-TR" dirty="0"/>
              <a:t>; farklı dinsel inanç sistemlerinin etkileşime girerek karışması sonucu yeni inanç öğelerinin ya da örüntülerinin ortaya çıkması olarak tanımlanabilir.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8628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Senkretizm antropolojik perspektiften, genel olarak “kültürleşme” sürecinin ürünü olan kültürel karışımlar </a:t>
            </a:r>
            <a:r>
              <a:rPr lang="tr-TR"/>
              <a:t>şeklinde </a:t>
            </a:r>
            <a:r>
              <a:rPr lang="tr-TR" smtClean="0"/>
              <a:t>kavramlaştırılmaktadır</a:t>
            </a:r>
            <a:r>
              <a:rPr lang="tr-TR"/>
              <a:t>. </a:t>
            </a:r>
            <a:endParaRPr lang="tr-TR" smtClean="0"/>
          </a:p>
          <a:p>
            <a:r>
              <a:rPr lang="tr-TR" smtClean="0"/>
              <a:t>[</a:t>
            </a:r>
            <a:r>
              <a:rPr lang="tr-TR" dirty="0"/>
              <a:t>Kültürleşme: farklı insan topluluklarına ait kültürel özelliklerin alış verişine yol açan, nihai sonucu kültür değişmesi olan bir süreçtir” (</a:t>
            </a:r>
            <a:r>
              <a:rPr lang="tr-TR" dirty="0" err="1"/>
              <a:t>Kottak</a:t>
            </a:r>
            <a:r>
              <a:rPr lang="tr-TR" dirty="0"/>
              <a:t>, 2001) ]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8115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220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HLK 112 FOLKLOR ve KÜLTÜR II </vt:lpstr>
      <vt:lpstr>Büyü ve Halk İnanması /Halk Dini/Halk İslamı</vt:lpstr>
      <vt:lpstr>PowerPoint Sunusu</vt:lpstr>
      <vt:lpstr>Etimolojisi:</vt:lpstr>
      <vt:lpstr>HALK DİNİ </vt:lpstr>
      <vt:lpstr>PowerPoint Sunusu</vt:lpstr>
      <vt:lpstr>SENKRETİZM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HLK 112 FOLKLOR ve KÜLTÜR II</dc:title>
  <dc:creator>Kullanıcı</dc:creator>
  <cp:lastModifiedBy>Kullanıcı</cp:lastModifiedBy>
  <cp:revision>52</cp:revision>
  <dcterms:created xsi:type="dcterms:W3CDTF">2018-03-01T08:51:22Z</dcterms:created>
  <dcterms:modified xsi:type="dcterms:W3CDTF">2018-03-01T13:32:51Z</dcterms:modified>
</cp:coreProperties>
</file>