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89" r:id="rId3"/>
    <p:sldId id="296" r:id="rId4"/>
    <p:sldId id="297" r:id="rId5"/>
    <p:sldId id="298" r:id="rId6"/>
    <p:sldId id="301" r:id="rId7"/>
    <p:sldId id="302" r:id="rId8"/>
    <p:sldId id="304" r:id="rId9"/>
    <p:sldId id="271" r:id="rId10"/>
    <p:sldId id="291" r:id="rId11"/>
    <p:sldId id="305" r:id="rId12"/>
    <p:sldId id="306" r:id="rId13"/>
    <p:sldId id="299" r:id="rId14"/>
    <p:sldId id="312" r:id="rId15"/>
    <p:sldId id="307" r:id="rId16"/>
    <p:sldId id="309" r:id="rId17"/>
    <p:sldId id="300" r:id="rId18"/>
    <p:sldId id="310" r:id="rId19"/>
    <p:sldId id="290" r:id="rId20"/>
    <p:sldId id="314" r:id="rId21"/>
    <p:sldId id="315" r:id="rId22"/>
    <p:sldId id="316" r:id="rId23"/>
    <p:sldId id="317" r:id="rId24"/>
    <p:sldId id="320" r:id="rId25"/>
    <p:sldId id="318" r:id="rId26"/>
    <p:sldId id="321" r:id="rId27"/>
    <p:sldId id="322" r:id="rId28"/>
    <p:sldId id="258" r:id="rId29"/>
    <p:sldId id="308" r:id="rId30"/>
    <p:sldId id="313" r:id="rId31"/>
    <p:sldId id="267" r:id="rId32"/>
  </p:sldIdLst>
  <p:sldSz cx="9144000" cy="6858000" type="screen4x3"/>
  <p:notesSz cx="6858000" cy="9144000"/>
  <p:embeddedFontLst>
    <p:embeddedFont>
      <p:font typeface="华文楷体" panose="02010600040101010101" pitchFamily="2" charset="-122"/>
      <p:regular r:id="rId34"/>
    </p:embeddedFont>
    <p:embeddedFont>
      <p:font typeface="微软雅黑" panose="020B0503020204020204" pitchFamily="34" charset="-122"/>
      <p:regular r:id="rId35"/>
      <p:bold r:id="rId36"/>
    </p:embeddedFont>
    <p:embeddedFont>
      <p:font typeface="GB Pinyinok-B" panose="02010600030101010101" charset="-122"/>
      <p:regular r:id="rId37"/>
    </p:embeddedFont>
    <p:embeddedFont>
      <p:font typeface="楷体" panose="02010609060101010101" pitchFamily="49" charset="-122"/>
      <p:regular r:id="rId38"/>
    </p:embeddedFont>
    <p:embeddedFont>
      <p:font typeface="华文仿宋" panose="02010600040101010101" pitchFamily="2" charset="-122"/>
      <p:regular r:id="rId39"/>
    </p:embeddedFont>
    <p:embeddedFont>
      <p:font typeface="华文隶书" panose="02010800040101010101" pitchFamily="2" charset="-122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Britannic Bold" panose="020B0604020202020204" charset="0"/>
      <p:regular r:id="rId45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126"/>
    <a:srgbClr val="A18560"/>
    <a:srgbClr val="920000"/>
    <a:srgbClr val="660A12"/>
    <a:srgbClr val="DFEFF1"/>
    <a:srgbClr val="333399"/>
    <a:srgbClr val="F5F5F5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004" y="76"/>
      </p:cViewPr>
      <p:guideLst>
        <p:guide orient="horz" pos="2170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fld id="{20276A1D-FBEE-467B-ACA8-83A23F7DA874}" type="datetimeFigureOut">
              <a:rPr lang="zh-CN" altLang="en-US"/>
              <a:pPr/>
              <a:t>2017-9-17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fld id="{0CF357C4-B0A0-42C2-8D74-EE046BA9FC3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195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5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7829EC-7425-4F9F-9662-DF4ADD6069FF}" type="slidenum">
              <a:rPr lang="zh-CN" altLang="en-US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70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1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0935A8-5CCE-4524-AC7F-0A3C5713AF30}" type="slidenum">
              <a:rPr lang="zh-CN" altLang="en-US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81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主题背景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1981200" y="0"/>
            <a:ext cx="3505200" cy="6858000"/>
            <a:chOff x="0" y="0"/>
            <a:chExt cx="2208" cy="432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776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32" y="0"/>
              <a:ext cx="1344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864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96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414713" y="2265363"/>
            <a:ext cx="393382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418138" y="4845050"/>
            <a:ext cx="3506787" cy="7032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6A0E44C3-7BF5-4A51-8E54-0A21C9B89BE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6035E-51AD-4A8D-A8B3-679ED2C139E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36F03-A410-467F-93B9-DEA67496FE1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、文本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A5F91-AB18-452C-9CB9-1FF0F03668C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15FCA5-77FE-4C6C-9F27-EF5D3C2D191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96B1CB-F4AB-4E7F-A2B5-35FF96977E4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13F4D-8701-4BB9-8769-6B19B6E2C14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E1FE0-48D9-4168-8D55-A788C37FEF6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57D0B-2192-4FE1-A0C1-81BDF0722EF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C6BF7-4B95-45A9-A81B-D0A4D88F5B3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04601E-92C9-46F3-A85A-1F6982B3188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56CD39-1656-44D5-8937-0105996DA34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6378575"/>
            <a:ext cx="9144000" cy="4794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pic>
        <p:nvPicPr>
          <p:cNvPr id="1027" name="Picture 3" descr="花纹1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3013" y="5126038"/>
            <a:ext cx="1550987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588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42994D-A5ED-4E99-A064-AD4B2107C6F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5816600" y="138113"/>
            <a:ext cx="2771775" cy="679450"/>
          </a:xfrm>
          <a:prstGeom prst="roundRect">
            <a:avLst>
              <a:gd name="adj" fmla="val 13292"/>
            </a:avLst>
          </a:prstGeom>
          <a:solidFill>
            <a:schemeClr val="bg1"/>
          </a:solidFill>
          <a:ln w="57150" cmpd="dbl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913" y="3028950"/>
            <a:ext cx="7037387" cy="14700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kumimoji="0" lang="zh-CN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rPr>
              <a:t>第十五课</a:t>
            </a:r>
            <a:r>
              <a:rPr kumimoji="0" lang="en-US" altLang="zh-CN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rPr>
              <a:t> </a:t>
            </a:r>
            <a:br>
              <a:rPr kumimoji="0" lang="en-US" altLang="zh-CN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rPr>
            </a:br>
            <a:r>
              <a:rPr kumimoji="0" lang="zh-CN" alt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rPr>
              <a:t/>
            </a:r>
            <a:br>
              <a:rPr kumimoji="0" lang="zh-CN" alt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rPr>
            </a:br>
            <a:r>
              <a:rPr kumimoji="0" lang="zh-CN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rPr>
              <a:t>她去上海了</a:t>
            </a:r>
          </a:p>
        </p:txBody>
      </p:sp>
      <p:sp>
        <p:nvSpPr>
          <p:cNvPr id="9" name="Rectangle 4"/>
          <p:cNvSpPr>
            <a:spLocks noGrp="1" noChangeArrowheads="1"/>
          </p:cNvSpPr>
          <p:nvPr/>
        </p:nvSpPr>
        <p:spPr bwMode="auto">
          <a:xfrm>
            <a:off x="5618163" y="219075"/>
            <a:ext cx="31384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>
                <a:latin typeface="华文隶书" pitchFamily="2" charset="-122"/>
                <a:ea typeface="华文隶书" pitchFamily="2" charset="-122"/>
              </a:rPr>
              <a:t>新实用汉语课本</a:t>
            </a:r>
            <a:r>
              <a:rPr lang="en-US" altLang="zh-CN">
                <a:latin typeface="华文隶书" pitchFamily="2" charset="-122"/>
                <a:ea typeface="华文隶书" pitchFamily="2" charset="-122"/>
              </a:rPr>
              <a:t> 2  </a:t>
            </a:r>
          </a:p>
          <a:p>
            <a:pPr algn="ctr">
              <a:buFontTx/>
              <a:buNone/>
            </a:pPr>
            <a:r>
              <a:rPr lang="en-US" altLang="zh-CN">
                <a:latin typeface="华文隶书" pitchFamily="2" charset="-122"/>
                <a:ea typeface="华文隶书" pitchFamily="2" charset="-122"/>
              </a:rPr>
              <a:t>New Practical Chinese Reader</a:t>
            </a:r>
            <a:endParaRPr lang="zh-CN" altLang="en-US">
              <a:latin typeface="华文隶书" pitchFamily="2" charset="-122"/>
              <a:ea typeface="华文隶书" pitchFamily="2" charset="-122"/>
            </a:endParaRPr>
          </a:p>
        </p:txBody>
      </p:sp>
      <p:grpSp>
        <p:nvGrpSpPr>
          <p:cNvPr id="15364" name="Group 21"/>
          <p:cNvGrpSpPr>
            <a:grpSpLocks/>
          </p:cNvGrpSpPr>
          <p:nvPr/>
        </p:nvGrpSpPr>
        <p:grpSpPr bwMode="auto">
          <a:xfrm>
            <a:off x="6148388" y="244475"/>
            <a:ext cx="2147887" cy="290513"/>
            <a:chOff x="0" y="0"/>
            <a:chExt cx="2932" cy="452"/>
          </a:xfrm>
        </p:grpSpPr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154" y="373"/>
              <a:ext cx="2568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pic>
          <p:nvPicPr>
            <p:cNvPr id="15366" name="Picture 23" descr="小花纹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6000"/>
            </a:blip>
            <a:srcRect/>
            <a:stretch>
              <a:fillRect/>
            </a:stretch>
          </p:blipFill>
          <p:spPr bwMode="auto">
            <a:xfrm rot="2103816" flipH="1">
              <a:off x="2650" y="0"/>
              <a:ext cx="282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67" name="Group 24"/>
            <p:cNvGrpSpPr>
              <a:grpSpLocks/>
            </p:cNvGrpSpPr>
            <p:nvPr/>
          </p:nvGrpSpPr>
          <p:grpSpPr bwMode="auto">
            <a:xfrm>
              <a:off x="0" y="246"/>
              <a:ext cx="199" cy="206"/>
              <a:chOff x="0" y="0"/>
              <a:chExt cx="341" cy="341"/>
            </a:xfrm>
          </p:grpSpPr>
          <p:sp>
            <p:nvSpPr>
              <p:cNvPr id="14" name="Oval 25"/>
              <p:cNvSpPr>
                <a:spLocks noChangeArrowheads="1"/>
              </p:cNvSpPr>
              <p:nvPr/>
            </p:nvSpPr>
            <p:spPr bwMode="auto">
              <a:xfrm>
                <a:off x="0" y="2"/>
                <a:ext cx="342" cy="33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</a:endParaRPr>
              </a:p>
            </p:txBody>
          </p:sp>
          <p:sp>
            <p:nvSpPr>
              <p:cNvPr id="15" name="Oval 26"/>
              <p:cNvSpPr>
                <a:spLocks noChangeArrowheads="1"/>
              </p:cNvSpPr>
              <p:nvPr/>
            </p:nvSpPr>
            <p:spPr bwMode="auto">
              <a:xfrm>
                <a:off x="37" y="38"/>
                <a:ext cx="264" cy="26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</a:endParaRPr>
              </a:p>
            </p:txBody>
          </p:sp>
          <p:sp>
            <p:nvSpPr>
              <p:cNvPr id="16" name="Oval 27"/>
              <p:cNvSpPr>
                <a:spLocks noChangeArrowheads="1"/>
              </p:cNvSpPr>
              <p:nvPr/>
            </p:nvSpPr>
            <p:spPr bwMode="auto">
              <a:xfrm>
                <a:off x="74" y="75"/>
                <a:ext cx="189" cy="1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</a:endParaRPr>
              </a:p>
            </p:txBody>
          </p:sp>
          <p:sp>
            <p:nvSpPr>
              <p:cNvPr id="17" name="Oval 28"/>
              <p:cNvSpPr>
                <a:spLocks noChangeArrowheads="1"/>
              </p:cNvSpPr>
              <p:nvPr/>
            </p:nvSpPr>
            <p:spPr bwMode="auto">
              <a:xfrm>
                <a:off x="111" y="112"/>
                <a:ext cx="115" cy="11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>
            <a:spLocks noChangeArrowheads="1"/>
          </p:cNvSpPr>
          <p:nvPr/>
        </p:nvSpPr>
        <p:spPr bwMode="auto">
          <a:xfrm>
            <a:off x="196850" y="684213"/>
            <a:ext cx="8764588" cy="6008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>
            <a:solidFill>
              <a:srgbClr val="D5E8E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5602" name="圆角矩形 3"/>
          <p:cNvSpPr>
            <a:spLocks noChangeArrowheads="1"/>
          </p:cNvSpPr>
          <p:nvPr/>
        </p:nvSpPr>
        <p:spPr bwMode="auto">
          <a:xfrm>
            <a:off x="2225675" y="3025775"/>
            <a:ext cx="4510088" cy="646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25603" name="TextBox 10"/>
          <p:cNvSpPr>
            <a:spLocks noChangeArrowheads="1"/>
          </p:cNvSpPr>
          <p:nvPr/>
        </p:nvSpPr>
        <p:spPr bwMode="auto">
          <a:xfrm>
            <a:off x="655638" y="1130300"/>
            <a:ext cx="2462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b="1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“</a:t>
            </a:r>
            <a:r>
              <a:rPr lang="zh-CN" altLang="en-US" sz="3200" b="1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得</a:t>
            </a:r>
            <a:r>
              <a:rPr lang="zh-CN" altLang="en-US" sz="2800" b="1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” </a:t>
            </a:r>
            <a:r>
              <a:rPr lang="zh-CN" altLang="en-US" sz="3200" b="1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de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/>
        </p:nvSpPr>
        <p:spPr bwMode="auto">
          <a:xfrm>
            <a:off x="4779963" y="4006850"/>
            <a:ext cx="1500187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  <a:defRPr/>
            </a:pPr>
            <a:r>
              <a:rPr lang="zh-CN" altLang="en-US" sz="2400" dirty="0">
                <a:solidFill>
                  <a:srgbClr val="6699FF"/>
                </a:solidFill>
                <a:latin typeface="华文仿宋"/>
                <a:ea typeface="华文仿宋"/>
                <a:cs typeface="华文仿宋"/>
              </a:rPr>
              <a:t>非常</a:t>
            </a:r>
            <a:r>
              <a:rPr lang="zh-CN" altLang="en-US" sz="2400" u="sng" dirty="0">
                <a:latin typeface="华文仿宋"/>
                <a:ea typeface="华文仿宋"/>
                <a:cs typeface="华文仿宋"/>
              </a:rPr>
              <a:t>早</a:t>
            </a:r>
            <a:r>
              <a:rPr lang="zh-CN" altLang="en-US" sz="2400" dirty="0">
                <a:latin typeface="华文仿宋"/>
                <a:ea typeface="华文仿宋"/>
                <a:cs typeface="华文仿宋"/>
              </a:rPr>
              <a:t>。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  <a:defRPr/>
            </a:pPr>
            <a:endParaRPr lang="zh-CN" altLang="en-US" sz="2000" dirty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  <a:defRPr/>
            </a:pPr>
            <a:r>
              <a:rPr lang="zh-CN" altLang="en-US" sz="2400" dirty="0">
                <a:solidFill>
                  <a:srgbClr val="6699FF"/>
                </a:solidFill>
                <a:latin typeface="华文仿宋"/>
                <a:ea typeface="华文仿宋"/>
                <a:cs typeface="华文仿宋"/>
              </a:rPr>
              <a:t>很</a:t>
            </a:r>
            <a:r>
              <a:rPr lang="zh-CN" altLang="en-US" sz="2400" u="sng" dirty="0">
                <a:latin typeface="华文仿宋"/>
                <a:ea typeface="华文仿宋"/>
                <a:cs typeface="华文仿宋"/>
              </a:rPr>
              <a:t>早</a:t>
            </a:r>
            <a:r>
              <a:rPr lang="zh-CN" altLang="en-US" sz="2400" dirty="0">
                <a:latin typeface="华文仿宋"/>
                <a:ea typeface="华文仿宋"/>
                <a:cs typeface="华文仿宋"/>
              </a:rPr>
              <a:t>。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  <a:defRPr/>
            </a:pPr>
            <a:endParaRPr lang="zh-CN" altLang="en-US" sz="2000" dirty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  <a:defRPr/>
            </a:pPr>
            <a:r>
              <a:rPr lang="zh-CN" altLang="en-US" sz="2400" dirty="0">
                <a:solidFill>
                  <a:srgbClr val="6699FF"/>
                </a:solidFill>
                <a:latin typeface="华文仿宋"/>
                <a:ea typeface="华文仿宋"/>
                <a:cs typeface="华文仿宋"/>
              </a:rPr>
              <a:t>不太</a:t>
            </a:r>
            <a:r>
              <a:rPr lang="zh-CN" altLang="en-US" sz="2400" u="sng" dirty="0">
                <a:latin typeface="华文仿宋"/>
                <a:ea typeface="华文仿宋"/>
                <a:cs typeface="华文仿宋"/>
              </a:rPr>
              <a:t>早</a:t>
            </a:r>
            <a:r>
              <a:rPr lang="zh-CN" altLang="en-US" sz="2400" dirty="0">
                <a:latin typeface="华文仿宋"/>
                <a:ea typeface="华文仿宋"/>
                <a:cs typeface="华文仿宋"/>
              </a:rPr>
              <a:t>。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  <a:defRPr/>
            </a:pPr>
            <a:endParaRPr lang="zh-CN" altLang="en-US" sz="2000" dirty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  <a:defRPr/>
            </a:pPr>
            <a:r>
              <a:rPr lang="zh-CN" altLang="en-US" sz="2400" dirty="0">
                <a:solidFill>
                  <a:srgbClr val="6699FF"/>
                </a:solidFill>
                <a:latin typeface="华文仿宋"/>
                <a:ea typeface="华文仿宋"/>
                <a:cs typeface="华文仿宋"/>
              </a:rPr>
              <a:t>不</a:t>
            </a:r>
            <a:r>
              <a:rPr lang="zh-CN" altLang="en-US" sz="2400" u="sng" dirty="0">
                <a:latin typeface="华文仿宋"/>
                <a:ea typeface="华文仿宋"/>
                <a:cs typeface="华文仿宋"/>
              </a:rPr>
              <a:t>早</a:t>
            </a:r>
            <a:r>
              <a:rPr lang="zh-CN" altLang="en-US" sz="2400" dirty="0">
                <a:latin typeface="华文仿宋"/>
                <a:ea typeface="华文仿宋"/>
                <a:cs typeface="华文仿宋"/>
              </a:rPr>
              <a:t>。</a:t>
            </a:r>
            <a:endParaRPr lang="zh-CN" altLang="en-US" sz="3200" dirty="0">
              <a:latin typeface="华文仿宋"/>
              <a:ea typeface="华文仿宋"/>
              <a:cs typeface="华文仿宋"/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4808538" y="3852863"/>
            <a:ext cx="1527175" cy="2663825"/>
          </a:xfrm>
          <a:prstGeom prst="bracketPair">
            <a:avLst>
              <a:gd name="adj" fmla="val 16667"/>
            </a:avLst>
          </a:prstGeom>
          <a:noFill/>
          <a:ln w="25400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2452688" y="3057525"/>
            <a:ext cx="4581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S.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 +   </a:t>
            </a:r>
            <a:r>
              <a:rPr lang="zh-CN" altLang="en-US" sz="2800" b="1" u="sng" dirty="0" smtClean="0">
                <a:latin typeface="华文楷体" pitchFamily="2" charset="-122"/>
                <a:ea typeface="华文楷体" pitchFamily="2" charset="-122"/>
              </a:rPr>
              <a:t>V</a:t>
            </a:r>
            <a:r>
              <a:rPr lang="zh-CN" altLang="en-US" sz="2800" b="1" u="sng" dirty="0">
                <a:latin typeface="华文楷体" pitchFamily="2" charset="-122"/>
                <a:ea typeface="华文楷体" pitchFamily="2" charset="-122"/>
              </a:rPr>
              <a:t>.</a:t>
            </a:r>
            <a:r>
              <a:rPr lang="zh-CN" altLang="en-US" sz="2800" b="1" dirty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得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800" b="1" dirty="0" smtClean="0">
                <a:solidFill>
                  <a:srgbClr val="6699FF"/>
                </a:solidFill>
                <a:latin typeface="华文楷体" pitchFamily="2" charset="-122"/>
                <a:ea typeface="华文楷体" pitchFamily="2" charset="-122"/>
              </a:rPr>
              <a:t>adv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.+adj.</a:t>
            </a: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4244978" y="3141134"/>
            <a:ext cx="1709738" cy="384175"/>
          </a:xfrm>
          <a:prstGeom prst="bracketPair">
            <a:avLst>
              <a:gd name="adj" fmla="val 16667"/>
            </a:avLst>
          </a:prstGeom>
          <a:noFill/>
          <a:ln w="19050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5608" name="圆角矩形 12"/>
          <p:cNvSpPr>
            <a:spLocks noChangeArrowheads="1"/>
          </p:cNvSpPr>
          <p:nvPr/>
        </p:nvSpPr>
        <p:spPr bwMode="auto">
          <a:xfrm>
            <a:off x="879475" y="4419600"/>
            <a:ext cx="1296988" cy="72072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起</a:t>
            </a:r>
          </a:p>
        </p:txBody>
      </p:sp>
      <p:sp>
        <p:nvSpPr>
          <p:cNvPr id="25609" name="圆角矩形 13"/>
          <p:cNvSpPr>
            <a:spLocks noChangeArrowheads="1"/>
          </p:cNvSpPr>
          <p:nvPr/>
        </p:nvSpPr>
        <p:spPr bwMode="auto">
          <a:xfrm>
            <a:off x="2792413" y="430847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80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睡</a:t>
            </a:r>
          </a:p>
        </p:txBody>
      </p:sp>
      <p:sp>
        <p:nvSpPr>
          <p:cNvPr id="25610" name="圆角矩形 14"/>
          <p:cNvSpPr>
            <a:spLocks noChangeArrowheads="1"/>
          </p:cNvSpPr>
          <p:nvPr/>
        </p:nvSpPr>
        <p:spPr bwMode="auto">
          <a:xfrm>
            <a:off x="2166938" y="5484813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80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来</a:t>
            </a:r>
          </a:p>
        </p:txBody>
      </p:sp>
      <p:sp>
        <p:nvSpPr>
          <p:cNvPr id="2561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语 言 点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</a:t>
            </a:r>
            <a:r>
              <a:rPr lang="zh-CN" altLang="en-US" sz="32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Key Points</a:t>
            </a:r>
          </a:p>
        </p:txBody>
      </p:sp>
      <p:sp>
        <p:nvSpPr>
          <p:cNvPr id="19" name="矩形 8"/>
          <p:cNvSpPr>
            <a:spLocks noChangeArrowheads="1"/>
          </p:cNvSpPr>
          <p:nvPr/>
        </p:nvSpPr>
        <p:spPr bwMode="auto">
          <a:xfrm>
            <a:off x="1978025" y="1787525"/>
            <a:ext cx="5218113" cy="1016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r>
              <a:rPr lang="en-US" altLang="zh-CN" sz="3200">
                <a:solidFill>
                  <a:srgbClr val="0C0C0C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zh-CN" altLang="en-US" sz="2800" b="1">
                <a:solidFill>
                  <a:srgbClr val="0C0C0C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你        来</a:t>
            </a:r>
            <a:r>
              <a:rPr lang="zh-CN" altLang="en-US" sz="2800" b="1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得 </a:t>
            </a:r>
            <a:r>
              <a:rPr lang="zh-CN" altLang="en-US" sz="2800" b="1">
                <a:solidFill>
                  <a:srgbClr val="6699FF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真 </a:t>
            </a:r>
            <a:r>
              <a:rPr lang="zh-CN" altLang="en-US" sz="2800" b="1">
                <a:solidFill>
                  <a:srgbClr val="0C0C0C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早。</a:t>
            </a:r>
          </a:p>
          <a:p>
            <a:pPr marL="342900" indent="-342900">
              <a:buSzPct val="100000"/>
              <a:buFont typeface="Wingdings" pitchFamily="2" charset="2"/>
              <a:buChar char="v"/>
            </a:pPr>
            <a:r>
              <a:rPr lang="zh-CN" altLang="en-US" sz="2800" b="1">
                <a:solidFill>
                  <a:srgbClr val="0C0C0C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你今天穿</a:t>
            </a:r>
            <a:r>
              <a:rPr lang="zh-CN" altLang="en-US" sz="2800" b="1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得 </a:t>
            </a:r>
            <a:r>
              <a:rPr lang="zh-CN" altLang="en-US" sz="2800" b="1">
                <a:solidFill>
                  <a:srgbClr val="6699FF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很 </a:t>
            </a:r>
            <a:r>
              <a:rPr lang="zh-CN" altLang="en-US" sz="2800" b="1">
                <a:solidFill>
                  <a:srgbClr val="0C0C0C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漂亮啊。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60388" y="3747293"/>
            <a:ext cx="2232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2800" b="1" dirty="0" smtClean="0">
                <a:latin typeface="华文隶书" charset="0"/>
                <a:ea typeface="华文隶书" charset="0"/>
                <a:cs typeface="华文隶书" charset="0"/>
              </a:rPr>
              <a:t>练一练</a:t>
            </a:r>
            <a:endParaRPr kumimoji="0" lang="zh-CN" altLang="en-US" sz="2800" b="1" dirty="0">
              <a:latin typeface="华文隶书" charset="0"/>
              <a:ea typeface="华文隶书" charset="0"/>
              <a:cs typeface="华文隶书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>
            <a:spLocks noChangeArrowheads="1"/>
          </p:cNvSpPr>
          <p:nvPr/>
        </p:nvSpPr>
        <p:spPr bwMode="auto">
          <a:xfrm>
            <a:off x="196850" y="684213"/>
            <a:ext cx="8764588" cy="6008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>
            <a:solidFill>
              <a:srgbClr val="D5E8E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6626" name="圆角矩形 12"/>
          <p:cNvSpPr>
            <a:spLocks noChangeArrowheads="1"/>
          </p:cNvSpPr>
          <p:nvPr/>
        </p:nvSpPr>
        <p:spPr bwMode="auto">
          <a:xfrm>
            <a:off x="1627188" y="2682875"/>
            <a:ext cx="5037137" cy="646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26627" name="矩形 8"/>
          <p:cNvSpPr>
            <a:spLocks noChangeArrowheads="1"/>
          </p:cNvSpPr>
          <p:nvPr/>
        </p:nvSpPr>
        <p:spPr bwMode="auto">
          <a:xfrm>
            <a:off x="581025" y="1930400"/>
            <a:ext cx="7375525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r>
              <a:rPr lang="en-US" altLang="zh-CN" sz="2800">
                <a:solidFill>
                  <a:srgbClr val="0C0C0C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zh-CN" altLang="en-US" sz="28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明天我要去上海旅行，</a:t>
            </a:r>
            <a:r>
              <a:rPr lang="zh-CN" altLang="en-US" sz="2800" b="1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得</a:t>
            </a:r>
            <a:r>
              <a:rPr lang="zh-CN" altLang="en-US" sz="28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用人民币。</a:t>
            </a:r>
          </a:p>
        </p:txBody>
      </p:sp>
      <p:sp>
        <p:nvSpPr>
          <p:cNvPr id="26628" name="TextBox 10"/>
          <p:cNvSpPr>
            <a:spLocks noChangeArrowheads="1"/>
          </p:cNvSpPr>
          <p:nvPr/>
        </p:nvSpPr>
        <p:spPr bwMode="auto">
          <a:xfrm>
            <a:off x="655638" y="1130300"/>
            <a:ext cx="2462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b="1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“</a:t>
            </a:r>
            <a:r>
              <a:rPr lang="zh-CN" altLang="en-US" sz="3200" b="1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得</a:t>
            </a:r>
            <a:r>
              <a:rPr lang="zh-CN" altLang="en-US" sz="2800" b="1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” </a:t>
            </a:r>
            <a:r>
              <a:rPr lang="zh-CN" altLang="en-US" sz="3200" b="1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děi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1711325" y="2757488"/>
            <a:ext cx="5138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S.             +             得 V.…… </a:t>
            </a:r>
          </a:p>
        </p:txBody>
      </p:sp>
      <p:sp>
        <p:nvSpPr>
          <p:cNvPr id="26630" name="圆角矩形 12"/>
          <p:cNvSpPr>
            <a:spLocks noChangeArrowheads="1"/>
          </p:cNvSpPr>
          <p:nvPr/>
        </p:nvSpPr>
        <p:spPr bwMode="auto">
          <a:xfrm>
            <a:off x="595313" y="4087813"/>
            <a:ext cx="6697662" cy="719137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r>
              <a:rPr lang="zh-CN" altLang="en-US" sz="280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如果想学好汉语，得……，还得……。</a:t>
            </a:r>
            <a:endParaRPr lang="zh-CN" altLang="en-US" sz="2800">
              <a:solidFill>
                <a:srgbClr val="000000"/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26631" name="圆角矩形 12"/>
          <p:cNvSpPr>
            <a:spLocks noChangeArrowheads="1"/>
          </p:cNvSpPr>
          <p:nvPr/>
        </p:nvSpPr>
        <p:spPr bwMode="auto">
          <a:xfrm>
            <a:off x="590550" y="5273675"/>
            <a:ext cx="6696075" cy="72072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r>
              <a:rPr lang="zh-CN" altLang="en-US" sz="280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如果想去西安旅行，得……，还得……。</a:t>
            </a:r>
            <a:endParaRPr lang="zh-CN" altLang="en-US" sz="2800">
              <a:solidFill>
                <a:srgbClr val="000000"/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26632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语 言 点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</a:t>
            </a:r>
            <a:r>
              <a:rPr lang="zh-CN" altLang="en-US" sz="32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Key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>
            <a:spLocks noChangeArrowheads="1"/>
          </p:cNvSpPr>
          <p:nvPr/>
        </p:nvSpPr>
        <p:spPr bwMode="auto">
          <a:xfrm>
            <a:off x="196850" y="684213"/>
            <a:ext cx="8764588" cy="6008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>
            <a:solidFill>
              <a:srgbClr val="D5E8E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7650" name="圆角矩形 11"/>
          <p:cNvSpPr>
            <a:spLocks noChangeArrowheads="1"/>
          </p:cNvSpPr>
          <p:nvPr/>
        </p:nvSpPr>
        <p:spPr bwMode="auto">
          <a:xfrm>
            <a:off x="1512888" y="2225675"/>
            <a:ext cx="5037137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27651" name="TextBox 10"/>
          <p:cNvSpPr>
            <a:spLocks noChangeArrowheads="1"/>
          </p:cNvSpPr>
          <p:nvPr/>
        </p:nvSpPr>
        <p:spPr bwMode="auto">
          <a:xfrm>
            <a:off x="655638" y="1130300"/>
            <a:ext cx="2462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要</a:t>
            </a:r>
            <a:r>
              <a:rPr lang="zh-CN" altLang="en-US" sz="2400" b="1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微软雅黑" pitchFamily="34" charset="-122"/>
              </a:rPr>
              <a:t>←→</a:t>
            </a:r>
            <a:r>
              <a:rPr lang="zh-CN" altLang="en-US" sz="3200" b="1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不用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1743075" y="2305050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S. +  要/不用 V.…… </a:t>
            </a:r>
          </a:p>
        </p:txBody>
      </p:sp>
      <p:sp>
        <p:nvSpPr>
          <p:cNvPr id="27653" name="圆角矩形 12"/>
          <p:cNvSpPr>
            <a:spLocks noChangeArrowheads="1"/>
          </p:cNvSpPr>
          <p:nvPr/>
        </p:nvSpPr>
        <p:spPr bwMode="auto">
          <a:xfrm>
            <a:off x="1060450" y="3695700"/>
            <a:ext cx="6473825" cy="72072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r>
              <a:rPr lang="zh-CN" altLang="en-US" sz="280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周末银行人非常多，要排队。</a:t>
            </a:r>
          </a:p>
        </p:txBody>
      </p:sp>
      <p:sp>
        <p:nvSpPr>
          <p:cNvPr id="27654" name="圆角矩形 12"/>
          <p:cNvSpPr>
            <a:spLocks noChangeArrowheads="1"/>
          </p:cNvSpPr>
          <p:nvPr/>
        </p:nvSpPr>
        <p:spPr bwMode="auto">
          <a:xfrm>
            <a:off x="1081088" y="4789488"/>
            <a:ext cx="6467475" cy="72072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r>
              <a:rPr lang="zh-CN" altLang="en-US" sz="280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早上人比较少，不用排队。</a:t>
            </a:r>
          </a:p>
        </p:txBody>
      </p:sp>
      <p:sp>
        <p:nvSpPr>
          <p:cNvPr id="27655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语 言 点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</a:t>
            </a:r>
            <a:r>
              <a:rPr lang="zh-CN" altLang="en-US" sz="32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Key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792163" y="825500"/>
            <a:ext cx="8204200" cy="108585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452563" y="1100138"/>
            <a:ext cx="70580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什么？明天你要去上海吗？你</a:t>
            </a:r>
            <a:r>
              <a:rPr lang="zh-CN" altLang="en-US" sz="24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刚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从西安回北京，你</a:t>
            </a:r>
            <a:r>
              <a:rPr lang="zh-CN" altLang="en-US" sz="24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真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喜欢旅行！在西安玩儿</a:t>
            </a:r>
            <a:r>
              <a:rPr lang="zh-CN" altLang="en-US" sz="240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得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好不好？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163513" y="1924050"/>
            <a:ext cx="3417887" cy="81597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944563" y="2111375"/>
            <a:ext cx="69897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buFont typeface="Arial" charset="0"/>
              <a:buNone/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</a:t>
            </a:r>
            <a:r>
              <a:rPr lang="zh-CN" altLang="en-US" sz="2400" b="1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玩儿</a:t>
            </a:r>
            <a:r>
              <a:rPr lang="zh-CN" altLang="en-US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得</a:t>
            </a:r>
            <a:r>
              <a:rPr lang="zh-CN" altLang="en-US" sz="2400" b="1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非常好</a:t>
            </a: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auto">
          <a:xfrm>
            <a:off x="225425" y="6170613"/>
            <a:ext cx="8054975" cy="966787"/>
          </a:xfrm>
          <a:prstGeom prst="horizontalScroll">
            <a:avLst>
              <a:gd name="adj" fmla="val 881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3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课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文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Text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28679" name="图片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463" y="976313"/>
            <a:ext cx="50641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utoShape 3"/>
          <p:cNvSpPr>
            <a:spLocks noChangeArrowheads="1"/>
          </p:cNvSpPr>
          <p:nvPr/>
        </p:nvSpPr>
        <p:spPr bwMode="auto">
          <a:xfrm>
            <a:off x="796925" y="2832100"/>
            <a:ext cx="3441700" cy="80645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457325" y="2979738"/>
            <a:ext cx="70580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吃</a:t>
            </a:r>
            <a:r>
              <a:rPr lang="zh-CN" altLang="en-US" sz="240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得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怎么样？</a:t>
            </a: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168275" y="3775075"/>
            <a:ext cx="5440363" cy="81438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949325" y="3962400"/>
            <a:ext cx="69897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吃</a:t>
            </a:r>
            <a:r>
              <a:rPr lang="zh-CN" altLang="en-US" sz="24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得</a:t>
            </a:r>
            <a:r>
              <a:rPr lang="zh-CN" altLang="en-US" sz="24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还可以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。这次</a:t>
            </a:r>
            <a:r>
              <a:rPr lang="zh-CN" altLang="en-US" sz="24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住</a:t>
            </a:r>
            <a:r>
              <a:rPr lang="zh-CN" altLang="en-US" sz="24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得</a:t>
            </a:r>
            <a:r>
              <a:rPr lang="zh-CN" altLang="en-US" sz="24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不太好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。</a:t>
            </a:r>
          </a:p>
        </p:txBody>
      </p:sp>
      <p:sp>
        <p:nvSpPr>
          <p:cNvPr id="31" name="Rectangle 4"/>
          <p:cNvSpPr>
            <a:spLocks noGrp="1" noChangeArrowheads="1"/>
          </p:cNvSpPr>
          <p:nvPr/>
        </p:nvSpPr>
        <p:spPr bwMode="auto">
          <a:xfrm>
            <a:off x="147638" y="20304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4400" b="1" dirty="0">
              <a:solidFill>
                <a:schemeClr val="tx2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8686" name="图片 3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1225" y="2982913"/>
            <a:ext cx="5064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792163" y="4683125"/>
            <a:ext cx="4130675" cy="80645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auto">
          <a:xfrm>
            <a:off x="163513" y="5638800"/>
            <a:ext cx="8056562" cy="109537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pic>
        <p:nvPicPr>
          <p:cNvPr id="28690" name="图片 3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463" y="4848225"/>
            <a:ext cx="50641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2" name="Text Box 16"/>
          <p:cNvSpPr txBox="1">
            <a:spLocks noChangeArrowheads="1"/>
          </p:cNvSpPr>
          <p:nvPr/>
        </p:nvSpPr>
        <p:spPr bwMode="auto">
          <a:xfrm>
            <a:off x="858838" y="5761038"/>
            <a:ext cx="721836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</a:pPr>
            <a:r>
              <a:rPr lang="zh-CN" altLang="en-US" sz="2400" u="sng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我参观兵马俑</a:t>
            </a:r>
            <a:r>
              <a:rPr lang="zh-CN" altLang="en-US" sz="2400" b="1" u="sng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了</a:t>
            </a:r>
            <a:r>
              <a:rPr lang="zh-CN" altLang="en-US" sz="2400" u="sng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。我还买</a:t>
            </a:r>
            <a:r>
              <a:rPr lang="zh-CN" altLang="en-US" sz="2400" b="1" u="sng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了</a:t>
            </a:r>
            <a:r>
              <a:rPr lang="zh-CN" altLang="en-US" sz="2400" u="sng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很多明信片，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你到我那儿去看看吧。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1476375" y="4814888"/>
            <a:ext cx="6742113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u="sng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你参观兵马俑</a:t>
            </a:r>
            <a:r>
              <a:rPr lang="zh-CN" altLang="en-US" sz="2400" b="1" u="sng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了</a:t>
            </a:r>
            <a:r>
              <a:rPr lang="zh-CN" altLang="en-US" sz="2400" u="sng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没有？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982788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856038"/>
            <a:ext cx="6143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5727700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>
            <a:spLocks noChangeArrowheads="1"/>
          </p:cNvSpPr>
          <p:nvPr/>
        </p:nvSpPr>
        <p:spPr bwMode="auto">
          <a:xfrm>
            <a:off x="196850" y="684213"/>
            <a:ext cx="8764588" cy="6008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>
            <a:solidFill>
              <a:srgbClr val="D5E8E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9698" name="圆角矩形 3"/>
          <p:cNvSpPr>
            <a:spLocks noChangeArrowheads="1"/>
          </p:cNvSpPr>
          <p:nvPr/>
        </p:nvSpPr>
        <p:spPr bwMode="auto">
          <a:xfrm>
            <a:off x="1484313" y="2411413"/>
            <a:ext cx="2311400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29699" name="TextBox 10"/>
          <p:cNvSpPr>
            <a:spLocks noChangeArrowheads="1"/>
          </p:cNvSpPr>
          <p:nvPr/>
        </p:nvSpPr>
        <p:spPr bwMode="auto">
          <a:xfrm>
            <a:off x="655638" y="1130300"/>
            <a:ext cx="2462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b="1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“</a:t>
            </a:r>
            <a:r>
              <a:rPr lang="zh-CN" altLang="en-US" sz="3200" b="1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得</a:t>
            </a:r>
            <a:r>
              <a:rPr lang="zh-CN" altLang="en-US" sz="2800" b="1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”  </a:t>
            </a:r>
            <a:r>
              <a:rPr lang="zh-CN" altLang="en-US" sz="3200" b="1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de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/>
        </p:nvSpPr>
        <p:spPr bwMode="auto">
          <a:xfrm>
            <a:off x="5322888" y="4235450"/>
            <a:ext cx="1500187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zh-CN" altLang="en-US" sz="2400"/>
              <a:t>非常</a:t>
            </a:r>
            <a:r>
              <a:rPr lang="zh-CN" altLang="en-US" sz="2400" u="sng"/>
              <a:t>好</a:t>
            </a:r>
            <a:r>
              <a:rPr lang="zh-CN" altLang="en-US" sz="2400"/>
              <a:t>。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zh-CN" altLang="en-US" sz="2000"/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zh-CN" altLang="en-US" sz="2400"/>
              <a:t>还可以。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zh-CN" altLang="en-US" sz="2000"/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zh-CN" altLang="en-US" sz="2400"/>
              <a:t>不太</a:t>
            </a:r>
            <a:r>
              <a:rPr lang="zh-CN" altLang="en-US" sz="2400" u="sng"/>
              <a:t>好</a:t>
            </a:r>
            <a:r>
              <a:rPr lang="zh-CN" altLang="en-US" sz="2400"/>
              <a:t>。</a:t>
            </a: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5308600" y="4052888"/>
            <a:ext cx="1527175" cy="2149475"/>
          </a:xfrm>
          <a:prstGeom prst="bracketPair">
            <a:avLst>
              <a:gd name="adj" fmla="val 16667"/>
            </a:avLst>
          </a:prstGeom>
          <a:noFill/>
          <a:ln w="25400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1711325" y="2444750"/>
            <a:ext cx="2098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S. +     </a:t>
            </a:r>
            <a:r>
              <a:rPr lang="zh-CN" altLang="en-US" sz="2800" b="1" u="sng">
                <a:latin typeface="华文楷体" pitchFamily="2" charset="-122"/>
                <a:ea typeface="华文楷体" pitchFamily="2" charset="-122"/>
              </a:rPr>
              <a:t>V.</a:t>
            </a:r>
            <a:r>
              <a:rPr lang="zh-CN" altLang="en-US" sz="2800" b="1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得</a:t>
            </a:r>
            <a:endParaRPr lang="zh-CN" altLang="en-US" sz="2800" b="1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9703" name="圆角矩形 12"/>
          <p:cNvSpPr>
            <a:spLocks noChangeArrowheads="1"/>
          </p:cNvSpPr>
          <p:nvPr/>
        </p:nvSpPr>
        <p:spPr bwMode="auto">
          <a:xfrm>
            <a:off x="1508125" y="4419600"/>
            <a:ext cx="1296988" cy="72072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玩儿</a:t>
            </a:r>
          </a:p>
        </p:txBody>
      </p:sp>
      <p:sp>
        <p:nvSpPr>
          <p:cNvPr id="29704" name="圆角矩形 13"/>
          <p:cNvSpPr>
            <a:spLocks noChangeArrowheads="1"/>
          </p:cNvSpPr>
          <p:nvPr/>
        </p:nvSpPr>
        <p:spPr bwMode="auto">
          <a:xfrm>
            <a:off x="3419475" y="430847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吃</a:t>
            </a:r>
          </a:p>
        </p:txBody>
      </p:sp>
      <p:sp>
        <p:nvSpPr>
          <p:cNvPr id="29705" name="圆角矩形 14"/>
          <p:cNvSpPr>
            <a:spLocks noChangeArrowheads="1"/>
          </p:cNvSpPr>
          <p:nvPr/>
        </p:nvSpPr>
        <p:spPr bwMode="auto">
          <a:xfrm>
            <a:off x="2794000" y="5484813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住</a:t>
            </a:r>
          </a:p>
        </p:txBody>
      </p:sp>
      <p:sp>
        <p:nvSpPr>
          <p:cNvPr id="29706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语 言 点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</a:t>
            </a:r>
            <a:r>
              <a:rPr lang="zh-CN" altLang="en-US" sz="32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Key Points</a:t>
            </a:r>
          </a:p>
        </p:txBody>
      </p:sp>
      <p:sp>
        <p:nvSpPr>
          <p:cNvPr id="29707" name="AutoShape 7"/>
          <p:cNvSpPr>
            <a:spLocks noChangeArrowheads="1"/>
          </p:cNvSpPr>
          <p:nvPr/>
        </p:nvSpPr>
        <p:spPr bwMode="auto">
          <a:xfrm>
            <a:off x="3762375" y="1736725"/>
            <a:ext cx="1527175" cy="2014538"/>
          </a:xfrm>
          <a:prstGeom prst="bracketPair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/>
        </p:nvSpPr>
        <p:spPr bwMode="auto">
          <a:xfrm>
            <a:off x="3733800" y="1890713"/>
            <a:ext cx="1500188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怎么样？。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zh-CN" altLang="en-US" sz="2000" dirty="0">
              <a:latin typeface="华文楷体" pitchFamily="2" charset="-122"/>
              <a:ea typeface="华文楷体" pitchFamily="2" charset="-122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好不好？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好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吗？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9" name="Picture 2" descr="C:\Documents and Settings\lijiang\Local Settings\Temporary Internet Files\Content.IE5\XVK672I4\MC900053865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4224338"/>
            <a:ext cx="1127125" cy="482600"/>
          </a:xfrm>
          <a:prstGeom prst="rect">
            <a:avLst/>
          </a:prstGeom>
          <a:noFill/>
          <a:ln w="9525">
            <a:noFill/>
            <a:bevel/>
            <a:headEnd/>
            <a:tailEnd/>
          </a:ln>
          <a:effectLst/>
        </p:spPr>
      </p:pic>
      <p:pic>
        <p:nvPicPr>
          <p:cNvPr id="20" name="Picture 3" descr="C:\Documents and Settings\lijiang\Local Settings\Temporary Internet Files\Content.IE5\6K5JAHLV\MC900053868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913" y="2454275"/>
            <a:ext cx="1112837" cy="542925"/>
          </a:xfrm>
          <a:prstGeom prst="rect">
            <a:avLst/>
          </a:prstGeom>
          <a:noFill/>
          <a:ln w="9525">
            <a:noFill/>
            <a:bevel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>
            <a:spLocks noChangeArrowheads="1"/>
          </p:cNvSpPr>
          <p:nvPr/>
        </p:nvSpPr>
        <p:spPr bwMode="auto">
          <a:xfrm>
            <a:off x="196850" y="684213"/>
            <a:ext cx="8764588" cy="6008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>
            <a:solidFill>
              <a:srgbClr val="D5E8E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30722" name="TextBox 10"/>
          <p:cNvSpPr>
            <a:spLocks noChangeArrowheads="1"/>
          </p:cNvSpPr>
          <p:nvPr/>
        </p:nvSpPr>
        <p:spPr bwMode="auto">
          <a:xfrm>
            <a:off x="655638" y="1130300"/>
            <a:ext cx="2462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“了”</a:t>
            </a:r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1501775" y="2384425"/>
            <a:ext cx="4195763" cy="1200150"/>
          </a:xfrm>
          <a:prstGeom prst="rect">
            <a:avLst/>
          </a:prstGeom>
          <a:noFill/>
          <a:ln w="9525">
            <a:noFill/>
            <a:bevel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我参观兵马俑</a:t>
            </a:r>
            <a:r>
              <a:rPr lang="zh-CN" altLang="en-US" sz="2400" b="1" u="sng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了</a:t>
            </a:r>
            <a:r>
              <a:rPr lang="zh-CN" altLang="en-US" sz="24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。</a:t>
            </a:r>
          </a:p>
          <a:p>
            <a:endParaRPr lang="zh-CN" altLang="en-US" sz="2400" b="1">
              <a:solidFill>
                <a:srgbClr val="FF0000"/>
              </a:solidFill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我</a:t>
            </a:r>
            <a:r>
              <a:rPr lang="zh-CN" altLang="en-US" sz="2400" b="1" u="sng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没</a:t>
            </a:r>
            <a:r>
              <a:rPr lang="zh-CN" altLang="en-US" sz="24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参观兵马俑。</a:t>
            </a:r>
          </a:p>
        </p:txBody>
      </p:sp>
      <p:pic>
        <p:nvPicPr>
          <p:cNvPr id="19462" name="Picture 2" descr="C:\Documents and Settings\lijiang\Local Settings\Temporary Internet Files\Content.IE5\XVK672I4\MC900053865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525" y="2511425"/>
            <a:ext cx="1127125" cy="482600"/>
          </a:xfrm>
          <a:prstGeom prst="rect">
            <a:avLst/>
          </a:prstGeom>
          <a:noFill/>
          <a:ln w="9525">
            <a:noFill/>
            <a:bevel/>
            <a:headEnd/>
            <a:tailEnd/>
          </a:ln>
          <a:effectLst/>
        </p:spPr>
      </p:pic>
      <p:pic>
        <p:nvPicPr>
          <p:cNvPr id="19463" name="Picture 3" descr="C:\Documents and Settings\lijiang\Local Settings\Temporary Internet Files\Content.IE5\6K5JAHLV\MC900053868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" y="2008188"/>
            <a:ext cx="1112838" cy="476250"/>
          </a:xfrm>
          <a:prstGeom prst="rect">
            <a:avLst/>
          </a:prstGeom>
          <a:noFill/>
          <a:ln w="9525">
            <a:noFill/>
            <a:bevel/>
            <a:headEnd/>
            <a:tailEnd/>
          </a:ln>
          <a:effectLst/>
        </p:spPr>
      </p:pic>
      <p:sp>
        <p:nvSpPr>
          <p:cNvPr id="19464" name="Rectangle 20"/>
          <p:cNvSpPr>
            <a:spLocks noChangeArrowheads="1"/>
          </p:cNvSpPr>
          <p:nvPr/>
        </p:nvSpPr>
        <p:spPr bwMode="auto">
          <a:xfrm>
            <a:off x="1481138" y="1909763"/>
            <a:ext cx="32623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400" b="1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你参观兵马俑</a:t>
            </a:r>
            <a:r>
              <a:rPr lang="zh-CN" altLang="en-US" sz="2400" b="1" u="sng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了没有</a:t>
            </a:r>
            <a:r>
              <a:rPr lang="zh-CN" altLang="en-US" sz="2400" b="1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？</a:t>
            </a:r>
          </a:p>
        </p:txBody>
      </p:sp>
      <p:sp>
        <p:nvSpPr>
          <p:cNvPr id="19465" name="直接连接符 31"/>
          <p:cNvSpPr>
            <a:spLocks noChangeShapeType="1"/>
          </p:cNvSpPr>
          <p:nvPr/>
        </p:nvSpPr>
        <p:spPr bwMode="auto">
          <a:xfrm>
            <a:off x="852488" y="3598863"/>
            <a:ext cx="7127875" cy="1587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4987925"/>
            <a:ext cx="190817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4681538"/>
            <a:ext cx="2039938" cy="136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4005263"/>
            <a:ext cx="1941512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2592388" y="2860675"/>
            <a:ext cx="185737" cy="317500"/>
          </a:xfrm>
          <a:prstGeom prst="upDownArrow">
            <a:avLst>
              <a:gd name="adj1" fmla="val 50000"/>
              <a:gd name="adj2" fmla="val 34188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30732" name="圆角矩形 12"/>
          <p:cNvSpPr>
            <a:spLocks noChangeArrowheads="1"/>
          </p:cNvSpPr>
          <p:nvPr/>
        </p:nvSpPr>
        <p:spPr bwMode="auto">
          <a:xfrm>
            <a:off x="793750" y="3957638"/>
            <a:ext cx="3230563" cy="611187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r>
              <a:rPr lang="zh-CN" altLang="en-US" sz="24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你</a:t>
            </a:r>
            <a:r>
              <a:rPr lang="zh-CN" altLang="en-US" sz="2400" u="sng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今天</a:t>
            </a:r>
            <a:r>
              <a:rPr lang="zh-CN" altLang="en-US" sz="24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去……了没有？</a:t>
            </a:r>
            <a:endParaRPr lang="zh-CN" altLang="en-US" sz="2400" dirty="0">
              <a:solidFill>
                <a:srgbClr val="000000"/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30733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语 言 点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</a:t>
            </a:r>
            <a:r>
              <a:rPr lang="zh-CN" altLang="en-US" sz="32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Key Points</a:t>
            </a:r>
          </a:p>
        </p:txBody>
      </p:sp>
      <p:pic>
        <p:nvPicPr>
          <p:cNvPr id="30734" name="图片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51438" y="302418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图片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37150" y="2524125"/>
            <a:ext cx="4714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图片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84763" y="1819275"/>
            <a:ext cx="5524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7" name="圆角矩形 21"/>
          <p:cNvSpPr>
            <a:spLocks noChangeArrowheads="1"/>
          </p:cNvSpPr>
          <p:nvPr/>
        </p:nvSpPr>
        <p:spPr bwMode="auto">
          <a:xfrm>
            <a:off x="5680075" y="1827213"/>
            <a:ext cx="2297113" cy="16398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23" name="矩形 8"/>
          <p:cNvSpPr>
            <a:spLocks noChangeArrowheads="1"/>
          </p:cNvSpPr>
          <p:nvPr/>
        </p:nvSpPr>
        <p:spPr bwMode="auto">
          <a:xfrm>
            <a:off x="5907088" y="1738313"/>
            <a:ext cx="1970087" cy="1722437"/>
          </a:xfrm>
          <a:prstGeom prst="rect">
            <a:avLst/>
          </a:prstGeom>
          <a:noFill/>
          <a:ln w="9525">
            <a:noFill/>
            <a:bevel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……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了没有？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……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了。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……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没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……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>
            <a:spLocks noChangeArrowheads="1"/>
          </p:cNvSpPr>
          <p:nvPr/>
        </p:nvSpPr>
        <p:spPr bwMode="auto">
          <a:xfrm>
            <a:off x="196850" y="684213"/>
            <a:ext cx="8764588" cy="6008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>
            <a:solidFill>
              <a:srgbClr val="D5E8E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31746" name="圆角矩形 16"/>
          <p:cNvSpPr>
            <a:spLocks noChangeArrowheads="1"/>
          </p:cNvSpPr>
          <p:nvPr/>
        </p:nvSpPr>
        <p:spPr bwMode="auto">
          <a:xfrm>
            <a:off x="912813" y="3011488"/>
            <a:ext cx="3708400" cy="969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31747" name="TextBox 10"/>
          <p:cNvSpPr>
            <a:spLocks noChangeArrowheads="1"/>
          </p:cNvSpPr>
          <p:nvPr/>
        </p:nvSpPr>
        <p:spPr bwMode="auto">
          <a:xfrm>
            <a:off x="655638" y="1130300"/>
            <a:ext cx="2462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“了”</a:t>
            </a:r>
            <a:endParaRPr lang="zh-CN" altLang="en-US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485" name="矩形 8"/>
          <p:cNvSpPr>
            <a:spLocks noChangeArrowheads="1"/>
          </p:cNvSpPr>
          <p:nvPr/>
        </p:nvSpPr>
        <p:spPr bwMode="auto">
          <a:xfrm>
            <a:off x="1838325" y="3302000"/>
            <a:ext cx="4195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endParaRPr lang="zh-CN" altLang="en-US" sz="2800" b="1">
              <a:solidFill>
                <a:srgbClr val="E5B8B7"/>
              </a:solidFill>
              <a:latin typeface="华文楷体" charset="0"/>
              <a:ea typeface="华文楷体" charset="0"/>
              <a:cs typeface="华文楷体" charset="0"/>
              <a:sym typeface="华文楷体" charset="0"/>
            </a:endParaRPr>
          </a:p>
        </p:txBody>
      </p:sp>
      <p:sp>
        <p:nvSpPr>
          <p:cNvPr id="20486" name="矩形 8"/>
          <p:cNvSpPr>
            <a:spLocks noChangeArrowheads="1"/>
          </p:cNvSpPr>
          <p:nvPr/>
        </p:nvSpPr>
        <p:spPr bwMode="auto">
          <a:xfrm>
            <a:off x="566738" y="1787525"/>
            <a:ext cx="4992687" cy="9540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r>
              <a:rPr lang="en-US" altLang="zh-CN" sz="2800">
                <a:solidFill>
                  <a:srgbClr val="0C0C0C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zh-CN" altLang="en-US" sz="2800" b="1">
                <a:solidFill>
                  <a:srgbClr val="0C0C0C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我 参观 兵马俑 </a:t>
            </a:r>
            <a:r>
              <a:rPr lang="zh-CN" altLang="en-US" sz="2800" b="1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了</a:t>
            </a:r>
            <a:r>
              <a:rPr lang="zh-CN" altLang="en-US" sz="2800" b="1">
                <a:solidFill>
                  <a:srgbClr val="0C0C0C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。</a:t>
            </a:r>
          </a:p>
          <a:p>
            <a:pPr marL="342900" indent="-342900">
              <a:buSzPct val="100000"/>
              <a:buFont typeface="Wingdings" pitchFamily="2" charset="2"/>
              <a:buChar char="v"/>
            </a:pPr>
            <a:r>
              <a:rPr lang="zh-CN" altLang="en-US" sz="28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我 买</a:t>
            </a:r>
            <a:r>
              <a:rPr lang="zh-CN" altLang="en-US" sz="2800" b="1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了</a:t>
            </a:r>
            <a:r>
              <a:rPr lang="zh-CN" altLang="en-US" sz="28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zh-CN" altLang="en-US" sz="2800" b="1">
                <a:solidFill>
                  <a:srgbClr val="6699FF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很多 </a:t>
            </a:r>
            <a:r>
              <a:rPr lang="zh-CN" altLang="en-US" sz="28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明信片。</a:t>
            </a: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1019175" y="3005138"/>
            <a:ext cx="37893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S + V +      O     </a:t>
            </a:r>
            <a:r>
              <a:rPr lang="zh-CN" altLang="en-US" sz="28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了</a:t>
            </a: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。</a:t>
            </a:r>
          </a:p>
          <a:p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S + V</a:t>
            </a:r>
            <a:r>
              <a:rPr lang="zh-CN" altLang="en-US" sz="28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了</a:t>
            </a: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   ……    O。</a:t>
            </a: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200525"/>
            <a:ext cx="2411412" cy="1811338"/>
          </a:xfrm>
          <a:prstGeom prst="rect">
            <a:avLst/>
          </a:prstGeom>
          <a:noFill/>
          <a:ln w="9525">
            <a:noFill/>
            <a:bevel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6488" y="2019300"/>
            <a:ext cx="1939925" cy="1454150"/>
          </a:xfrm>
          <a:prstGeom prst="rect">
            <a:avLst/>
          </a:prstGeom>
          <a:noFill/>
          <a:ln w="9525">
            <a:noFill/>
            <a:bevel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5097463"/>
            <a:ext cx="2170112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3862388"/>
            <a:ext cx="2214562" cy="148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"/>
          <a:stretch>
            <a:fillRect/>
          </a:stretch>
        </p:blipFill>
        <p:spPr bwMode="auto">
          <a:xfrm>
            <a:off x="5449888" y="5029200"/>
            <a:ext cx="1157287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1290638"/>
            <a:ext cx="2565400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1757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语 言 点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</a:t>
            </a:r>
            <a:r>
              <a:rPr lang="zh-CN" altLang="en-US" sz="32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Key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198438" y="3387725"/>
            <a:ext cx="7450137" cy="82232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769938" y="827088"/>
            <a:ext cx="8077200" cy="111283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200025" y="2389188"/>
            <a:ext cx="6964363" cy="87788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593850" y="1130300"/>
            <a:ext cx="7097713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好啊。我也想去西安旅行，你给我介绍介绍吧。</a:t>
            </a:r>
          </a:p>
          <a:p>
            <a:pPr>
              <a:buClr>
                <a:schemeClr val="tx1"/>
              </a:buClr>
            </a:pP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看，</a:t>
            </a:r>
            <a:r>
              <a:rPr lang="zh-CN" altLang="en-US" sz="24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该</a:t>
            </a: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你了。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947738" y="2649538"/>
            <a:ext cx="6742112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小姐，我想</a:t>
            </a:r>
            <a:r>
              <a:rPr lang="zh-CN" altLang="en-US" sz="24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用</a:t>
            </a: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英镑换人民币。这是五百英镑。</a:t>
            </a:r>
          </a:p>
        </p:txBody>
      </p:sp>
      <p:sp>
        <p:nvSpPr>
          <p:cNvPr id="32774" name="Text Box 12"/>
          <p:cNvSpPr txBox="1">
            <a:spLocks noChangeArrowheads="1"/>
          </p:cNvSpPr>
          <p:nvPr/>
        </p:nvSpPr>
        <p:spPr bwMode="auto">
          <a:xfrm>
            <a:off x="1044575" y="3581400"/>
            <a:ext cx="691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</a:pP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好，给您五千七百八十五块人民币。请数一数。</a:t>
            </a:r>
          </a:p>
        </p:txBody>
      </p:sp>
      <p:sp>
        <p:nvSpPr>
          <p:cNvPr id="1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课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文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Text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649288" y="4824413"/>
            <a:ext cx="674370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buFont typeface="Arial" charset="0"/>
              <a:buNone/>
              <a:defRPr/>
            </a:pP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32777" name="图片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463" y="976313"/>
            <a:ext cx="50641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2" y="2506567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14" y="3539899"/>
            <a:ext cx="545599" cy="545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>
            <a:spLocks noChangeArrowheads="1"/>
          </p:cNvSpPr>
          <p:nvPr/>
        </p:nvSpPr>
        <p:spPr bwMode="auto">
          <a:xfrm>
            <a:off x="196850" y="684213"/>
            <a:ext cx="8764588" cy="6008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>
            <a:solidFill>
              <a:srgbClr val="D5E8E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33794" name="TextBox 10"/>
          <p:cNvSpPr>
            <a:spLocks noChangeArrowheads="1"/>
          </p:cNvSpPr>
          <p:nvPr/>
        </p:nvSpPr>
        <p:spPr bwMode="auto">
          <a:xfrm>
            <a:off x="655638" y="1130300"/>
            <a:ext cx="2462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该</a:t>
            </a:r>
            <a:r>
              <a:rPr lang="zh-CN" altLang="en-US" sz="2800" b="1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（should）</a:t>
            </a: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739775" y="2173288"/>
            <a:ext cx="5454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该</a:t>
            </a: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sb了（It’s one’s turn.） </a:t>
            </a:r>
          </a:p>
        </p:txBody>
      </p:sp>
      <p:sp>
        <p:nvSpPr>
          <p:cNvPr id="33796" name="圆角矩形 12"/>
          <p:cNvSpPr>
            <a:spLocks noChangeArrowheads="1"/>
          </p:cNvSpPr>
          <p:nvPr/>
        </p:nvSpPr>
        <p:spPr bwMode="auto">
          <a:xfrm>
            <a:off x="701675" y="2962275"/>
            <a:ext cx="7004050" cy="72072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r>
              <a:rPr lang="zh-CN" altLang="en-US" sz="280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该18号了。</a:t>
            </a:r>
          </a:p>
        </p:txBody>
      </p:sp>
      <p:sp>
        <p:nvSpPr>
          <p:cNvPr id="33797" name="圆角矩形 12"/>
          <p:cNvSpPr>
            <a:spLocks noChangeArrowheads="1"/>
          </p:cNvSpPr>
          <p:nvPr/>
        </p:nvSpPr>
        <p:spPr bwMode="auto">
          <a:xfrm>
            <a:off x="709613" y="4703763"/>
            <a:ext cx="6996112" cy="72072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r>
              <a:rPr lang="zh-CN" altLang="en-US" sz="280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现在11点多，该睡觉了。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827088" y="3981450"/>
            <a:ext cx="6983412" cy="519113"/>
          </a:xfrm>
          <a:prstGeom prst="rect">
            <a:avLst/>
          </a:prstGeom>
          <a:noFill/>
          <a:ln w="9525">
            <a:noFill/>
            <a:bevel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该</a:t>
            </a: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 do sth.了（It’s time doing sth.） </a:t>
            </a:r>
          </a:p>
        </p:txBody>
      </p:sp>
      <p:sp>
        <p:nvSpPr>
          <p:cNvPr id="33799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语 言 点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</a:t>
            </a:r>
            <a:r>
              <a:rPr lang="zh-CN" altLang="en-US" sz="32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Key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1150" y="911225"/>
            <a:ext cx="82296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kumimoji="0" lang="zh-CN" altLang="en-US" sz="2800" dirty="0" smtClean="0">
                <a:latin typeface="华文楷体" pitchFamily="2" charset="-122"/>
                <a:ea typeface="华文楷体" pitchFamily="2" charset="-122"/>
              </a:rPr>
              <a:t>林娜去哪儿了？ 穿得</a:t>
            </a:r>
            <a:r>
              <a:rPr kumimoji="0" lang="en-US" altLang="zh-CN" sz="2800" dirty="0" smtClean="0">
                <a:latin typeface="华文楷体" pitchFamily="2" charset="-122"/>
                <a:ea typeface="华文楷体" pitchFamily="2" charset="-122"/>
              </a:rPr>
              <a:t>……</a:t>
            </a:r>
            <a:r>
              <a:rPr kumimoji="0" lang="zh-CN" altLang="en-US" sz="2800" dirty="0" smtClean="0">
                <a:latin typeface="华文楷体" pitchFamily="2" charset="-122"/>
                <a:ea typeface="华文楷体" pitchFamily="2" charset="-122"/>
              </a:rPr>
              <a:t>。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kumimoji="0" lang="zh-CN" altLang="en-US" sz="2800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kumimoji="0" lang="zh-CN" altLang="en-US" sz="2800" dirty="0" smtClean="0">
                <a:latin typeface="华文楷体" pitchFamily="2" charset="-122"/>
                <a:ea typeface="华文楷体" pitchFamily="2" charset="-122"/>
              </a:rPr>
              <a:t>她去……，下午还要去……。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kumimoji="0" lang="zh-CN" altLang="en-US" sz="2800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kumimoji="0" lang="zh-CN" altLang="en-US" sz="2800" dirty="0" smtClean="0">
                <a:latin typeface="华文楷体" pitchFamily="2" charset="-122"/>
                <a:ea typeface="华文楷体" pitchFamily="2" charset="-122"/>
              </a:rPr>
              <a:t>明天她要去……，得用……。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kumimoji="0" lang="zh-CN" altLang="en-US" sz="2800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kumimoji="0" lang="zh-CN" altLang="en-US" sz="2800" dirty="0" smtClean="0">
                <a:latin typeface="华文楷体" pitchFamily="2" charset="-122"/>
                <a:ea typeface="华文楷体" pitchFamily="2" charset="-122"/>
              </a:rPr>
              <a:t>她刚从……回……，在西安玩得……吃得……住得……。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kumimoji="0" lang="zh-CN" altLang="en-US" sz="2800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kumimoji="0" lang="zh-CN" altLang="en-US" sz="2800" dirty="0" smtClean="0">
                <a:latin typeface="华文楷体" pitchFamily="2" charset="-122"/>
                <a:ea typeface="华文楷体" pitchFamily="2" charset="-122"/>
              </a:rPr>
              <a:t>参观了……买了……。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kumimoji="0" lang="zh-CN" altLang="en-US" sz="2800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kumimoji="0" lang="zh-CN" altLang="en-US" sz="2800" dirty="0" smtClean="0">
                <a:latin typeface="华文楷体" pitchFamily="2" charset="-122"/>
                <a:ea typeface="华文楷体" pitchFamily="2" charset="-122"/>
              </a:rPr>
              <a:t>力波也想去……，他让林娜给……。</a:t>
            </a:r>
          </a:p>
        </p:txBody>
      </p:sp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复  述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Retell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697413" y="1300163"/>
            <a:ext cx="3084512" cy="434181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146175"/>
            <a:ext cx="1554163" cy="5199063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早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少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银行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排队    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换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用</a:t>
            </a:r>
            <a:endParaRPr kumimoji="0" lang="en-US" altLang="zh-CN" sz="2800" b="1" smtClean="0">
              <a:latin typeface="华文楷体" pitchFamily="2" charset="-122"/>
              <a:ea typeface="华文楷体" pitchFamily="2" charset="-122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刚 </a:t>
            </a:r>
          </a:p>
          <a:p>
            <a:pPr marL="0" indent="0">
              <a:buFontTx/>
              <a:buNone/>
            </a:pPr>
            <a:endParaRPr kumimoji="0" lang="zh-CN" altLang="en-US" sz="2800" b="1" smtClean="0">
              <a:latin typeface="楷体" charset="-122"/>
              <a:ea typeface="楷体" charset="-122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926013" y="1376363"/>
            <a:ext cx="2881312" cy="390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早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——晚    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40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    很</a:t>
            </a: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早   </a:t>
            </a:r>
            <a:r>
              <a:rPr lang="zh-CN" altLang="en-US" sz="240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非常</a:t>
            </a: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早  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40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    不太</a:t>
            </a: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早     </a:t>
            </a:r>
            <a:r>
              <a:rPr lang="zh-CN" altLang="en-US" sz="240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不</a:t>
            </a: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早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1400">
              <a:solidFill>
                <a:srgbClr val="FF33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少</a:t>
            </a:r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——多     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   不</a:t>
            </a: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少  </a:t>
            </a:r>
            <a:r>
              <a:rPr lang="zh-CN" altLang="en-US" sz="2400">
                <a:solidFill>
                  <a:srgbClr val="6699FF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不太</a:t>
            </a: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少  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  很</a:t>
            </a: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少     </a:t>
            </a:r>
            <a:r>
              <a:rPr lang="zh-CN" altLang="en-US" sz="240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非常</a:t>
            </a: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少</a:t>
            </a:r>
          </a:p>
          <a:p>
            <a:pPr marL="342900" indent="-342900">
              <a:spcBef>
                <a:spcPct val="20000"/>
              </a:spcBef>
              <a:buFontTx/>
              <a:buNone/>
            </a:pPr>
            <a:endParaRPr lang="zh-CN" altLang="en-US" sz="2400">
              <a:solidFill>
                <a:srgbClr val="FF3300"/>
              </a:solidFill>
              <a:latin typeface="楷体" charset="-122"/>
              <a:ea typeface="楷体" charset="-122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/>
        </p:nvSpPr>
        <p:spPr bwMode="auto">
          <a:xfrm>
            <a:off x="2438400" y="1181100"/>
            <a:ext cx="2392363" cy="519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z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ǎ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o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shǎo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y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í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nh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á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n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ɡ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páidu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ì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    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hu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à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n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yò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nɡ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ɡ</a:t>
            </a:r>
            <a:r>
              <a:rPr lang="en-US" altLang="zh-CN" sz="2800" dirty="0">
                <a:latin typeface="GB Pinyinok-B" pitchFamily="2" charset="-122"/>
                <a:ea typeface="GB Pinyinok-B" pitchFamily="2" charset="-122"/>
              </a:rPr>
              <a:t>ā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nɡ </a:t>
            </a: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36563" y="1233488"/>
            <a:ext cx="3055937" cy="144303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697413" y="1300163"/>
            <a:ext cx="3084512" cy="434181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146175"/>
            <a:ext cx="1554163" cy="5199063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发展</a:t>
            </a:r>
            <a:endParaRPr kumimoji="0" lang="en-US" altLang="zh-CN" sz="2800" b="1" smtClean="0">
              <a:latin typeface="华文楷体" pitchFamily="2" charset="-122"/>
              <a:ea typeface="华文楷体" pitchFamily="2" charset="-122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快</a:t>
            </a:r>
            <a:endParaRPr kumimoji="0" lang="en-US" altLang="zh-CN" sz="2800" b="1" smtClean="0">
              <a:latin typeface="华文楷体" pitchFamily="2" charset="-122"/>
              <a:ea typeface="华文楷体" pitchFamily="2" charset="-122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年轻</a:t>
            </a:r>
            <a:endParaRPr kumimoji="0" lang="en-US" altLang="zh-CN" sz="2800" b="1" smtClean="0">
              <a:latin typeface="华文楷体" pitchFamily="2" charset="-122"/>
              <a:ea typeface="华文楷体" pitchFamily="2" charset="-122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话</a:t>
            </a:r>
            <a:endParaRPr kumimoji="0" lang="en-US" altLang="zh-CN" sz="2800" b="1" smtClean="0">
              <a:latin typeface="华文楷体" pitchFamily="2" charset="-122"/>
              <a:ea typeface="华文楷体" pitchFamily="2" charset="-122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流利</a:t>
            </a:r>
            <a:endParaRPr kumimoji="0" lang="en-US" altLang="zh-CN" sz="2800" b="1" smtClean="0">
              <a:latin typeface="华文楷体" pitchFamily="2" charset="-122"/>
              <a:ea typeface="华文楷体" pitchFamily="2" charset="-122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懂</a:t>
            </a:r>
            <a:endParaRPr kumimoji="0" lang="en-US" altLang="zh-CN" sz="2800" b="1" smtClean="0">
              <a:latin typeface="华文楷体" pitchFamily="2" charset="-122"/>
              <a:ea typeface="华文楷体" pitchFamily="2" charset="-122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就</a:t>
            </a:r>
            <a:endParaRPr kumimoji="0" lang="zh-CN" altLang="en-US" sz="2800" b="1" smtClean="0">
              <a:latin typeface="楷体" charset="-122"/>
              <a:ea typeface="楷体" charset="-122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926013" y="1376363"/>
            <a:ext cx="2881312" cy="390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发展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得很好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   发展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得怎么样？</a:t>
            </a:r>
            <a:endParaRPr lang="en-US" altLang="zh-CN" sz="240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240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发展得非常</a:t>
            </a: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快</a:t>
            </a:r>
            <a:endParaRPr lang="en-US" altLang="zh-CN" sz="240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  说得太</a:t>
            </a: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快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了</a:t>
            </a:r>
            <a:endParaRPr lang="en-US" altLang="zh-CN" sz="240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  写得不太</a:t>
            </a: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快</a:t>
            </a:r>
            <a:endParaRPr lang="en-US" altLang="zh-CN" sz="240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spcBef>
                <a:spcPct val="20000"/>
              </a:spcBef>
              <a:buFontTx/>
              <a:buNone/>
            </a:pPr>
            <a:endParaRPr lang="zh-CN" altLang="en-US" sz="2400">
              <a:solidFill>
                <a:srgbClr val="FF3300"/>
              </a:solidFill>
              <a:latin typeface="楷体" charset="-122"/>
              <a:ea typeface="楷体" charset="-122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/>
        </p:nvSpPr>
        <p:spPr bwMode="auto">
          <a:xfrm>
            <a:off x="2438400" y="1181100"/>
            <a:ext cx="2392363" cy="519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fāzh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ǎ</a:t>
            </a:r>
            <a:r>
              <a:rPr lang="en-US" altLang="zh-CN" sz="2800" dirty="0">
                <a:latin typeface="GB Pinyinok-B" pitchFamily="2" charset="-122"/>
                <a:ea typeface="GB Pinyinok-B" pitchFamily="2" charset="-122"/>
              </a:rPr>
              <a:t>n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ku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à</a:t>
            </a: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i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ni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á</a:t>
            </a: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nq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ī</a:t>
            </a: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ng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hu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à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  <a:sym typeface="楷体" charset="-122"/>
              </a:rPr>
              <a:t>liúl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ì</a:t>
            </a:r>
            <a:endParaRPr lang="en-US" altLang="zh-CN" sz="2800" dirty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dǒ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n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ɡ</a:t>
            </a:r>
            <a:endParaRPr lang="en-US" altLang="zh-CN" sz="2800" dirty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  <a:sym typeface="楷体" charset="-122"/>
              </a:rPr>
              <a:t>jiù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     </a:t>
            </a: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36563" y="1233488"/>
            <a:ext cx="3187700" cy="144303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4570413" y="1612900"/>
            <a:ext cx="3459162" cy="457676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/>
        </p:nvSpPr>
        <p:spPr bwMode="auto">
          <a:xfrm>
            <a:off x="4908550" y="1622425"/>
            <a:ext cx="3017838" cy="443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说</a:t>
            </a: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普通话</a:t>
            </a:r>
            <a:endParaRPr lang="en-US" altLang="zh-CN" sz="2400">
              <a:solidFill>
                <a:srgbClr val="FF33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zh-CN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学习</a:t>
            </a: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普通话</a:t>
            </a:r>
            <a:endParaRPr lang="en-US" altLang="zh-CN" sz="2400">
              <a:solidFill>
                <a:srgbClr val="FF33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年轻</a:t>
            </a:r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人</a:t>
            </a:r>
            <a:endParaRPr lang="en-US" altLang="zh-CN" sz="240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zh-CN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非常</a:t>
            </a: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年轻</a:t>
            </a:r>
            <a:endParaRPr lang="en-US" altLang="zh-CN" sz="2400">
              <a:solidFill>
                <a:srgbClr val="FF33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说得很</a:t>
            </a: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流利</a:t>
            </a:r>
            <a:endParaRPr lang="en-US" altLang="zh-CN" sz="2400">
              <a:solidFill>
                <a:srgbClr val="FF33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英语说得很</a:t>
            </a: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流利</a:t>
            </a:r>
            <a:endParaRPr lang="en-US" altLang="zh-CN" sz="2400">
              <a:solidFill>
                <a:srgbClr val="FF33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汉语说得不太</a:t>
            </a: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流利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449263" y="2744788"/>
            <a:ext cx="3594100" cy="213201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9900" y="1146175"/>
            <a:ext cx="1554163" cy="519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发展</a:t>
            </a:r>
            <a:endParaRPr lang="en-US" altLang="zh-CN" sz="2800" b="1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快</a:t>
            </a:r>
            <a:endParaRPr lang="en-US" altLang="zh-CN" sz="2800" b="1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年轻</a:t>
            </a:r>
            <a:endParaRPr lang="en-US" altLang="zh-CN" sz="2800" b="1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话</a:t>
            </a:r>
            <a:endParaRPr lang="en-US" altLang="zh-CN" sz="2800" b="1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流利</a:t>
            </a:r>
            <a:endParaRPr lang="en-US" altLang="zh-CN" sz="2800" b="1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懂</a:t>
            </a:r>
            <a:endParaRPr lang="en-US" altLang="zh-CN" sz="2800" b="1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就</a:t>
            </a:r>
            <a:endParaRPr lang="zh-CN" altLang="en-US" sz="2800" b="1">
              <a:latin typeface="楷体" charset="-122"/>
              <a:ea typeface="楷体" charset="-122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/>
        </p:nvSpPr>
        <p:spPr bwMode="auto">
          <a:xfrm>
            <a:off x="2438400" y="1181100"/>
            <a:ext cx="2392363" cy="519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fāzh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ǎ</a:t>
            </a:r>
            <a:r>
              <a:rPr lang="en-US" altLang="zh-CN" sz="2800" dirty="0">
                <a:latin typeface="GB Pinyinok-B" pitchFamily="2" charset="-122"/>
                <a:ea typeface="GB Pinyinok-B" pitchFamily="2" charset="-122"/>
              </a:rPr>
              <a:t>n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ku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à</a:t>
            </a: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i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ni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á</a:t>
            </a: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nq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ī</a:t>
            </a: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ng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hu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à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  <a:sym typeface="楷体" charset="-122"/>
              </a:rPr>
              <a:t>liúl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ì</a:t>
            </a:r>
            <a:endParaRPr lang="en-US" altLang="zh-CN" sz="2800" dirty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dǒ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n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ɡ</a:t>
            </a:r>
            <a:endParaRPr lang="en-US" altLang="zh-CN" sz="2800" dirty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  <a:sym typeface="楷体" charset="-122"/>
              </a:rPr>
              <a:t>jiù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    </a:t>
            </a:r>
            <a:r>
              <a:rPr lang="zh-CN" altLang="en-US" sz="2800" dirty="0">
                <a:latin typeface="楷体" charset="-122"/>
                <a:ea typeface="楷体" charset="-122"/>
              </a:rPr>
              <a:t> </a:t>
            </a: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bldLvl="0" autoUpdateAnimBg="0"/>
      <p:bldP spid="6147" grpId="1" bldLvl="0" autoUpdateAnimBg="0"/>
      <p:bldP spid="61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4570413" y="2341563"/>
            <a:ext cx="3084512" cy="164465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/>
        </p:nvSpPr>
        <p:spPr bwMode="auto">
          <a:xfrm>
            <a:off x="4721225" y="2457450"/>
            <a:ext cx="2700338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懂</a:t>
            </a:r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英语</a:t>
            </a:r>
            <a:endParaRPr lang="zh-CN" altLang="en-US" sz="2400">
              <a:solidFill>
                <a:srgbClr val="FF33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不</a:t>
            </a:r>
            <a:r>
              <a:rPr lang="zh-CN" altLang="en-US" sz="240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懂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上海话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409575" y="4891088"/>
            <a:ext cx="3217863" cy="64135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4471988" y="4746625"/>
            <a:ext cx="3084512" cy="185102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/>
        </p:nvSpPr>
        <p:spPr bwMode="auto">
          <a:xfrm>
            <a:off x="4637088" y="4662488"/>
            <a:ext cx="2895600" cy="176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en-US" altLang="zh-CN" sz="240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exactly;</a:t>
            </a:r>
            <a:r>
              <a:rPr lang="zh-CN" altLang="en-US" sz="240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precisely</a:t>
            </a:r>
            <a:endParaRPr lang="zh-CN" altLang="en-US" sz="2400">
              <a:solidFill>
                <a:srgbClr val="FF33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就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是他</a:t>
            </a:r>
            <a:endParaRPr lang="en-US" altLang="zh-CN" sz="240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zh-CN" sz="240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就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是这个</a:t>
            </a:r>
            <a:endParaRPr lang="zh-CN" altLang="en-US" sz="2400" u="sng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9900" y="1146175"/>
            <a:ext cx="1554163" cy="519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发展</a:t>
            </a:r>
            <a:endParaRPr lang="en-US" altLang="zh-CN" sz="2800" b="1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快</a:t>
            </a:r>
            <a:endParaRPr lang="en-US" altLang="zh-CN" sz="2800" b="1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年轻</a:t>
            </a:r>
            <a:endParaRPr lang="en-US" altLang="zh-CN" sz="2800" b="1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话</a:t>
            </a:r>
            <a:endParaRPr lang="en-US" altLang="zh-CN" sz="2800" b="1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流利</a:t>
            </a:r>
            <a:endParaRPr lang="en-US" altLang="zh-CN" sz="2800" b="1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懂</a:t>
            </a:r>
            <a:endParaRPr lang="en-US" altLang="zh-CN" sz="2800" b="1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就</a:t>
            </a:r>
            <a:endParaRPr lang="zh-CN" altLang="en-US" sz="2800" b="1">
              <a:latin typeface="楷体" charset="-122"/>
              <a:ea typeface="楷体" charset="-122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2438400" y="1181100"/>
            <a:ext cx="2392363" cy="519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fāzh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ǎ</a:t>
            </a:r>
            <a:r>
              <a:rPr lang="en-US" altLang="zh-CN" sz="2800" dirty="0">
                <a:latin typeface="GB Pinyinok-B" pitchFamily="2" charset="-122"/>
                <a:ea typeface="GB Pinyinok-B" pitchFamily="2" charset="-122"/>
              </a:rPr>
              <a:t>n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ku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à</a:t>
            </a: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i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ni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á</a:t>
            </a: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nq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ī</a:t>
            </a: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ng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hu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à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  <a:sym typeface="楷体" charset="-122"/>
              </a:rPr>
              <a:t>liúl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ì</a:t>
            </a:r>
            <a:endParaRPr lang="en-US" altLang="zh-CN" sz="2800" dirty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dǒ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n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ɡ</a:t>
            </a:r>
            <a:endParaRPr lang="en-US" altLang="zh-CN" sz="2800" dirty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  <a:sym typeface="楷体" charset="-122"/>
              </a:rPr>
              <a:t>jiù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     </a:t>
            </a: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401638" y="5700713"/>
            <a:ext cx="3217862" cy="64135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0" grpId="1" animBg="1"/>
      <p:bldP spid="7171" grpId="0" bldLvl="0" autoUpdateAnimBg="0"/>
      <p:bldP spid="7171" grpId="1" bldLvl="0" autoUpdateAnimBg="0"/>
      <p:bldP spid="7171" grpId="2"/>
      <p:bldP spid="7175" grpId="0" animBg="1"/>
      <p:bldP spid="7175" grpId="1" animBg="1"/>
      <p:bldP spid="9" grpId="0" animBg="1"/>
      <p:bldP spid="9" grpId="1" animBg="1"/>
      <p:bldP spid="12" grpId="0" bldLvl="0" autoUpdateAnimBg="0"/>
      <p:bldP spid="12" grpId="1" bldLvl="0" autoUpdateAnimBg="0"/>
      <p:bldP spid="12" grpId="2"/>
      <p:bldP spid="14" grpId="0"/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84150" y="5432425"/>
            <a:ext cx="2955925" cy="91757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892175"/>
            <a:ext cx="5948362" cy="70643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792163" y="2747963"/>
            <a:ext cx="6870700" cy="80486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27113"/>
            <a:ext cx="5278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林娜，早！好久不见，你回英国</a:t>
            </a:r>
            <a:r>
              <a:rPr lang="zh-CN" altLang="en-US" sz="240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了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吗？</a:t>
            </a:r>
            <a:endParaRPr lang="zh-CN" altLang="en-US" sz="2400" u="sng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38288" y="2908300"/>
            <a:ext cx="61245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没有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回英国，我去上海</a:t>
            </a:r>
            <a:r>
              <a:rPr lang="zh-CN" altLang="en-US" sz="240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了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。昨天刚回北京。</a:t>
            </a:r>
            <a:endParaRPr lang="zh-CN" altLang="en-US" sz="2400" u="sng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163513" y="3675063"/>
            <a:ext cx="7856537" cy="83343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739775" y="4606925"/>
            <a:ext cx="7608888" cy="74453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866775" y="3848100"/>
            <a:ext cx="6197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刚才宋华来</a:t>
            </a:r>
            <a:r>
              <a:rPr lang="zh-CN" altLang="en-US" sz="240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了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，他也问我，林娜去哪儿</a:t>
            </a:r>
            <a:r>
              <a:rPr lang="zh-CN" altLang="en-US" sz="240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了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。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562100" y="4710113"/>
            <a:ext cx="6742113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我给宋华写信</a:t>
            </a:r>
            <a:r>
              <a:rPr lang="zh-CN" altLang="en-US" sz="240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了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，他怎么不知道？他现在在哪儿？</a:t>
            </a:r>
          </a:p>
        </p:txBody>
      </p:sp>
      <p:sp>
        <p:nvSpPr>
          <p:cNvPr id="39946" name="Text Box 20"/>
          <p:cNvSpPr txBox="1">
            <a:spLocks noChangeArrowheads="1"/>
          </p:cNvSpPr>
          <p:nvPr/>
        </p:nvSpPr>
        <p:spPr bwMode="auto">
          <a:xfrm>
            <a:off x="901700" y="5586413"/>
            <a:ext cx="7461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</a:pPr>
            <a:r>
              <a:rPr kumimoji="1"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他回宿舍</a:t>
            </a:r>
            <a:r>
              <a:rPr kumimoji="1" lang="zh-CN" altLang="en-US" sz="240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了</a:t>
            </a:r>
            <a:r>
              <a:rPr kumimoji="1"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en-US" sz="2400">
              <a:solidFill>
                <a:srgbClr val="000000"/>
              </a:solidFill>
              <a:latin typeface="华文楷体" pitchFamily="2" charset="-122"/>
              <a:ea typeface="华文楷体" pitchFamily="2" charset="-122"/>
              <a:sym typeface="Arial" pitchFamily="34" charset="0"/>
            </a:endParaRPr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>
            <a:off x="239713" y="5727700"/>
            <a:ext cx="8054975" cy="966788"/>
          </a:xfrm>
          <a:prstGeom prst="horizontalScroll">
            <a:avLst>
              <a:gd name="adj" fmla="val 881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课</a:t>
            </a:r>
            <a:r>
              <a:rPr lang="en-US" altLang="zh-CN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文</a:t>
            </a:r>
            <a:r>
              <a:rPr lang="en-US" altLang="zh-CN" sz="36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   Text</a:t>
            </a:r>
            <a:endParaRPr lang="zh-CN" altLang="en-US" sz="4400" b="1">
              <a:solidFill>
                <a:srgbClr val="0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5313363" y="1284288"/>
            <a:ext cx="3719512" cy="1460500"/>
          </a:xfrm>
          <a:prstGeom prst="cloudCallout">
            <a:avLst>
              <a:gd name="adj1" fmla="val -52945"/>
              <a:gd name="adj2" fmla="val 52799"/>
            </a:avLst>
          </a:prstGeom>
          <a:solidFill>
            <a:schemeClr val="accent6">
              <a:lumMod val="20000"/>
              <a:lumOff val="80000"/>
            </a:schemeClr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2000"/>
              <a:t>Confirming</a:t>
            </a:r>
            <a:r>
              <a:rPr lang="zh-CN" altLang="en-US" sz="2000"/>
              <a:t> </a:t>
            </a:r>
            <a:r>
              <a:rPr lang="en-US" altLang="zh-CN" sz="2000"/>
              <a:t>that</a:t>
            </a:r>
            <a:r>
              <a:rPr lang="zh-CN" altLang="en-US" sz="2000"/>
              <a:t> </a:t>
            </a:r>
            <a:endParaRPr lang="en-US" altLang="zh-CN" sz="2000"/>
          </a:p>
          <a:p>
            <a:r>
              <a:rPr lang="en-US" altLang="zh-CN" sz="2000"/>
              <a:t>something</a:t>
            </a:r>
            <a:r>
              <a:rPr lang="zh-CN" altLang="en-US" sz="2000"/>
              <a:t> </a:t>
            </a:r>
            <a:r>
              <a:rPr lang="en-US" altLang="zh-CN" sz="2000"/>
              <a:t>has</a:t>
            </a:r>
            <a:r>
              <a:rPr lang="zh-CN" altLang="en-US" sz="2000"/>
              <a:t> </a:t>
            </a:r>
            <a:r>
              <a:rPr lang="en-US" altLang="zh-CN" sz="2000"/>
              <a:t>happened.</a:t>
            </a:r>
            <a:endParaRPr lang="zh-CN" altLang="en-US" sz="200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2820988"/>
            <a:ext cx="61595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4637088"/>
            <a:ext cx="61595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29" y="991654"/>
            <a:ext cx="548008" cy="5480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93" y="5632621"/>
            <a:ext cx="548008" cy="54800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9" y="3849890"/>
            <a:ext cx="548008" cy="548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 bldLvl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13"/>
          <p:cNvSpPr>
            <a:spLocks noChangeArrowheads="1"/>
          </p:cNvSpPr>
          <p:nvPr/>
        </p:nvSpPr>
        <p:spPr bwMode="auto">
          <a:xfrm>
            <a:off x="692150" y="5913438"/>
            <a:ext cx="7542213" cy="76517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84150" y="4964113"/>
            <a:ext cx="8056563" cy="81756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892175"/>
            <a:ext cx="8162925" cy="70643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792163" y="1778000"/>
            <a:ext cx="7543800" cy="99536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27113"/>
            <a:ext cx="741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上海怎么样？听说这两年上海发展</a:t>
            </a:r>
            <a:r>
              <a:rPr lang="zh-CN" altLang="en-US" sz="240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得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非常快，是不是？</a:t>
            </a:r>
            <a:endParaRPr lang="zh-CN" altLang="en-US" sz="2400" u="sng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38288" y="2039938"/>
            <a:ext cx="68119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是啊，上海很大，也非常漂亮。那儿银行多，商场也多，我很喜欢上海。</a:t>
            </a: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163513" y="2865438"/>
            <a:ext cx="3222625" cy="83343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739775" y="3797300"/>
            <a:ext cx="7608888" cy="104933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866775" y="3038475"/>
            <a:ext cx="6197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上海东西贵不贵？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562100" y="3900488"/>
            <a:ext cx="674211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东西不太贵。</a:t>
            </a:r>
            <a:r>
              <a:rPr lang="zh-CN" altLang="en-US" sz="2400" u="sng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上海人做衣服做</a:t>
            </a:r>
            <a:r>
              <a:rPr lang="zh-CN" altLang="en-US" sz="2400" u="sng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得</a:t>
            </a:r>
            <a:r>
              <a:rPr lang="zh-CN" altLang="en-US" sz="2400" u="sng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真好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，我买</a:t>
            </a:r>
            <a:r>
              <a:rPr lang="zh-CN" altLang="en-US" sz="240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了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很多件。</a:t>
            </a:r>
          </a:p>
        </p:txBody>
      </p:sp>
      <p:sp>
        <p:nvSpPr>
          <p:cNvPr id="40971" name="Text Box 20"/>
          <p:cNvSpPr txBox="1">
            <a:spLocks noChangeArrowheads="1"/>
          </p:cNvSpPr>
          <p:nvPr/>
        </p:nvSpPr>
        <p:spPr bwMode="auto">
          <a:xfrm>
            <a:off x="858838" y="5170488"/>
            <a:ext cx="7459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</a:pPr>
            <a:r>
              <a:rPr kumimoji="1"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上海人喜欢说上海话，他们普通话说</a:t>
            </a:r>
            <a:r>
              <a:rPr kumimoji="1" lang="zh-CN" altLang="en-US" sz="240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得</a:t>
            </a:r>
            <a:r>
              <a:rPr kumimoji="1"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怎么样？</a:t>
            </a:r>
            <a:endParaRPr lang="zh-CN" altLang="en-US" sz="2400">
              <a:solidFill>
                <a:srgbClr val="000000"/>
              </a:solidFill>
              <a:latin typeface="华文楷体" pitchFamily="2" charset="-122"/>
              <a:ea typeface="华文楷体" pitchFamily="2" charset="-122"/>
              <a:sym typeface="Arial" pitchFamily="34" charset="0"/>
            </a:endParaRPr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>
            <a:off x="239713" y="4918075"/>
            <a:ext cx="8054975" cy="966788"/>
          </a:xfrm>
          <a:prstGeom prst="horizontalScroll">
            <a:avLst>
              <a:gd name="adj" fmla="val 881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课</a:t>
            </a:r>
            <a:r>
              <a:rPr lang="en-US" altLang="zh-CN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文</a:t>
            </a:r>
            <a:r>
              <a:rPr lang="en-US" altLang="zh-CN" sz="36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   Text</a:t>
            </a:r>
            <a:endParaRPr lang="zh-CN" altLang="en-US" sz="4400" b="1">
              <a:solidFill>
                <a:srgbClr val="0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1543050" y="6064250"/>
            <a:ext cx="6742113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u="sng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他们普通话说</a:t>
            </a:r>
            <a:r>
              <a:rPr lang="zh-CN" altLang="en-US" sz="2400" u="sng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得</a:t>
            </a:r>
            <a:r>
              <a:rPr lang="zh-CN" altLang="en-US" sz="2400" u="sng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很好，年轻人英语说</a:t>
            </a:r>
            <a:r>
              <a:rPr lang="zh-CN" altLang="en-US" sz="2400" u="sng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得</a:t>
            </a:r>
            <a:r>
              <a:rPr lang="zh-CN" altLang="en-US" sz="2400" u="sng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也很流利。</a:t>
            </a: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5138738" y="2613025"/>
            <a:ext cx="3182937" cy="1241425"/>
          </a:xfrm>
          <a:prstGeom prst="cloudCallout">
            <a:avLst>
              <a:gd name="adj1" fmla="val -69821"/>
              <a:gd name="adj2" fmla="val -36201"/>
            </a:avLst>
          </a:prstGeom>
          <a:solidFill>
            <a:schemeClr val="accent6">
              <a:lumMod val="20000"/>
              <a:lumOff val="80000"/>
            </a:schemeClr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2000"/>
              <a:t>Describing</a:t>
            </a:r>
            <a:r>
              <a:rPr lang="zh-CN" altLang="en-US" sz="2000"/>
              <a:t> </a:t>
            </a:r>
            <a:r>
              <a:rPr lang="en-US" altLang="zh-CN" sz="2000"/>
              <a:t>a</a:t>
            </a:r>
            <a:r>
              <a:rPr lang="zh-CN" altLang="en-US" sz="2000"/>
              <a:t> </a:t>
            </a:r>
            <a:r>
              <a:rPr lang="en-US" altLang="zh-CN" sz="2000"/>
              <a:t>place</a:t>
            </a:r>
          </a:p>
          <a:p>
            <a:r>
              <a:rPr lang="en-US" altLang="zh-CN" sz="2000"/>
              <a:t>one</a:t>
            </a:r>
            <a:r>
              <a:rPr lang="zh-CN" altLang="en-US" sz="2000"/>
              <a:t> </a:t>
            </a:r>
            <a:r>
              <a:rPr lang="en-US" altLang="zh-CN" sz="2000"/>
              <a:t>has</a:t>
            </a:r>
            <a:r>
              <a:rPr lang="zh-CN" altLang="en-US" sz="2000"/>
              <a:t> </a:t>
            </a:r>
            <a:r>
              <a:rPr lang="en-US" altLang="zh-CN" sz="2000"/>
              <a:t>visited. </a:t>
            </a:r>
            <a:endParaRPr lang="zh-CN" altLang="en-US" sz="200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1890713"/>
            <a:ext cx="6143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3881438"/>
            <a:ext cx="61595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5964238"/>
            <a:ext cx="61595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93" y="1006448"/>
            <a:ext cx="548008" cy="54800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11" y="3017170"/>
            <a:ext cx="548008" cy="54800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52" y="5103484"/>
            <a:ext cx="548008" cy="548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 bldLvl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>
            <a:spLocks noChangeArrowheads="1"/>
          </p:cNvSpPr>
          <p:nvPr/>
        </p:nvSpPr>
        <p:spPr bwMode="auto">
          <a:xfrm>
            <a:off x="196850" y="684213"/>
            <a:ext cx="8764588" cy="6008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>
            <a:solidFill>
              <a:srgbClr val="D5E8E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986" name="圆角矩形 3"/>
          <p:cNvSpPr>
            <a:spLocks noChangeArrowheads="1"/>
          </p:cNvSpPr>
          <p:nvPr/>
        </p:nvSpPr>
        <p:spPr bwMode="auto">
          <a:xfrm>
            <a:off x="2225675" y="2703513"/>
            <a:ext cx="5059363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41987" name="TextBox 10"/>
          <p:cNvSpPr>
            <a:spLocks noChangeArrowheads="1"/>
          </p:cNvSpPr>
          <p:nvPr/>
        </p:nvSpPr>
        <p:spPr bwMode="auto">
          <a:xfrm>
            <a:off x="655638" y="1130300"/>
            <a:ext cx="2462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b="1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“</a:t>
            </a:r>
            <a:r>
              <a:rPr lang="zh-CN" altLang="en-US" sz="3200" b="1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得</a:t>
            </a:r>
            <a:r>
              <a:rPr lang="zh-CN" altLang="en-US" sz="2800" b="1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” </a:t>
            </a:r>
            <a:r>
              <a:rPr lang="zh-CN" altLang="en-US" sz="3200" b="1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de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/>
        </p:nvSpPr>
        <p:spPr bwMode="auto">
          <a:xfrm>
            <a:off x="5270500" y="4006850"/>
            <a:ext cx="2801938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2400">
                <a:latin typeface="华文仿宋" pitchFamily="2" charset="-122"/>
                <a:ea typeface="华文仿宋" pitchFamily="2" charset="-122"/>
              </a:rPr>
              <a:t>写</a:t>
            </a:r>
            <a:r>
              <a:rPr lang="en-US" altLang="zh-CN" sz="2400">
                <a:latin typeface="华文仿宋" pitchFamily="2" charset="-122"/>
                <a:ea typeface="华文仿宋" pitchFamily="2" charset="-122"/>
              </a:rPr>
              <a:t>  </a:t>
            </a:r>
            <a:r>
              <a:rPr lang="zh-CN" altLang="en-US" sz="2400">
                <a:latin typeface="华文仿宋" pitchFamily="2" charset="-122"/>
                <a:ea typeface="华文仿宋" pitchFamily="2" charset="-122"/>
              </a:rPr>
              <a:t>汉字</a:t>
            </a:r>
            <a:r>
              <a:rPr lang="en-US" altLang="zh-CN" sz="2400">
                <a:latin typeface="华文仿宋" pitchFamily="2" charset="-122"/>
                <a:ea typeface="华文仿宋" pitchFamily="2" charset="-122"/>
              </a:rPr>
              <a:t>  </a:t>
            </a:r>
            <a:r>
              <a:rPr lang="zh-CN" altLang="en-US" sz="2400">
                <a:latin typeface="华文仿宋" pitchFamily="2" charset="-122"/>
                <a:ea typeface="华文仿宋" pitchFamily="2" charset="-122"/>
              </a:rPr>
              <a:t>漂亮</a:t>
            </a:r>
            <a:endParaRPr lang="en-US" altLang="zh-CN" sz="240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2400">
                <a:latin typeface="华文仿宋" pitchFamily="2" charset="-122"/>
                <a:ea typeface="华文仿宋" pitchFamily="2" charset="-122"/>
              </a:rPr>
              <a:t>学</a:t>
            </a:r>
            <a:r>
              <a:rPr lang="en-US" altLang="zh-CN" sz="2400">
                <a:latin typeface="华文仿宋" pitchFamily="2" charset="-122"/>
                <a:ea typeface="华文仿宋" pitchFamily="2" charset="-122"/>
              </a:rPr>
              <a:t>  </a:t>
            </a:r>
            <a:r>
              <a:rPr lang="zh-CN" altLang="en-US" sz="2400">
                <a:latin typeface="华文仿宋" pitchFamily="2" charset="-122"/>
                <a:ea typeface="华文仿宋" pitchFamily="2" charset="-122"/>
              </a:rPr>
              <a:t>语法</a:t>
            </a:r>
            <a:r>
              <a:rPr lang="en-US" altLang="zh-CN" sz="2400">
                <a:latin typeface="华文仿宋" pitchFamily="2" charset="-122"/>
                <a:ea typeface="华文仿宋" pitchFamily="2" charset="-122"/>
              </a:rPr>
              <a:t>  </a:t>
            </a:r>
            <a:r>
              <a:rPr lang="zh-CN" altLang="en-US" sz="2400">
                <a:latin typeface="华文仿宋" pitchFamily="2" charset="-122"/>
                <a:ea typeface="华文仿宋" pitchFamily="2" charset="-122"/>
              </a:rPr>
              <a:t> 好</a:t>
            </a:r>
            <a:endParaRPr lang="en-US" altLang="zh-CN" sz="240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2400">
                <a:latin typeface="华文仿宋" pitchFamily="2" charset="-122"/>
                <a:ea typeface="华文仿宋" pitchFamily="2" charset="-122"/>
              </a:rPr>
              <a:t>念</a:t>
            </a:r>
            <a:r>
              <a:rPr lang="en-US" altLang="en-US" sz="2400">
                <a:latin typeface="华文仿宋" pitchFamily="2" charset="-122"/>
                <a:ea typeface="华文仿宋" pitchFamily="2" charset="-122"/>
              </a:rPr>
              <a:t>  课文  流利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en-US" altLang="en-US" sz="2400">
                <a:latin typeface="华文仿宋" pitchFamily="2" charset="-122"/>
                <a:ea typeface="华文仿宋" pitchFamily="2" charset="-122"/>
              </a:rPr>
              <a:t>做 </a:t>
            </a:r>
            <a:r>
              <a:rPr lang="zh-CN" altLang="en-US" sz="240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en-US" sz="2400">
                <a:latin typeface="华文仿宋" pitchFamily="2" charset="-122"/>
                <a:ea typeface="华文仿宋" pitchFamily="2" charset="-122"/>
              </a:rPr>
              <a:t>练习  </a:t>
            </a:r>
            <a:r>
              <a:rPr lang="zh-CN" altLang="en-US" sz="240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en-US" sz="2400">
                <a:latin typeface="华文仿宋" pitchFamily="2" charset="-122"/>
                <a:ea typeface="华文仿宋" pitchFamily="2" charset="-122"/>
              </a:rPr>
              <a:t>快</a:t>
            </a:r>
            <a:endParaRPr lang="en-US" altLang="zh-CN" sz="240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5138738" y="3852863"/>
            <a:ext cx="2379662" cy="2409825"/>
          </a:xfrm>
          <a:prstGeom prst="bracketPair">
            <a:avLst>
              <a:gd name="adj" fmla="val 16667"/>
            </a:avLst>
          </a:prstGeom>
          <a:noFill/>
          <a:ln w="25400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2452688" y="2736850"/>
            <a:ext cx="54879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S. +  </a:t>
            </a:r>
            <a:r>
              <a:rPr lang="zh-CN" altLang="en-US" sz="2800" b="1" u="sng" dirty="0">
                <a:latin typeface="华文楷体" pitchFamily="2" charset="-122"/>
                <a:ea typeface="华文楷体" pitchFamily="2" charset="-122"/>
              </a:rPr>
              <a:t>V.</a:t>
            </a:r>
            <a:r>
              <a:rPr lang="en-US" altLang="zh-CN" sz="2800" b="1" u="sng" dirty="0">
                <a:latin typeface="华文楷体" pitchFamily="2" charset="-122"/>
                <a:ea typeface="华文楷体" pitchFamily="2" charset="-122"/>
              </a:rPr>
              <a:t>+O</a:t>
            </a:r>
            <a:r>
              <a:rPr lang="zh-CN" altLang="en-US" sz="2800" b="1" u="sng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800" b="1" u="sng" dirty="0">
                <a:latin typeface="华文楷体" pitchFamily="2" charset="-122"/>
                <a:ea typeface="华文楷体" pitchFamily="2" charset="-122"/>
              </a:rPr>
              <a:t>+V</a:t>
            </a:r>
            <a:r>
              <a:rPr lang="en-US" altLang="zh-CN" sz="2800" b="1" u="sng" dirty="0" smtClean="0">
                <a:latin typeface="华文楷体" pitchFamily="2" charset="-122"/>
                <a:ea typeface="华文楷体" pitchFamily="2" charset="-122"/>
              </a:rPr>
              <a:t>.  </a:t>
            </a:r>
            <a:r>
              <a:rPr lang="zh-CN" altLang="en-US" sz="28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得</a:t>
            </a:r>
            <a:r>
              <a:rPr lang="zh-CN" altLang="en-US" sz="28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adv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.+adj.</a:t>
            </a:r>
          </a:p>
        </p:txBody>
      </p:sp>
      <p:sp>
        <p:nvSpPr>
          <p:cNvPr id="4199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语 言 点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</a:t>
            </a:r>
            <a:r>
              <a:rPr lang="zh-CN" altLang="en-US" sz="32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Key Points</a:t>
            </a:r>
          </a:p>
        </p:txBody>
      </p:sp>
      <p:sp>
        <p:nvSpPr>
          <p:cNvPr id="41992" name="矩形 8"/>
          <p:cNvSpPr>
            <a:spLocks noChangeArrowheads="1"/>
          </p:cNvSpPr>
          <p:nvPr/>
        </p:nvSpPr>
        <p:spPr bwMode="auto">
          <a:xfrm>
            <a:off x="1978025" y="1787525"/>
            <a:ext cx="5218113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r>
              <a:rPr lang="en-US" altLang="zh-CN" sz="2800">
                <a:solidFill>
                  <a:srgbClr val="0C0C0C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zh-CN" altLang="en-US" sz="2800" b="1">
                <a:solidFill>
                  <a:srgbClr val="0C0C0C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上海人 </a:t>
            </a:r>
            <a:r>
              <a:rPr lang="zh-CN" altLang="en-US" sz="2800" b="1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做衣服 做</a:t>
            </a:r>
            <a:r>
              <a:rPr lang="zh-CN" altLang="en-US" sz="2800" b="1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得</a:t>
            </a:r>
            <a:r>
              <a:rPr lang="zh-CN" altLang="en-US" sz="28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真</a:t>
            </a:r>
            <a:r>
              <a:rPr lang="zh-CN" altLang="en-US" sz="2800" b="1">
                <a:solidFill>
                  <a:srgbClr val="0C0C0C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好。</a:t>
            </a:r>
          </a:p>
        </p:txBody>
      </p:sp>
      <p:pic>
        <p:nvPicPr>
          <p:cNvPr id="14" name="Picture 2" descr="C:\Documents and Settings\lijiang\Local Settings\Temporary Internet Files\Content.IE5\XVK672I4\MC900053865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4745038"/>
            <a:ext cx="1127125" cy="482600"/>
          </a:xfrm>
          <a:prstGeom prst="rect">
            <a:avLst/>
          </a:prstGeom>
          <a:noFill/>
          <a:ln w="9525">
            <a:noFill/>
            <a:bevel/>
            <a:headEnd/>
            <a:tailEnd/>
          </a:ln>
          <a:effectLst/>
        </p:spPr>
      </p:pic>
      <p:pic>
        <p:nvPicPr>
          <p:cNvPr id="15" name="Picture 3" descr="C:\Documents and Settings\lijiang\Local Settings\Temporary Internet Files\Content.IE5\6K5JAHLV\MC900053868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13" y="4067175"/>
            <a:ext cx="1112837" cy="476250"/>
          </a:xfrm>
          <a:prstGeom prst="rect">
            <a:avLst/>
          </a:prstGeom>
          <a:noFill/>
          <a:ln w="9525">
            <a:noFill/>
            <a:bevel/>
            <a:headEnd/>
            <a:tailEnd/>
          </a:ln>
          <a:effectLst/>
        </p:spPr>
      </p:pic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1073150" y="3967163"/>
            <a:ext cx="3249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他说汉语说得怎么样？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136650" y="4660900"/>
            <a:ext cx="32623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他说汉语说得还可以。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>
            <a:spLocks noChangeArrowheads="1"/>
          </p:cNvSpPr>
          <p:nvPr/>
        </p:nvSpPr>
        <p:spPr bwMode="auto">
          <a:xfrm>
            <a:off x="196850" y="684213"/>
            <a:ext cx="8764588" cy="6008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>
            <a:solidFill>
              <a:srgbClr val="D5E8E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3010" name="圆角矩形 3"/>
          <p:cNvSpPr>
            <a:spLocks noChangeArrowheads="1"/>
          </p:cNvSpPr>
          <p:nvPr/>
        </p:nvSpPr>
        <p:spPr bwMode="auto">
          <a:xfrm>
            <a:off x="2138363" y="2879725"/>
            <a:ext cx="5059362" cy="646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/>
        </p:nvSpPr>
        <p:spPr bwMode="auto">
          <a:xfrm>
            <a:off x="5270500" y="4065588"/>
            <a:ext cx="2057400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2400">
                <a:latin typeface="华文仿宋" pitchFamily="2" charset="-122"/>
                <a:ea typeface="华文仿宋" pitchFamily="2" charset="-122"/>
              </a:rPr>
              <a:t>口语  很好</a:t>
            </a:r>
            <a:endParaRPr lang="en-US" altLang="zh-CN" sz="240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2400">
                <a:latin typeface="华文仿宋" pitchFamily="2" charset="-122"/>
                <a:ea typeface="华文仿宋" pitchFamily="2" charset="-122"/>
              </a:rPr>
              <a:t>汉字  非常快</a:t>
            </a:r>
            <a:endParaRPr lang="en-US" altLang="zh-CN" sz="240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2400">
                <a:latin typeface="华文仿宋" pitchFamily="2" charset="-122"/>
                <a:ea typeface="华文仿宋" pitchFamily="2" charset="-122"/>
              </a:rPr>
              <a:t>英语  不太好</a:t>
            </a:r>
            <a:endParaRPr lang="en-US" altLang="zh-CN" sz="240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2400">
                <a:latin typeface="华文仿宋" pitchFamily="2" charset="-122"/>
                <a:ea typeface="华文仿宋" pitchFamily="2" charset="-122"/>
              </a:rPr>
              <a:t>文学  还可以</a:t>
            </a:r>
            <a:endParaRPr lang="en-US" altLang="zh-CN" sz="240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5138738" y="3911600"/>
            <a:ext cx="2189162" cy="2409825"/>
          </a:xfrm>
          <a:prstGeom prst="bracketPair">
            <a:avLst>
              <a:gd name="adj" fmla="val 16667"/>
            </a:avLst>
          </a:prstGeom>
          <a:noFill/>
          <a:ln w="25400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3013" name="Text Box 8"/>
          <p:cNvSpPr txBox="1">
            <a:spLocks noChangeArrowheads="1"/>
          </p:cNvSpPr>
          <p:nvPr/>
        </p:nvSpPr>
        <p:spPr bwMode="auto">
          <a:xfrm>
            <a:off x="2365375" y="2911475"/>
            <a:ext cx="5487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S. +   </a:t>
            </a:r>
            <a:r>
              <a:rPr lang="en-US" altLang="zh-CN" sz="2800" b="1" dirty="0">
                <a:latin typeface="华文楷体" pitchFamily="2" charset="-122"/>
                <a:ea typeface="华文楷体" pitchFamily="2" charset="-122"/>
              </a:rPr>
              <a:t>O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800" b="1" dirty="0">
                <a:latin typeface="华文楷体" pitchFamily="2" charset="-122"/>
                <a:ea typeface="华文楷体" pitchFamily="2" charset="-122"/>
              </a:rPr>
              <a:t>+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  </a:t>
            </a:r>
            <a:r>
              <a:rPr lang="en-US" altLang="zh-CN" sz="2800" b="1" dirty="0">
                <a:latin typeface="华文楷体" pitchFamily="2" charset="-122"/>
                <a:ea typeface="华文楷体" pitchFamily="2" charset="-122"/>
              </a:rPr>
              <a:t>V.</a:t>
            </a:r>
            <a:r>
              <a:rPr lang="zh-CN" altLang="en-US" sz="2800" b="1" dirty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得</a:t>
            </a:r>
            <a:r>
              <a:rPr lang="zh-CN" altLang="en-US" sz="28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adv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.+adj.</a:t>
            </a:r>
          </a:p>
        </p:txBody>
      </p:sp>
      <p:sp>
        <p:nvSpPr>
          <p:cNvPr id="43014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语 言 点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</a:t>
            </a:r>
            <a:r>
              <a:rPr lang="zh-CN" altLang="en-US" sz="32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Key Points</a:t>
            </a:r>
          </a:p>
        </p:txBody>
      </p:sp>
      <p:sp>
        <p:nvSpPr>
          <p:cNvPr id="19" name="矩形 8"/>
          <p:cNvSpPr>
            <a:spLocks noChangeArrowheads="1"/>
          </p:cNvSpPr>
          <p:nvPr/>
        </p:nvSpPr>
        <p:spPr bwMode="auto">
          <a:xfrm>
            <a:off x="1978025" y="1554163"/>
            <a:ext cx="5218113" cy="95408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r>
              <a:rPr lang="zh-CN" altLang="en-US" sz="28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他们 普通话 说</a:t>
            </a:r>
            <a:r>
              <a:rPr lang="zh-CN" altLang="en-US" sz="28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得</a:t>
            </a:r>
            <a:r>
              <a:rPr lang="zh-CN" altLang="en-US" sz="28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很好，</a:t>
            </a:r>
            <a:endParaRPr lang="en-US" altLang="zh-CN" sz="28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buSzPct val="100000"/>
            </a:pPr>
            <a:r>
              <a:rPr lang="zh-CN" altLang="en-US" sz="28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 年轻人 英语  说</a:t>
            </a:r>
            <a:r>
              <a:rPr lang="zh-CN" altLang="en-US" sz="28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得</a:t>
            </a:r>
            <a:r>
              <a:rPr lang="zh-CN" altLang="en-US" sz="28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也很流利。</a:t>
            </a:r>
            <a:endParaRPr lang="zh-CN" altLang="en-US" sz="2800" b="1" dirty="0">
              <a:solidFill>
                <a:srgbClr val="0C0C0C"/>
              </a:solidFill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</p:txBody>
      </p:sp>
      <p:pic>
        <p:nvPicPr>
          <p:cNvPr id="14" name="Picture 2" descr="C:\Documents and Settings\lijiang\Local Settings\Temporary Internet Files\Content.IE5\XVK672I4\MC900053865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4803775"/>
            <a:ext cx="1127125" cy="482600"/>
          </a:xfrm>
          <a:prstGeom prst="rect">
            <a:avLst/>
          </a:prstGeom>
          <a:noFill/>
          <a:ln w="9525">
            <a:noFill/>
            <a:bevel/>
            <a:headEnd/>
            <a:tailEnd/>
          </a:ln>
          <a:effectLst/>
        </p:spPr>
      </p:pic>
      <p:pic>
        <p:nvPicPr>
          <p:cNvPr id="15" name="Picture 3" descr="C:\Documents and Settings\lijiang\Local Settings\Temporary Internet Files\Content.IE5\6K5JAHLV\MC900053868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13" y="4124325"/>
            <a:ext cx="1112837" cy="476250"/>
          </a:xfrm>
          <a:prstGeom prst="rect">
            <a:avLst/>
          </a:prstGeom>
          <a:noFill/>
          <a:ln w="9525">
            <a:noFill/>
            <a:bevel/>
            <a:headEnd/>
            <a:tailEnd/>
          </a:ln>
          <a:effectLst/>
        </p:spPr>
      </p:pic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1073150" y="4025900"/>
            <a:ext cx="2954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他语法教得怎么样？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136650" y="4718050"/>
            <a:ext cx="264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他语法教得太快。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892175"/>
            <a:ext cx="3667125" cy="70643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792163" y="1778000"/>
            <a:ext cx="4916487" cy="84931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27113"/>
            <a:ext cx="741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你学没学上海话？</a:t>
            </a:r>
            <a:endParaRPr lang="zh-CN" altLang="en-US" sz="2400" u="sng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38288" y="2039938"/>
            <a:ext cx="422751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学了。我会说“阿拉勿懂”。</a:t>
            </a: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163513" y="3187700"/>
            <a:ext cx="3924300" cy="83343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739775" y="4192588"/>
            <a:ext cx="4822825" cy="84455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866775" y="3389313"/>
            <a:ext cx="6197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你说什么？我不懂。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458913" y="4251325"/>
            <a:ext cx="674211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这</a:t>
            </a:r>
            <a:r>
              <a:rPr lang="zh-CN" altLang="en-US" sz="240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就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是上海话的“我不懂”。</a:t>
            </a: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课</a:t>
            </a:r>
            <a:r>
              <a:rPr lang="en-US" altLang="zh-CN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文</a:t>
            </a:r>
            <a:r>
              <a:rPr lang="en-US" altLang="zh-CN" sz="36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   Text</a:t>
            </a:r>
            <a:endParaRPr lang="zh-CN" altLang="en-US" sz="4400" b="1">
              <a:solidFill>
                <a:srgbClr val="0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5138738" y="2613025"/>
            <a:ext cx="3489325" cy="1781175"/>
          </a:xfrm>
          <a:prstGeom prst="cloudCallout">
            <a:avLst>
              <a:gd name="adj1" fmla="val -69821"/>
              <a:gd name="adj2" fmla="val -62083"/>
            </a:avLst>
          </a:prstGeom>
          <a:solidFill>
            <a:schemeClr val="accent6">
              <a:lumMod val="20000"/>
              <a:lumOff val="80000"/>
            </a:schemeClr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2000"/>
              <a:t>In</a:t>
            </a:r>
            <a:r>
              <a:rPr lang="zh-CN" altLang="en-US" sz="2000"/>
              <a:t> </a:t>
            </a:r>
            <a:r>
              <a:rPr lang="en-US" altLang="zh-CN" sz="2000"/>
              <a:t>Shanghai</a:t>
            </a:r>
            <a:r>
              <a:rPr lang="zh-CN" altLang="en-US" sz="2000"/>
              <a:t> </a:t>
            </a:r>
            <a:r>
              <a:rPr lang="en-US" altLang="zh-CN" sz="2000"/>
              <a:t>dialect,</a:t>
            </a:r>
            <a:r>
              <a:rPr lang="zh-CN" altLang="en-US" sz="2000"/>
              <a:t> </a:t>
            </a:r>
            <a:endParaRPr lang="en-US" altLang="zh-CN" sz="2000"/>
          </a:p>
          <a:p>
            <a:r>
              <a:rPr lang="en-US" altLang="zh-CN" sz="2000"/>
              <a:t>the</a:t>
            </a:r>
            <a:r>
              <a:rPr lang="zh-CN" altLang="en-US" sz="2000"/>
              <a:t> </a:t>
            </a:r>
            <a:r>
              <a:rPr lang="en-US" altLang="zh-CN" sz="2000"/>
              <a:t>expression</a:t>
            </a:r>
            <a:r>
              <a:rPr lang="zh-CN" altLang="en-US" sz="2000"/>
              <a:t> </a:t>
            </a:r>
            <a:r>
              <a:rPr lang="en-US" altLang="zh-CN" sz="2000"/>
              <a:t>means</a:t>
            </a:r>
          </a:p>
          <a:p>
            <a:r>
              <a:rPr lang="zh-CN" altLang="zh-CN" sz="2000"/>
              <a:t> </a:t>
            </a:r>
            <a:r>
              <a:rPr lang="en-US" altLang="zh-CN" sz="2000"/>
              <a:t>“I</a:t>
            </a:r>
            <a:r>
              <a:rPr lang="zh-CN" altLang="en-US" sz="2000"/>
              <a:t> </a:t>
            </a:r>
            <a:r>
              <a:rPr lang="en-US" altLang="zh-CN" sz="2000"/>
              <a:t>don’t</a:t>
            </a:r>
            <a:r>
              <a:rPr lang="zh-CN" altLang="en-US" sz="2000"/>
              <a:t> </a:t>
            </a:r>
            <a:r>
              <a:rPr lang="en-US" altLang="zh-CN" sz="2000"/>
              <a:t>understand”. </a:t>
            </a:r>
            <a:endParaRPr lang="zh-CN" altLang="en-US" sz="2000"/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2320925" y="4919663"/>
            <a:ext cx="3970338" cy="1938337"/>
          </a:xfrm>
          <a:prstGeom prst="cloudCallout">
            <a:avLst>
              <a:gd name="adj1" fmla="val -53277"/>
              <a:gd name="adj2" fmla="val -53043"/>
            </a:avLst>
          </a:prstGeom>
          <a:solidFill>
            <a:schemeClr val="accent6">
              <a:lumMod val="20000"/>
              <a:lumOff val="80000"/>
            </a:schemeClr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2400">
                <a:latin typeface="华文楷体" pitchFamily="2" charset="-122"/>
                <a:ea typeface="华文楷体" pitchFamily="2" charset="-122"/>
              </a:rPr>
              <a:t>“</a:t>
            </a:r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就</a:t>
            </a:r>
            <a:r>
              <a:rPr lang="en-US" altLang="zh-CN" sz="2400">
                <a:latin typeface="华文楷体" pitchFamily="2" charset="-122"/>
                <a:ea typeface="华文楷体" pitchFamily="2" charset="-122"/>
              </a:rPr>
              <a:t>”</a:t>
            </a:r>
            <a:r>
              <a:rPr lang="zh-CN" altLang="en-US" sz="2000"/>
              <a:t> </a:t>
            </a:r>
            <a:r>
              <a:rPr lang="en-US" altLang="zh-CN" sz="2000"/>
              <a:t>has</a:t>
            </a:r>
            <a:r>
              <a:rPr lang="zh-CN" altLang="en-US" sz="2000"/>
              <a:t> </a:t>
            </a:r>
            <a:r>
              <a:rPr lang="en-US" altLang="zh-CN" sz="2000"/>
              <a:t>the</a:t>
            </a:r>
            <a:r>
              <a:rPr lang="zh-CN" altLang="en-US" sz="2000"/>
              <a:t> </a:t>
            </a:r>
            <a:r>
              <a:rPr lang="en-US" altLang="zh-CN" sz="2000"/>
              <a:t>function</a:t>
            </a:r>
            <a:r>
              <a:rPr lang="zh-CN" altLang="en-US" sz="2000"/>
              <a:t> </a:t>
            </a:r>
            <a:r>
              <a:rPr lang="en-US" altLang="zh-CN" sz="2000"/>
              <a:t>of</a:t>
            </a:r>
          </a:p>
          <a:p>
            <a:r>
              <a:rPr lang="en-US" altLang="zh-CN" sz="2000"/>
              <a:t>emphasis.</a:t>
            </a:r>
            <a:r>
              <a:rPr lang="zh-CN" altLang="en-US" sz="2000"/>
              <a:t> </a:t>
            </a:r>
            <a:r>
              <a:rPr lang="en-US" altLang="zh-CN" sz="2000"/>
              <a:t>It</a:t>
            </a:r>
            <a:r>
              <a:rPr lang="zh-CN" altLang="en-US" sz="2000"/>
              <a:t> </a:t>
            </a:r>
            <a:r>
              <a:rPr lang="en-US" altLang="zh-CN" sz="2000"/>
              <a:t>is</a:t>
            </a:r>
            <a:r>
              <a:rPr lang="zh-CN" altLang="en-US" sz="2000"/>
              <a:t> </a:t>
            </a:r>
            <a:r>
              <a:rPr lang="en-US" altLang="zh-CN" sz="2000"/>
              <a:t>used</a:t>
            </a:r>
            <a:r>
              <a:rPr lang="zh-CN" altLang="en-US" sz="2000"/>
              <a:t> </a:t>
            </a:r>
            <a:r>
              <a:rPr lang="en-US" altLang="zh-CN" sz="2000"/>
              <a:t>to</a:t>
            </a:r>
            <a:r>
              <a:rPr lang="zh-CN" altLang="en-US" sz="2000"/>
              <a:t> </a:t>
            </a:r>
            <a:endParaRPr lang="en-US" altLang="zh-CN" sz="2000"/>
          </a:p>
          <a:p>
            <a:r>
              <a:rPr lang="en-US" altLang="zh-CN" sz="2000"/>
              <a:t>either</a:t>
            </a:r>
            <a:r>
              <a:rPr lang="zh-CN" altLang="en-US" sz="2000"/>
              <a:t> </a:t>
            </a:r>
            <a:r>
              <a:rPr lang="en-US" altLang="zh-CN" sz="2000"/>
              <a:t>confirm</a:t>
            </a:r>
            <a:r>
              <a:rPr lang="zh-CN" altLang="en-US" sz="2000"/>
              <a:t> </a:t>
            </a:r>
            <a:r>
              <a:rPr lang="en-US" altLang="zh-CN" sz="2000"/>
              <a:t>a</a:t>
            </a:r>
            <a:r>
              <a:rPr lang="zh-CN" altLang="en-US" sz="2000"/>
              <a:t> </a:t>
            </a:r>
            <a:r>
              <a:rPr lang="en-US" altLang="zh-CN" sz="2000"/>
              <a:t>fact,</a:t>
            </a:r>
            <a:r>
              <a:rPr lang="zh-CN" altLang="en-US" sz="2000"/>
              <a:t> </a:t>
            </a:r>
            <a:r>
              <a:rPr lang="en-US" altLang="zh-CN" sz="2000"/>
              <a:t>or</a:t>
            </a:r>
            <a:r>
              <a:rPr lang="zh-CN" altLang="en-US" sz="2000"/>
              <a:t> </a:t>
            </a:r>
            <a:endParaRPr lang="en-US" altLang="zh-CN" sz="2000"/>
          </a:p>
          <a:p>
            <a:r>
              <a:rPr lang="en-US" altLang="zh-CN" sz="2000"/>
              <a:t>stress</a:t>
            </a:r>
            <a:r>
              <a:rPr lang="zh-CN" altLang="en-US" sz="2000"/>
              <a:t> </a:t>
            </a:r>
            <a:r>
              <a:rPr lang="en-US" altLang="zh-CN" sz="2000"/>
              <a:t>that</a:t>
            </a:r>
            <a:r>
              <a:rPr lang="zh-CN" altLang="en-US" sz="2000"/>
              <a:t> </a:t>
            </a:r>
            <a:r>
              <a:rPr lang="en-US" altLang="zh-CN" sz="2000"/>
              <a:t>“this</a:t>
            </a:r>
            <a:r>
              <a:rPr lang="zh-CN" altLang="en-US" sz="2000"/>
              <a:t> </a:t>
            </a:r>
            <a:r>
              <a:rPr lang="en-US" altLang="zh-CN" sz="2000"/>
              <a:t>is</a:t>
            </a:r>
            <a:r>
              <a:rPr lang="zh-CN" altLang="en-US" sz="2000"/>
              <a:t> </a:t>
            </a:r>
            <a:r>
              <a:rPr lang="en-US" altLang="zh-CN" sz="2000"/>
              <a:t>exactly</a:t>
            </a:r>
            <a:r>
              <a:rPr lang="zh-CN" altLang="en-US" sz="2000"/>
              <a:t> </a:t>
            </a:r>
            <a:endParaRPr lang="en-US" altLang="zh-CN" sz="2000"/>
          </a:p>
          <a:p>
            <a:r>
              <a:rPr lang="en-US" altLang="zh-CN" sz="2000"/>
              <a:t>what</a:t>
            </a:r>
            <a:r>
              <a:rPr lang="zh-CN" altLang="en-US" sz="2000"/>
              <a:t> </a:t>
            </a:r>
            <a:r>
              <a:rPr lang="en-US" altLang="zh-CN" sz="2000"/>
              <a:t>the</a:t>
            </a:r>
            <a:r>
              <a:rPr lang="zh-CN" altLang="en-US" sz="2000"/>
              <a:t> </a:t>
            </a:r>
            <a:r>
              <a:rPr lang="en-US" altLang="zh-CN" sz="2000"/>
              <a:t>fact</a:t>
            </a:r>
            <a:r>
              <a:rPr lang="zh-CN" altLang="en-US" sz="2000"/>
              <a:t> </a:t>
            </a:r>
            <a:r>
              <a:rPr lang="en-US" altLang="zh-CN" sz="2000"/>
              <a:t>is”.</a:t>
            </a:r>
            <a:endParaRPr lang="zh-CN" altLang="en-US" sz="2000"/>
          </a:p>
        </p:txBody>
      </p:sp>
      <p:pic>
        <p:nvPicPr>
          <p:cNvPr id="17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82" y="1890713"/>
            <a:ext cx="6143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90" y="4295287"/>
            <a:ext cx="6143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32" y="961093"/>
            <a:ext cx="548008" cy="54800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53" y="3319535"/>
            <a:ext cx="548008" cy="548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 bldLvl="0" animBg="1" autoUpdateAnimBg="0"/>
      <p:bldP spid="28" grpId="0" build="allAtOnce" bldLvl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263525" y="1174750"/>
            <a:ext cx="8597900" cy="5035550"/>
          </a:xfrm>
          <a:prstGeom prst="roundRect">
            <a:avLst>
              <a:gd name="adj" fmla="val 4329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1827213" y="857250"/>
            <a:ext cx="5322887" cy="795338"/>
          </a:xfrm>
          <a:prstGeom prst="roundRect">
            <a:avLst>
              <a:gd name="adj" fmla="val 36699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369888" y="1644650"/>
            <a:ext cx="8407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华文楷体" pitchFamily="2" charset="-122"/>
                <a:ea typeface="华文楷体" pitchFamily="2" charset="-122"/>
              </a:rPr>
              <a:t>⑴ </a:t>
            </a:r>
            <a:r>
              <a:rPr lang="en-US" altLang="zh-CN" sz="2400" u="sng">
                <a:latin typeface="华文楷体" pitchFamily="2" charset="-122"/>
                <a:ea typeface="华文楷体" pitchFamily="2" charset="-122"/>
              </a:rPr>
              <a:t>S+V.</a:t>
            </a:r>
            <a:r>
              <a:rPr lang="zh-CN" altLang="en-US" sz="2400" u="sng">
                <a:latin typeface="华文楷体" pitchFamily="2" charset="-122"/>
                <a:ea typeface="华文楷体" pitchFamily="2" charset="-122"/>
              </a:rPr>
              <a:t> 得 </a:t>
            </a:r>
            <a:r>
              <a:rPr lang="en-US" altLang="zh-CN" sz="2400" u="sng">
                <a:latin typeface="华文楷体" pitchFamily="2" charset="-122"/>
                <a:ea typeface="华文楷体" pitchFamily="2" charset="-122"/>
              </a:rPr>
              <a:t>adv</a:t>
            </a:r>
            <a:r>
              <a:rPr lang="zh-CN" altLang="en-US" sz="2400" u="sng">
                <a:latin typeface="华文楷体" pitchFamily="2" charset="-122"/>
                <a:ea typeface="华文楷体" pitchFamily="2" charset="-122"/>
              </a:rPr>
              <a:t>.</a:t>
            </a:r>
            <a:r>
              <a:rPr lang="en-US" altLang="zh-CN" sz="2400" u="sng">
                <a:latin typeface="华文楷体" pitchFamily="2" charset="-122"/>
                <a:ea typeface="华文楷体" pitchFamily="2" charset="-122"/>
              </a:rPr>
              <a:t>+adj.</a:t>
            </a:r>
            <a:endParaRPr lang="en-US" altLang="zh-CN" sz="240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我今天起得很早，昨天睡得很晚。</a:t>
            </a:r>
            <a:endParaRPr lang="en-US" altLang="zh-CN" sz="240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>
                <a:latin typeface="华文楷体" pitchFamily="2" charset="-122"/>
                <a:ea typeface="华文楷体" pitchFamily="2" charset="-122"/>
              </a:rPr>
              <a:t>⑵</a:t>
            </a:r>
            <a:r>
              <a:rPr lang="en-US" altLang="zh-CN" sz="2400" u="sng">
                <a:latin typeface="华文楷体" pitchFamily="2" charset="-122"/>
                <a:ea typeface="华文楷体" pitchFamily="2" charset="-122"/>
              </a:rPr>
              <a:t>S+O+V.</a:t>
            </a:r>
            <a:r>
              <a:rPr lang="zh-CN" altLang="en-US" sz="2400" u="sng">
                <a:latin typeface="华文楷体" pitchFamily="2" charset="-122"/>
                <a:ea typeface="华文楷体" pitchFamily="2" charset="-122"/>
              </a:rPr>
              <a:t>得</a:t>
            </a:r>
            <a:r>
              <a:rPr lang="en-US" altLang="zh-CN" sz="2400" u="sng">
                <a:latin typeface="华文楷体" pitchFamily="2" charset="-122"/>
                <a:ea typeface="华文楷体" pitchFamily="2" charset="-122"/>
              </a:rPr>
              <a:t>adv.+adj.</a:t>
            </a:r>
            <a:endParaRPr lang="en-US" altLang="zh-CN" sz="240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我早饭吃得很快，但是午饭吃得非常慢。</a:t>
            </a:r>
            <a:endParaRPr lang="en-US" altLang="zh-CN" sz="240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>
                <a:latin typeface="华文楷体" pitchFamily="2" charset="-122"/>
                <a:ea typeface="华文楷体" pitchFamily="2" charset="-122"/>
              </a:rPr>
              <a:t>⑶</a:t>
            </a:r>
            <a:r>
              <a:rPr lang="en-US" altLang="zh-CN" sz="2400" u="sng">
                <a:latin typeface="华文楷体" pitchFamily="2" charset="-122"/>
                <a:ea typeface="华文楷体" pitchFamily="2" charset="-122"/>
              </a:rPr>
              <a:t>S+ V.O+V.</a:t>
            </a:r>
            <a:r>
              <a:rPr lang="zh-CN" altLang="en-US" sz="2400" u="sng">
                <a:latin typeface="华文楷体" pitchFamily="2" charset="-122"/>
                <a:ea typeface="华文楷体" pitchFamily="2" charset="-122"/>
              </a:rPr>
              <a:t>得</a:t>
            </a:r>
            <a:r>
              <a:rPr lang="en-US" altLang="zh-CN" sz="2400" u="sng">
                <a:latin typeface="华文楷体" pitchFamily="2" charset="-122"/>
                <a:ea typeface="华文楷体" pitchFamily="2" charset="-122"/>
              </a:rPr>
              <a:t>adv.+adj.</a:t>
            </a:r>
            <a:endParaRPr lang="en-US" altLang="zh-CN" sz="240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我游泳游得不太好，跑步也跑得很慢。</a:t>
            </a:r>
            <a:endParaRPr lang="en-US" altLang="zh-CN" sz="240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>
                <a:latin typeface="华文楷体" pitchFamily="2" charset="-122"/>
                <a:ea typeface="华文楷体" pitchFamily="2" charset="-122"/>
              </a:rPr>
              <a:t>⑷</a:t>
            </a:r>
            <a:r>
              <a:rPr lang="en-US" altLang="zh-CN" sz="2400" u="sng">
                <a:latin typeface="华文楷体" pitchFamily="2" charset="-122"/>
                <a:ea typeface="华文楷体" pitchFamily="2" charset="-122"/>
              </a:rPr>
              <a:t>S+V.</a:t>
            </a:r>
            <a:r>
              <a:rPr lang="zh-CN" altLang="en-US" sz="2400" u="sng">
                <a:latin typeface="华文楷体" pitchFamily="2" charset="-122"/>
                <a:ea typeface="华文楷体" pitchFamily="2" charset="-122"/>
              </a:rPr>
              <a:t>得怎么样？</a:t>
            </a:r>
            <a:r>
              <a:rPr lang="en-US" altLang="zh-CN" sz="2400">
                <a:latin typeface="华文楷体" pitchFamily="2" charset="-122"/>
                <a:ea typeface="华文楷体" pitchFamily="2" charset="-122"/>
              </a:rPr>
              <a:t>/  </a:t>
            </a:r>
            <a:r>
              <a:rPr lang="en-US" altLang="zh-CN" sz="2400" u="sng">
                <a:latin typeface="华文楷体" pitchFamily="2" charset="-122"/>
                <a:ea typeface="华文楷体" pitchFamily="2" charset="-122"/>
              </a:rPr>
              <a:t>V.</a:t>
            </a:r>
            <a:r>
              <a:rPr lang="zh-CN" altLang="en-US" sz="2400" u="sng">
                <a:latin typeface="华文楷体" pitchFamily="2" charset="-122"/>
                <a:ea typeface="华文楷体" pitchFamily="2" charset="-122"/>
              </a:rPr>
              <a:t>得</a:t>
            </a:r>
            <a:r>
              <a:rPr lang="en-US" altLang="zh-CN" sz="2400" u="sng">
                <a:latin typeface="华文楷体" pitchFamily="2" charset="-122"/>
                <a:ea typeface="华文楷体" pitchFamily="2" charset="-122"/>
              </a:rPr>
              <a:t>adj.</a:t>
            </a:r>
            <a:r>
              <a:rPr lang="zh-CN" altLang="en-US" sz="2400" u="sng">
                <a:latin typeface="华文楷体" pitchFamily="2" charset="-122"/>
                <a:ea typeface="华文楷体" pitchFamily="2" charset="-122"/>
              </a:rPr>
              <a:t>不</a:t>
            </a:r>
            <a:r>
              <a:rPr lang="en-US" altLang="zh-CN" sz="2400" u="sng">
                <a:latin typeface="华文楷体" pitchFamily="2" charset="-122"/>
                <a:ea typeface="华文楷体" pitchFamily="2" charset="-122"/>
              </a:rPr>
              <a:t>adj.</a:t>
            </a:r>
            <a:r>
              <a:rPr lang="zh-CN" altLang="en-US" sz="2400" u="sng">
                <a:latin typeface="华文楷体" pitchFamily="2" charset="-122"/>
                <a:ea typeface="华文楷体" pitchFamily="2" charset="-122"/>
              </a:rPr>
              <a:t>？</a:t>
            </a:r>
            <a:r>
              <a:rPr lang="en-US" altLang="zh-CN" sz="2400">
                <a:latin typeface="华文楷体" pitchFamily="2" charset="-122"/>
                <a:ea typeface="华文楷体" pitchFamily="2" charset="-122"/>
              </a:rPr>
              <a:t>/  </a:t>
            </a:r>
            <a:r>
              <a:rPr lang="en-US" altLang="zh-CN" sz="2400" u="sng">
                <a:latin typeface="华文楷体" pitchFamily="2" charset="-122"/>
                <a:ea typeface="华文楷体" pitchFamily="2" charset="-122"/>
              </a:rPr>
              <a:t>V.</a:t>
            </a:r>
            <a:r>
              <a:rPr lang="zh-CN" altLang="en-US" sz="2400" u="sng">
                <a:latin typeface="华文楷体" pitchFamily="2" charset="-122"/>
                <a:ea typeface="华文楷体" pitchFamily="2" charset="-122"/>
              </a:rPr>
              <a:t>得</a:t>
            </a:r>
            <a:r>
              <a:rPr lang="en-US" altLang="zh-CN" sz="2400" u="sng">
                <a:latin typeface="华文楷体" pitchFamily="2" charset="-122"/>
                <a:ea typeface="华文楷体" pitchFamily="2" charset="-122"/>
              </a:rPr>
              <a:t>adj.</a:t>
            </a:r>
            <a:r>
              <a:rPr lang="zh-CN" altLang="en-US" sz="2400" u="sng">
                <a:latin typeface="华文楷体" pitchFamily="2" charset="-122"/>
                <a:ea typeface="华文楷体" pitchFamily="2" charset="-122"/>
              </a:rPr>
              <a:t>吗？</a:t>
            </a:r>
            <a:endParaRPr lang="en-US" altLang="zh-CN" sz="2400" u="sng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上海发展得怎么样？</a:t>
            </a:r>
            <a:r>
              <a:rPr lang="en-US" altLang="zh-CN" sz="2400">
                <a:latin typeface="华文楷体" pitchFamily="2" charset="-122"/>
                <a:ea typeface="华文楷体" pitchFamily="2" charset="-122"/>
              </a:rPr>
              <a:t>/</a:t>
            </a:r>
          </a:p>
          <a:p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上海发展得好不好？</a:t>
            </a:r>
            <a:r>
              <a:rPr lang="en-US" altLang="zh-CN" sz="240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上海发展得好吗？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854200" y="936625"/>
            <a:ext cx="528478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/>
              <a:t>The complement of state</a:t>
            </a:r>
            <a:endParaRPr lang="zh-CN" altLang="en-US" sz="2800" b="1"/>
          </a:p>
        </p:txBody>
      </p:sp>
      <p:sp>
        <p:nvSpPr>
          <p:cNvPr id="1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小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结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Summary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276225" y="1174750"/>
            <a:ext cx="8472488" cy="5189538"/>
          </a:xfrm>
          <a:prstGeom prst="roundRect">
            <a:avLst>
              <a:gd name="adj" fmla="val 4329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827213" y="857250"/>
            <a:ext cx="5322887" cy="795338"/>
          </a:xfrm>
          <a:prstGeom prst="roundRect">
            <a:avLst>
              <a:gd name="adj" fmla="val 36699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055813" y="893763"/>
            <a:ext cx="4892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/>
              <a:t>Particle</a:t>
            </a:r>
            <a:r>
              <a:rPr lang="en-US" altLang="zh-CN" sz="2000" b="1"/>
              <a:t> </a:t>
            </a:r>
            <a:r>
              <a:rPr lang="en-US" altLang="zh-CN" sz="2800" b="1"/>
              <a:t>Word</a:t>
            </a:r>
            <a:r>
              <a:rPr lang="zh-CN" altLang="en-US" sz="2800" b="1"/>
              <a:t>   </a:t>
            </a: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“了”</a:t>
            </a:r>
            <a:endParaRPr lang="zh-CN" altLang="en-US" sz="2000" b="1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369888" y="1611313"/>
            <a:ext cx="7637462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⑴疑问句（question）：</a:t>
            </a:r>
          </a:p>
          <a:p>
            <a:r>
              <a:rPr lang="zh-CN" altLang="en-US" sz="2400" u="sng">
                <a:latin typeface="华文楷体" pitchFamily="2" charset="-122"/>
                <a:ea typeface="华文楷体" pitchFamily="2" charset="-122"/>
              </a:rPr>
              <a:t>S+V+O+了没有？</a:t>
            </a:r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 / </a:t>
            </a:r>
            <a:r>
              <a:rPr lang="zh-CN" altLang="en-US" sz="2400" u="sng">
                <a:latin typeface="华文楷体" pitchFamily="2" charset="-122"/>
                <a:ea typeface="华文楷体" pitchFamily="2" charset="-122"/>
              </a:rPr>
              <a:t> S+V+O+了吗？</a:t>
            </a:r>
          </a:p>
          <a:p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你参观兵马俑了没有？/你参观兵马俑了吗？</a:t>
            </a:r>
          </a:p>
          <a:p>
            <a:endParaRPr lang="zh-CN" altLang="en-US" sz="200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⑵肯定句（positive sentence）：</a:t>
            </a:r>
          </a:p>
          <a:p>
            <a:r>
              <a:rPr lang="zh-CN" altLang="en-US" sz="2400" u="sng">
                <a:latin typeface="华文楷体" pitchFamily="2" charset="-122"/>
                <a:ea typeface="华文楷体" pitchFamily="2" charset="-122"/>
              </a:rPr>
              <a:t>S+V+O+了</a:t>
            </a:r>
          </a:p>
          <a:p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我参观兵马俑了。</a:t>
            </a:r>
          </a:p>
          <a:p>
            <a:r>
              <a:rPr lang="zh-CN" altLang="en-US" sz="2400" u="sng">
                <a:latin typeface="华文楷体" pitchFamily="2" charset="-122"/>
                <a:ea typeface="华文楷体" pitchFamily="2" charset="-122"/>
              </a:rPr>
              <a:t>S+V了+很多/一个……+O</a:t>
            </a:r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 </a:t>
            </a:r>
          </a:p>
          <a:p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我买了很多明信片。 </a:t>
            </a:r>
          </a:p>
          <a:p>
            <a:endParaRPr lang="zh-CN" altLang="en-US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⑶否定句（negative sentence）：</a:t>
            </a:r>
          </a:p>
          <a:p>
            <a:r>
              <a:rPr lang="zh-CN" altLang="en-US" sz="2400" u="sng">
                <a:latin typeface="华文楷体" pitchFamily="2" charset="-122"/>
                <a:ea typeface="华文楷体" pitchFamily="2" charset="-122"/>
              </a:rPr>
              <a:t>S+没V+O</a:t>
            </a:r>
          </a:p>
          <a:p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我没参观兵马俑。</a:t>
            </a:r>
          </a:p>
        </p:txBody>
      </p:sp>
      <p:sp>
        <p:nvSpPr>
          <p:cNvPr id="1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小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结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Summary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4570413" y="1612900"/>
            <a:ext cx="2825750" cy="399573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/>
        </p:nvSpPr>
        <p:spPr bwMode="auto">
          <a:xfrm>
            <a:off x="4908550" y="1622425"/>
            <a:ext cx="2408238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去</a:t>
            </a: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银行 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  去</a:t>
            </a: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银行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取钱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2400">
              <a:solidFill>
                <a:srgbClr val="FF33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在银行</a:t>
            </a: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排队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None/>
            </a:pP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    排队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取钱</a:t>
            </a:r>
            <a:endParaRPr lang="en-US" altLang="zh-CN" sz="240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None/>
            </a:pPr>
            <a:r>
              <a:rPr lang="zh-CN" altLang="en-US" sz="2400" b="1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    排</a:t>
            </a:r>
            <a:r>
              <a:rPr lang="zh-CN" altLang="en-US" sz="2400" b="1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两个</a:t>
            </a:r>
            <a:r>
              <a:rPr lang="zh-CN" altLang="en-US" sz="2400" b="1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队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9900" y="1011238"/>
            <a:ext cx="1554163" cy="5199062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早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少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银行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排队    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换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用</a:t>
            </a:r>
            <a:endParaRPr kumimoji="0" lang="en-US" altLang="zh-CN" sz="2800" b="1" smtClean="0">
              <a:latin typeface="华文楷体" pitchFamily="2" charset="-122"/>
              <a:ea typeface="华文楷体" pitchFamily="2" charset="-122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刚 </a:t>
            </a:r>
          </a:p>
          <a:p>
            <a:pPr marL="0" indent="0">
              <a:buFontTx/>
              <a:buNone/>
            </a:pPr>
            <a:endParaRPr kumimoji="0" lang="zh-CN" altLang="en-US" sz="2800" b="1" smtClean="0">
              <a:latin typeface="楷体" charset="-122"/>
              <a:ea typeface="楷体" charset="-122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/>
        </p:nvSpPr>
        <p:spPr bwMode="auto">
          <a:xfrm>
            <a:off x="2438400" y="1046163"/>
            <a:ext cx="2392363" cy="519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z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ǎ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o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shǎo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y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í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nh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á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n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ɡ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páidu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ì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    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hu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à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n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yò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nɡ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ɡ</a:t>
            </a:r>
            <a:r>
              <a:rPr lang="en-US" altLang="zh-CN" sz="2800" dirty="0">
                <a:latin typeface="GB Pinyinok-B" pitchFamily="2" charset="-122"/>
                <a:ea typeface="GB Pinyinok-B" pitchFamily="2" charset="-122"/>
              </a:rPr>
              <a:t>ā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nɡ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     </a:t>
            </a: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449263" y="2608263"/>
            <a:ext cx="3340100" cy="144303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bldLvl="0" autoUpdateAnimBg="0"/>
      <p:bldP spid="6147" grpId="1" bldLvl="0" autoUpdateAnimBg="0"/>
      <p:bldP spid="615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93950" y="2524125"/>
            <a:ext cx="4713288" cy="1643063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kumimoji="0" lang="zh-CN" altLang="en-US" sz="4800" smtClean="0">
                <a:latin typeface="华文楷体" pitchFamily="2" charset="-122"/>
                <a:ea typeface="华文楷体" pitchFamily="2" charset="-122"/>
              </a:rPr>
              <a:t>你最近一次旅行</a:t>
            </a:r>
            <a:endParaRPr kumimoji="0" lang="en-US" altLang="zh-CN" sz="4800" smtClean="0">
              <a:latin typeface="华文楷体" pitchFamily="2" charset="-122"/>
              <a:ea typeface="华文楷体" pitchFamily="2" charset="-122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kumimoji="0" lang="zh-CN" altLang="en-US" sz="4800" smtClean="0">
                <a:latin typeface="华文楷体" pitchFamily="2" charset="-122"/>
                <a:ea typeface="华文楷体" pitchFamily="2" charset="-122"/>
              </a:rPr>
              <a:t>玩得怎么样？</a:t>
            </a:r>
          </a:p>
        </p:txBody>
      </p:sp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话题讨论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Topic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7" name="弧 4"/>
          <p:cNvSpPr>
            <a:spLocks/>
          </p:cNvSpPr>
          <p:nvPr/>
        </p:nvSpPr>
        <p:spPr bwMode="auto">
          <a:xfrm>
            <a:off x="0" y="1193800"/>
            <a:ext cx="2393950" cy="4787900"/>
          </a:xfrm>
          <a:custGeom>
            <a:avLst/>
            <a:gdLst>
              <a:gd name="T0" fmla="*/ 0 w 21600"/>
              <a:gd name="T1" fmla="*/ 0 h 43188"/>
              <a:gd name="T2" fmla="*/ 78136 w 21600"/>
              <a:gd name="T3" fmla="*/ 4787900 h 43188"/>
              <a:gd name="T4" fmla="*/ 0 w 21600"/>
              <a:gd name="T5" fmla="*/ 2394615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</a:path>
              <a:path w="21600" h="43188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66FF">
                  <a:alpha val="17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" name="Picture 5" descr="花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075" y="1771650"/>
            <a:ext cx="2505075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FFFFFF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弧 6"/>
          <p:cNvSpPr>
            <a:spLocks/>
          </p:cNvSpPr>
          <p:nvPr/>
        </p:nvSpPr>
        <p:spPr bwMode="auto">
          <a:xfrm flipH="1">
            <a:off x="6661150" y="1119188"/>
            <a:ext cx="2493963" cy="4787900"/>
          </a:xfrm>
          <a:custGeom>
            <a:avLst/>
            <a:gdLst>
              <a:gd name="T0" fmla="*/ 0 w 21600"/>
              <a:gd name="T1" fmla="*/ 0 h 43188"/>
              <a:gd name="T2" fmla="*/ 81400 w 21600"/>
              <a:gd name="T3" fmla="*/ 4787900 h 43188"/>
              <a:gd name="T4" fmla="*/ 0 w 21600"/>
              <a:gd name="T5" fmla="*/ 2394615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</a:path>
              <a:path w="21600" h="43188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66FF">
                  <a:alpha val="17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" name="Picture 7" descr="花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69113" y="1865313"/>
            <a:ext cx="2679700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FFFFFF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3095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57550" y="1276350"/>
            <a:ext cx="149066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charset="0"/>
              <a:buNone/>
              <a:defRPr/>
            </a:pPr>
            <a:r>
              <a:rPr lang="zh-CN" altLang="en-US" sz="6000" b="1" dirty="0">
                <a:latin typeface="华文隶书"/>
                <a:ea typeface="华文隶书"/>
                <a:cs typeface="华文隶书"/>
              </a:rPr>
              <a:t>谢</a:t>
            </a:r>
            <a:endParaRPr lang="en-US" altLang="zh-CN" sz="6000" b="1" dirty="0">
              <a:latin typeface="华文隶书"/>
              <a:ea typeface="华文隶书"/>
              <a:cs typeface="华文隶书"/>
            </a:endParaRPr>
          </a:p>
          <a:p>
            <a:pPr algn="ctr">
              <a:buFont typeface="Arial" charset="0"/>
              <a:buNone/>
              <a:defRPr/>
            </a:pPr>
            <a:r>
              <a:rPr lang="zh-CN" altLang="en-US" sz="6000" b="1" dirty="0">
                <a:latin typeface="华文隶书"/>
                <a:ea typeface="华文隶书"/>
                <a:cs typeface="华文隶书"/>
              </a:rPr>
              <a:t>谢</a:t>
            </a:r>
            <a:endParaRPr lang="en-US" altLang="zh-CN" sz="6000" b="1" dirty="0">
              <a:latin typeface="华文隶书"/>
              <a:ea typeface="华文隶书"/>
              <a:cs typeface="华文隶书"/>
            </a:endParaRPr>
          </a:p>
          <a:p>
            <a:pPr algn="ctr">
              <a:buFont typeface="Arial" charset="0"/>
              <a:buNone/>
              <a:defRPr/>
            </a:pPr>
            <a:r>
              <a:rPr lang="zh-CN" altLang="en-US" sz="6000" b="1" dirty="0">
                <a:latin typeface="华文隶书"/>
                <a:ea typeface="华文隶书"/>
                <a:cs typeface="华文隶书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4848225" y="1406525"/>
            <a:ext cx="3084513" cy="275748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/>
        </p:nvSpPr>
        <p:spPr bwMode="auto">
          <a:xfrm>
            <a:off x="4999038" y="1522413"/>
            <a:ext cx="2700337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换</a:t>
            </a:r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钱</a:t>
            </a: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  换</a:t>
            </a:r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车</a:t>
            </a: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 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  换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人民币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9900" y="1011238"/>
            <a:ext cx="1554163" cy="5199062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早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少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银行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排队    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换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用</a:t>
            </a:r>
            <a:endParaRPr kumimoji="0" lang="en-US" altLang="zh-CN" sz="2800" b="1" smtClean="0">
              <a:latin typeface="华文楷体" pitchFamily="2" charset="-122"/>
              <a:ea typeface="华文楷体" pitchFamily="2" charset="-122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刚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    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kumimoji="0" lang="zh-CN" altLang="en-US" sz="2800" b="1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/>
        </p:nvSpPr>
        <p:spPr bwMode="auto">
          <a:xfrm>
            <a:off x="2438400" y="1046163"/>
            <a:ext cx="2392363" cy="519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z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ǎ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o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shǎo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y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í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nh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á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n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ɡ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páidu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ì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    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hu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à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n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yò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nɡ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ɡ</a:t>
            </a:r>
            <a:r>
              <a:rPr lang="en-US" altLang="zh-CN" sz="2800" dirty="0">
                <a:latin typeface="GB Pinyinok-B" pitchFamily="2" charset="-122"/>
                <a:ea typeface="GB Pinyinok-B" pitchFamily="2" charset="-122"/>
              </a:rPr>
              <a:t>ā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nɡ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409575" y="4105275"/>
            <a:ext cx="3217863" cy="205105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/>
        </p:nvSpPr>
        <p:spPr bwMode="auto">
          <a:xfrm>
            <a:off x="4973638" y="2795588"/>
            <a:ext cx="2752725" cy="180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用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英镑</a:t>
            </a:r>
            <a:r>
              <a:rPr lang="zh-CN" altLang="en-US" sz="240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换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人民币</a:t>
            </a:r>
            <a:endParaRPr lang="en-US" altLang="zh-CN" sz="240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sz="240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用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人民币</a:t>
            </a:r>
            <a:r>
              <a:rPr lang="zh-CN" altLang="en-US" sz="240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买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东西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4471988" y="4527550"/>
            <a:ext cx="3084512" cy="185102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/>
        </p:nvSpPr>
        <p:spPr bwMode="auto">
          <a:xfrm>
            <a:off x="4637088" y="4443413"/>
            <a:ext cx="2700337" cy="176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刚</a:t>
            </a:r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去银行</a:t>
            </a:r>
            <a:endParaRPr lang="zh-CN" altLang="en-US" sz="2400">
              <a:solidFill>
                <a:srgbClr val="FF33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刚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回北京</a:t>
            </a:r>
            <a:endParaRPr lang="en-US" altLang="zh-CN" sz="240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2400" u="sng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刚 </a:t>
            </a:r>
            <a:r>
              <a:rPr lang="en-US" altLang="zh-CN" sz="2400" u="sng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do</a:t>
            </a:r>
            <a:r>
              <a:rPr lang="zh-CN" altLang="en-US" sz="2400" u="sng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u="sng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sth</a:t>
            </a:r>
            <a:r>
              <a:rPr lang="zh-CN" altLang="zh-CN" sz="2400" u="sng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.</a:t>
            </a:r>
            <a:endParaRPr lang="zh-CN" altLang="en-US" sz="2400" u="sng">
              <a:solidFill>
                <a:srgbClr val="3366FF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bldLvl="0" autoUpdateAnimBg="0"/>
      <p:bldP spid="7171" grpId="1" bldLvl="0" autoUpdateAnimBg="0"/>
      <p:bldP spid="7175" grpId="0" animBg="1"/>
      <p:bldP spid="11" grpId="0" bldLvl="0" autoUpdateAnimBg="0"/>
      <p:bldP spid="11" grpId="1" bldLvl="0" autoUpdateAnimBg="0"/>
      <p:bldP spid="9" grpId="0" animBg="1"/>
      <p:bldP spid="12" grpId="0" bldLvl="0" autoUpdateAnimBg="0"/>
      <p:bldP spid="12" grpId="1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4" name="AutoShape 2"/>
          <p:cNvCxnSpPr>
            <a:cxnSpLocks noChangeShapeType="1"/>
            <a:endCxn id="8197" idx="2"/>
          </p:cNvCxnSpPr>
          <p:nvPr/>
        </p:nvCxnSpPr>
        <p:spPr bwMode="auto">
          <a:xfrm>
            <a:off x="1943100" y="1103313"/>
            <a:ext cx="0" cy="2160587"/>
          </a:xfrm>
          <a:prstGeom prst="straightConnector1">
            <a:avLst/>
          </a:prstGeom>
          <a:noFill/>
          <a:ln w="9525">
            <a:solidFill>
              <a:srgbClr val="3366FF"/>
            </a:solidFill>
            <a:prstDash val="sysDot"/>
            <a:bevel/>
            <a:headEnd/>
            <a:tailEnd/>
          </a:ln>
          <a:effectLst/>
        </p:spPr>
      </p:cxnSp>
      <p:cxnSp>
        <p:nvCxnSpPr>
          <p:cNvPr id="8195" name="AutoShape 3"/>
          <p:cNvCxnSpPr>
            <a:cxnSpLocks noChangeShapeType="1"/>
            <a:stCxn id="8197" idx="1"/>
            <a:endCxn id="8197" idx="3"/>
          </p:cNvCxnSpPr>
          <p:nvPr/>
        </p:nvCxnSpPr>
        <p:spPr bwMode="auto">
          <a:xfrm>
            <a:off x="862013" y="2182813"/>
            <a:ext cx="2160587" cy="0"/>
          </a:xfrm>
          <a:prstGeom prst="straightConnector1">
            <a:avLst/>
          </a:prstGeom>
          <a:noFill/>
          <a:ln w="9525">
            <a:solidFill>
              <a:srgbClr val="3366FF"/>
            </a:solidFill>
            <a:prstDash val="sysDot"/>
            <a:bevel/>
            <a:headEnd/>
            <a:tailEnd/>
          </a:ln>
          <a:effectLst/>
        </p:spPr>
      </p:cxnSp>
      <p:sp>
        <p:nvSpPr>
          <p:cNvPr id="20483" name="WordArt 6"/>
          <p:cNvSpPr>
            <a:spLocks noChangeArrowheads="1" noChangeShapeType="1" noTextEdit="1"/>
          </p:cNvSpPr>
          <p:nvPr/>
        </p:nvSpPr>
        <p:spPr bwMode="auto">
          <a:xfrm>
            <a:off x="998538" y="1416050"/>
            <a:ext cx="1873250" cy="173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13800" kern="10" dirty="0">
                <a:ln w="9525">
                  <a:solidFill>
                    <a:schemeClr val="tx1"/>
                  </a:solidFill>
                  <a:bevel/>
                  <a:headEnd/>
                  <a:tailEnd/>
                </a:ln>
                <a:latin typeface="华文楷体" pitchFamily="2" charset="-122"/>
                <a:ea typeface="华文楷体" pitchFamily="2" charset="-122"/>
              </a:rPr>
              <a:t>银</a:t>
            </a:r>
          </a:p>
        </p:txBody>
      </p:sp>
      <p:sp>
        <p:nvSpPr>
          <p:cNvPr id="8197" name="矩形 15"/>
          <p:cNvSpPr>
            <a:spLocks noChangeArrowheads="1"/>
          </p:cNvSpPr>
          <p:nvPr/>
        </p:nvSpPr>
        <p:spPr bwMode="auto">
          <a:xfrm>
            <a:off x="862013" y="1103313"/>
            <a:ext cx="2160587" cy="2160587"/>
          </a:xfrm>
          <a:prstGeom prst="rect">
            <a:avLst/>
          </a:prstGeom>
          <a:noFill/>
          <a:ln w="25400">
            <a:solidFill>
              <a:srgbClr val="3366FF"/>
            </a:solidFill>
            <a:bevel/>
            <a:headEnd/>
            <a:tailEnd/>
          </a:ln>
          <a:effectLst/>
        </p:spPr>
        <p:txBody>
          <a:bodyPr lIns="90170" tIns="46990" rIns="90170" bIns="46990"/>
          <a:lstStyle/>
          <a:p>
            <a:pPr>
              <a:buFont typeface="Arial" charset="0"/>
              <a:buNone/>
              <a:defRPr/>
            </a:pPr>
            <a:endParaRPr lang="zh-CN" altLang="en-US">
              <a:solidFill>
                <a:srgbClr val="6699FF"/>
              </a:solidFill>
              <a:latin typeface="Arial" charset="0"/>
              <a:ea typeface="宋体" charset="0"/>
            </a:endParaRPr>
          </a:p>
        </p:txBody>
      </p:sp>
      <p:cxnSp>
        <p:nvCxnSpPr>
          <p:cNvPr id="8198" name="AutoShape 6"/>
          <p:cNvCxnSpPr>
            <a:cxnSpLocks noChangeShapeType="1"/>
            <a:endCxn id="8201" idx="2"/>
          </p:cNvCxnSpPr>
          <p:nvPr/>
        </p:nvCxnSpPr>
        <p:spPr bwMode="auto">
          <a:xfrm>
            <a:off x="5518150" y="1111250"/>
            <a:ext cx="0" cy="2160588"/>
          </a:xfrm>
          <a:prstGeom prst="straightConnector1">
            <a:avLst/>
          </a:prstGeom>
          <a:noFill/>
          <a:ln w="9525">
            <a:solidFill>
              <a:srgbClr val="3366FF"/>
            </a:solidFill>
            <a:prstDash val="sysDot"/>
            <a:miter lim="800000"/>
            <a:headEnd/>
            <a:tailEnd/>
          </a:ln>
          <a:effectLst/>
        </p:spPr>
      </p:cxnSp>
      <p:cxnSp>
        <p:nvCxnSpPr>
          <p:cNvPr id="8199" name="AutoShape 7"/>
          <p:cNvCxnSpPr>
            <a:cxnSpLocks noChangeShapeType="1"/>
            <a:stCxn id="8201" idx="1"/>
            <a:endCxn id="8201" idx="3"/>
          </p:cNvCxnSpPr>
          <p:nvPr/>
        </p:nvCxnSpPr>
        <p:spPr bwMode="auto">
          <a:xfrm>
            <a:off x="4437063" y="2190750"/>
            <a:ext cx="2160587" cy="0"/>
          </a:xfrm>
          <a:prstGeom prst="straightConnector1">
            <a:avLst/>
          </a:prstGeom>
          <a:noFill/>
          <a:ln w="9525">
            <a:solidFill>
              <a:srgbClr val="3366FF"/>
            </a:solidFill>
            <a:prstDash val="sysDot"/>
            <a:miter lim="800000"/>
            <a:headEnd/>
            <a:tailEnd/>
          </a:ln>
          <a:effectLst/>
        </p:spPr>
      </p:cxnSp>
      <p:sp>
        <p:nvSpPr>
          <p:cNvPr id="20487" name="WordArt 6"/>
          <p:cNvSpPr>
            <a:spLocks noChangeArrowheads="1" noChangeShapeType="1" noTextEdit="1"/>
          </p:cNvSpPr>
          <p:nvPr/>
        </p:nvSpPr>
        <p:spPr bwMode="auto">
          <a:xfrm>
            <a:off x="4573588" y="1425575"/>
            <a:ext cx="1873250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9600" kern="10" dirty="0"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latin typeface="华文楷体" pitchFamily="2" charset="-122"/>
                <a:ea typeface="华文楷体" pitchFamily="2" charset="-122"/>
              </a:rPr>
              <a:t>镑</a:t>
            </a:r>
          </a:p>
        </p:txBody>
      </p:sp>
      <p:sp>
        <p:nvSpPr>
          <p:cNvPr id="8201" name="矩形 15"/>
          <p:cNvSpPr>
            <a:spLocks noChangeArrowheads="1"/>
          </p:cNvSpPr>
          <p:nvPr/>
        </p:nvSpPr>
        <p:spPr bwMode="auto">
          <a:xfrm>
            <a:off x="4437063" y="1111250"/>
            <a:ext cx="2160587" cy="2160588"/>
          </a:xfrm>
          <a:prstGeom prst="rect">
            <a:avLst/>
          </a:prstGeom>
          <a:noFill/>
          <a:ln w="254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lIns="90170" tIns="46990" rIns="90170" bIns="46990"/>
          <a:lstStyle/>
          <a:p>
            <a:pPr>
              <a:buFont typeface="Arial" charset="0"/>
              <a:buNone/>
              <a:defRPr/>
            </a:pPr>
            <a:endParaRPr lang="zh-CN" altLang="en-US">
              <a:solidFill>
                <a:srgbClr val="6699FF"/>
              </a:solidFill>
              <a:latin typeface="Arial" charset="0"/>
              <a:ea typeface="宋体" charset="0"/>
            </a:endParaRPr>
          </a:p>
        </p:txBody>
      </p:sp>
      <p:cxnSp>
        <p:nvCxnSpPr>
          <p:cNvPr id="8202" name="AutoShape 10"/>
          <p:cNvCxnSpPr>
            <a:cxnSpLocks noChangeShapeType="1"/>
            <a:endCxn id="8205" idx="2"/>
          </p:cNvCxnSpPr>
          <p:nvPr/>
        </p:nvCxnSpPr>
        <p:spPr bwMode="auto">
          <a:xfrm>
            <a:off x="2003425" y="3905250"/>
            <a:ext cx="0" cy="2159000"/>
          </a:xfrm>
          <a:prstGeom prst="straightConnector1">
            <a:avLst/>
          </a:prstGeom>
          <a:noFill/>
          <a:ln w="9525">
            <a:solidFill>
              <a:srgbClr val="3366FF"/>
            </a:solidFill>
            <a:prstDash val="sysDot"/>
            <a:miter lim="800000"/>
            <a:headEnd/>
            <a:tailEnd/>
          </a:ln>
          <a:effectLst/>
        </p:spPr>
      </p:cxnSp>
      <p:cxnSp>
        <p:nvCxnSpPr>
          <p:cNvPr id="8203" name="AutoShape 11"/>
          <p:cNvCxnSpPr>
            <a:cxnSpLocks noChangeShapeType="1"/>
            <a:stCxn id="8205" idx="1"/>
            <a:endCxn id="8205" idx="3"/>
          </p:cNvCxnSpPr>
          <p:nvPr/>
        </p:nvCxnSpPr>
        <p:spPr bwMode="auto">
          <a:xfrm>
            <a:off x="922338" y="4984750"/>
            <a:ext cx="2160587" cy="0"/>
          </a:xfrm>
          <a:prstGeom prst="straightConnector1">
            <a:avLst/>
          </a:prstGeom>
          <a:noFill/>
          <a:ln w="9525">
            <a:solidFill>
              <a:srgbClr val="3366FF"/>
            </a:solidFill>
            <a:prstDash val="sysDot"/>
            <a:miter lim="800000"/>
            <a:headEnd/>
            <a:tailEnd/>
          </a:ln>
          <a:effectLst/>
        </p:spPr>
      </p:cxnSp>
      <p:sp>
        <p:nvSpPr>
          <p:cNvPr id="20491" name="WordArt 6"/>
          <p:cNvSpPr>
            <a:spLocks noChangeArrowheads="1" noChangeShapeType="1" noTextEdit="1"/>
          </p:cNvSpPr>
          <p:nvPr/>
        </p:nvSpPr>
        <p:spPr bwMode="auto">
          <a:xfrm>
            <a:off x="1060450" y="4217988"/>
            <a:ext cx="1871663" cy="172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9600" kern="10" dirty="0"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latin typeface="华文楷体" pitchFamily="2" charset="-122"/>
                <a:ea typeface="华文楷体" pitchFamily="2" charset="-122"/>
              </a:rPr>
              <a:t>排</a:t>
            </a:r>
          </a:p>
        </p:txBody>
      </p:sp>
      <p:sp>
        <p:nvSpPr>
          <p:cNvPr id="8205" name="矩形 15"/>
          <p:cNvSpPr>
            <a:spLocks noChangeArrowheads="1"/>
          </p:cNvSpPr>
          <p:nvPr/>
        </p:nvSpPr>
        <p:spPr bwMode="auto">
          <a:xfrm>
            <a:off x="922338" y="3905250"/>
            <a:ext cx="2160587" cy="2159000"/>
          </a:xfrm>
          <a:prstGeom prst="rect">
            <a:avLst/>
          </a:prstGeom>
          <a:noFill/>
          <a:ln w="254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lIns="90170" tIns="46990" rIns="90170" bIns="46990"/>
          <a:lstStyle/>
          <a:p>
            <a:pPr>
              <a:buFont typeface="Arial" charset="0"/>
              <a:buNone/>
              <a:defRPr/>
            </a:pPr>
            <a:endParaRPr lang="zh-CN" altLang="en-US">
              <a:solidFill>
                <a:srgbClr val="6699FF"/>
              </a:solidFill>
              <a:latin typeface="Arial" charset="0"/>
              <a:ea typeface="宋体" charset="0"/>
            </a:endParaRPr>
          </a:p>
        </p:txBody>
      </p:sp>
      <p:cxnSp>
        <p:nvCxnSpPr>
          <p:cNvPr id="8206" name="AutoShape 14"/>
          <p:cNvCxnSpPr>
            <a:cxnSpLocks noChangeShapeType="1"/>
            <a:endCxn id="8209" idx="2"/>
          </p:cNvCxnSpPr>
          <p:nvPr/>
        </p:nvCxnSpPr>
        <p:spPr bwMode="auto">
          <a:xfrm>
            <a:off x="5524500" y="3944938"/>
            <a:ext cx="0" cy="2160587"/>
          </a:xfrm>
          <a:prstGeom prst="straightConnector1">
            <a:avLst/>
          </a:prstGeom>
          <a:noFill/>
          <a:ln w="9525">
            <a:solidFill>
              <a:srgbClr val="3366FF"/>
            </a:solidFill>
            <a:prstDash val="sysDot"/>
            <a:miter lim="800000"/>
            <a:headEnd/>
            <a:tailEnd/>
          </a:ln>
          <a:effectLst/>
        </p:spPr>
      </p:cxnSp>
      <p:cxnSp>
        <p:nvCxnSpPr>
          <p:cNvPr id="8207" name="AutoShape 15"/>
          <p:cNvCxnSpPr>
            <a:cxnSpLocks noChangeShapeType="1"/>
            <a:stCxn id="8209" idx="1"/>
            <a:endCxn id="8209" idx="3"/>
          </p:cNvCxnSpPr>
          <p:nvPr/>
        </p:nvCxnSpPr>
        <p:spPr bwMode="auto">
          <a:xfrm>
            <a:off x="4443413" y="5024438"/>
            <a:ext cx="2160587" cy="0"/>
          </a:xfrm>
          <a:prstGeom prst="straightConnector1">
            <a:avLst/>
          </a:prstGeom>
          <a:noFill/>
          <a:ln w="9525">
            <a:solidFill>
              <a:srgbClr val="3366FF"/>
            </a:solidFill>
            <a:prstDash val="sysDot"/>
            <a:miter lim="800000"/>
            <a:headEnd/>
            <a:tailEnd/>
          </a:ln>
          <a:effectLst/>
        </p:spPr>
      </p:cxnSp>
      <p:sp>
        <p:nvSpPr>
          <p:cNvPr id="20495" name="WordArt 6"/>
          <p:cNvSpPr>
            <a:spLocks noChangeArrowheads="1" noChangeShapeType="1" noTextEdit="1"/>
          </p:cNvSpPr>
          <p:nvPr/>
        </p:nvSpPr>
        <p:spPr bwMode="auto">
          <a:xfrm>
            <a:off x="4581525" y="4257675"/>
            <a:ext cx="1871663" cy="173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9600" kern="10" dirty="0"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latin typeface="华文楷体" pitchFamily="2" charset="-122"/>
                <a:ea typeface="华文楷体" pitchFamily="2" charset="-122"/>
              </a:rPr>
              <a:t>换</a:t>
            </a:r>
          </a:p>
        </p:txBody>
      </p:sp>
      <p:sp>
        <p:nvSpPr>
          <p:cNvPr id="8209" name="矩形 15"/>
          <p:cNvSpPr>
            <a:spLocks noChangeArrowheads="1"/>
          </p:cNvSpPr>
          <p:nvPr/>
        </p:nvSpPr>
        <p:spPr bwMode="auto">
          <a:xfrm>
            <a:off x="4443413" y="3944938"/>
            <a:ext cx="2160587" cy="2160587"/>
          </a:xfrm>
          <a:prstGeom prst="rect">
            <a:avLst/>
          </a:prstGeom>
          <a:noFill/>
          <a:ln w="254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lIns="90170" tIns="46990" rIns="90170" bIns="46990"/>
          <a:lstStyle/>
          <a:p>
            <a:pPr>
              <a:buFont typeface="Arial" charset="0"/>
              <a:buNone/>
              <a:defRPr/>
            </a:pPr>
            <a:endParaRPr lang="zh-CN" altLang="en-US">
              <a:solidFill>
                <a:srgbClr val="6699FF"/>
              </a:solidFill>
              <a:latin typeface="Arial" charset="0"/>
              <a:ea typeface="宋体" charset="0"/>
            </a:endParaRP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1003300" y="1284288"/>
            <a:ext cx="874713" cy="1866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4506913" y="1292225"/>
            <a:ext cx="873125" cy="1866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998538" y="4071938"/>
            <a:ext cx="873125" cy="1866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4559300" y="4125913"/>
            <a:ext cx="873125" cy="1866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2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 animBg="1"/>
      <p:bldP spid="8211" grpId="0" animBg="1"/>
      <p:bldP spid="8212" grpId="0" animBg="1"/>
      <p:bldP spid="82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087438"/>
            <a:ext cx="1344613" cy="5265737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从</a:t>
            </a:r>
            <a:endParaRPr kumimoji="0" lang="en-US" altLang="zh-CN" sz="2800" b="1" smtClean="0">
              <a:latin typeface="华文楷体" pitchFamily="2" charset="-122"/>
              <a:ea typeface="华文楷体" pitchFamily="2" charset="-122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次</a:t>
            </a:r>
            <a:endParaRPr kumimoji="0" lang="en-US" altLang="zh-CN" sz="2800" b="1" smtClean="0">
              <a:latin typeface="华文楷体" pitchFamily="2" charset="-122"/>
              <a:ea typeface="华文楷体" pitchFamily="2" charset="-122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参观</a:t>
            </a:r>
            <a:r>
              <a:rPr kumimoji="0" lang="en-US" altLang="zh-CN" sz="2800" b="1" smtClean="0">
                <a:latin typeface="华文楷体" pitchFamily="2" charset="-122"/>
                <a:ea typeface="华文楷体" pitchFamily="2" charset="-122"/>
              </a:rPr>
              <a:t>    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兵马俑</a:t>
            </a:r>
            <a:r>
              <a:rPr kumimoji="0" lang="en-US" altLang="zh-CN" sz="2800" b="1" smtClean="0">
                <a:latin typeface="华文楷体" pitchFamily="2" charset="-122"/>
                <a:ea typeface="华文楷体" pitchFamily="2" charset="-122"/>
              </a:rPr>
              <a:t>   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明信片</a:t>
            </a:r>
            <a:r>
              <a:rPr kumimoji="0" lang="en-US" altLang="zh-CN" sz="2800" b="1" smtClean="0">
                <a:latin typeface="华文楷体" pitchFamily="2" charset="-122"/>
                <a:ea typeface="华文楷体" pitchFamily="2" charset="-122"/>
              </a:rPr>
              <a:t>  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千</a:t>
            </a:r>
            <a:r>
              <a:rPr kumimoji="0" lang="en-US" altLang="zh-CN" sz="2800" b="1" smtClean="0">
                <a:latin typeface="华文楷体" pitchFamily="2" charset="-122"/>
                <a:ea typeface="华文楷体" pitchFamily="2" charset="-122"/>
              </a:rPr>
              <a:t>  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数</a:t>
            </a:r>
            <a:r>
              <a:rPr kumimoji="0" lang="en-US" altLang="zh-CN" sz="2800" b="1" smtClean="0">
                <a:latin typeface="华文楷体" pitchFamily="2" charset="-122"/>
                <a:ea typeface="华文楷体" pitchFamily="2" charset="-122"/>
              </a:rPr>
              <a:t>   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4238625" y="936625"/>
            <a:ext cx="3429000" cy="136048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/>
        </p:nvSpPr>
        <p:spPr bwMode="auto">
          <a:xfrm>
            <a:off x="4497388" y="984250"/>
            <a:ext cx="2881312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从</a:t>
            </a:r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西安回北京</a:t>
            </a: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   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     这</a:t>
            </a:r>
            <a:r>
              <a:rPr lang="zh-CN" altLang="en-US" sz="240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次</a:t>
            </a:r>
            <a:r>
              <a:rPr lang="en-US" altLang="zh-CN" sz="2400">
                <a:latin typeface="华文楷体" pitchFamily="2" charset="-122"/>
                <a:ea typeface="华文楷体" pitchFamily="2" charset="-122"/>
              </a:rPr>
              <a:t>——</a:t>
            </a:r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那</a:t>
            </a:r>
            <a:r>
              <a:rPr lang="zh-CN" altLang="en-US" sz="240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次</a:t>
            </a:r>
          </a:p>
          <a:p>
            <a:pPr marL="342900" indent="-342900">
              <a:spcBef>
                <a:spcPct val="20000"/>
              </a:spcBef>
              <a:buFontTx/>
              <a:buNone/>
            </a:pPr>
            <a:endParaRPr lang="zh-CN" altLang="en-US" sz="2400">
              <a:solidFill>
                <a:srgbClr val="FF3300"/>
              </a:solidFill>
              <a:latin typeface="楷体" charset="-122"/>
              <a:ea typeface="楷体" charset="-122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/>
        </p:nvSpPr>
        <p:spPr bwMode="auto">
          <a:xfrm>
            <a:off x="2135188" y="1060450"/>
            <a:ext cx="2572279" cy="519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cóng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cì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c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ā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nɡuān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bīnɡmǎy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ǒ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nɡ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m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í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nɡx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ì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npiàn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qiān</a:t>
            </a:r>
            <a:endParaRPr lang="zh-CN" altLang="en-US" sz="2800" dirty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sh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ǔ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    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436563" y="1098550"/>
            <a:ext cx="2846387" cy="1443038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60375" y="2649538"/>
            <a:ext cx="3735388" cy="137477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4875213" y="2559050"/>
            <a:ext cx="3429000" cy="136048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/>
        </p:nvSpPr>
        <p:spPr bwMode="auto">
          <a:xfrm>
            <a:off x="5205413" y="2563813"/>
            <a:ext cx="2881312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参观</a:t>
            </a:r>
            <a:r>
              <a:rPr lang="zh-CN" altLang="en-US" sz="240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一次</a:t>
            </a:r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学校</a:t>
            </a:r>
            <a:endParaRPr lang="zh-CN" altLang="en-US" sz="2400">
              <a:solidFill>
                <a:srgbClr val="FF33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    参观</a:t>
            </a:r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兵马俑</a:t>
            </a:r>
          </a:p>
          <a:p>
            <a:pPr marL="342900" indent="-342900">
              <a:spcBef>
                <a:spcPct val="20000"/>
              </a:spcBef>
              <a:buFontTx/>
              <a:buNone/>
            </a:pPr>
            <a:endParaRPr lang="zh-CN" altLang="en-US" sz="2400">
              <a:solidFill>
                <a:srgbClr val="FF3300"/>
              </a:solidFill>
              <a:latin typeface="楷体" charset="-122"/>
              <a:ea typeface="楷体" charset="-122"/>
            </a:endParaRPr>
          </a:p>
        </p:txBody>
      </p:sp>
      <p:pic>
        <p:nvPicPr>
          <p:cNvPr id="9224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8500" y="3797300"/>
            <a:ext cx="1758950" cy="23415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1" grpId="0" bldLvl="0" autoUpdateAnimBg="0"/>
      <p:bldP spid="9221" grpId="1" bldLvl="0" autoUpdateAnimBg="0"/>
      <p:bldP spid="9223" grpId="0" animBg="1"/>
      <p:bldP spid="9" grpId="0" animBg="1"/>
      <p:bldP spid="10" grpId="0" animBg="1"/>
      <p:bldP spid="12" grpId="0" bldLvl="0" autoUpdateAnimBg="0"/>
      <p:bldP spid="12" grpId="1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087438"/>
            <a:ext cx="1258888" cy="5265737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从</a:t>
            </a:r>
            <a:endParaRPr kumimoji="0" lang="en-US" altLang="zh-CN" sz="2800" b="1" smtClean="0">
              <a:latin typeface="华文楷体" pitchFamily="2" charset="-122"/>
              <a:ea typeface="华文楷体" pitchFamily="2" charset="-122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次</a:t>
            </a:r>
            <a:endParaRPr kumimoji="0" lang="en-US" altLang="zh-CN" sz="2800" b="1" smtClean="0">
              <a:latin typeface="华文楷体" pitchFamily="2" charset="-122"/>
              <a:ea typeface="华文楷体" pitchFamily="2" charset="-122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参观</a:t>
            </a:r>
            <a:r>
              <a:rPr kumimoji="0" lang="en-US" altLang="zh-CN" sz="2800" b="1" smtClean="0">
                <a:latin typeface="华文楷体" pitchFamily="2" charset="-122"/>
                <a:ea typeface="华文楷体" pitchFamily="2" charset="-122"/>
              </a:rPr>
              <a:t>    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兵马俑</a:t>
            </a:r>
            <a:r>
              <a:rPr kumimoji="0" lang="en-US" altLang="zh-CN" sz="2800" b="1" smtClean="0">
                <a:latin typeface="华文楷体" pitchFamily="2" charset="-122"/>
                <a:ea typeface="华文楷体" pitchFamily="2" charset="-122"/>
              </a:rPr>
              <a:t>   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明信片</a:t>
            </a:r>
            <a:r>
              <a:rPr kumimoji="0" lang="en-US" altLang="zh-CN" sz="2800" b="1" smtClean="0">
                <a:latin typeface="华文楷体" pitchFamily="2" charset="-122"/>
                <a:ea typeface="华文楷体" pitchFamily="2" charset="-122"/>
              </a:rPr>
              <a:t>  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千</a:t>
            </a:r>
            <a:r>
              <a:rPr kumimoji="0" lang="en-US" altLang="zh-CN" sz="2800" b="1" smtClean="0">
                <a:latin typeface="华文楷体" pitchFamily="2" charset="-122"/>
                <a:ea typeface="华文楷体" pitchFamily="2" charset="-122"/>
              </a:rPr>
              <a:t>  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数</a:t>
            </a:r>
            <a:r>
              <a:rPr kumimoji="0" lang="en-US" altLang="zh-CN" sz="2800" b="1" smtClean="0">
                <a:latin typeface="华文楷体" pitchFamily="2" charset="-122"/>
                <a:ea typeface="华文楷体" pitchFamily="2" charset="-122"/>
              </a:rPr>
              <a:t>  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kumimoji="0" lang="zh-CN" altLang="en-US" sz="2800" b="1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5180013" y="1550988"/>
            <a:ext cx="3429000" cy="130333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/>
        </p:nvSpPr>
        <p:spPr bwMode="auto">
          <a:xfrm>
            <a:off x="5438775" y="1458913"/>
            <a:ext cx="2343150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charset="0"/>
              <a:buChar char="v"/>
              <a:defRPr/>
            </a:pPr>
            <a:r>
              <a:rPr lang="zh-CN" altLang="en-US" sz="2400" dirty="0">
                <a:solidFill>
                  <a:srgbClr val="FF3300"/>
                </a:solidFill>
                <a:latin typeface="楷体" charset="0"/>
                <a:ea typeface="楷体" charset="0"/>
                <a:cs typeface="楷体" charset="0"/>
              </a:rPr>
              <a:t> 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一</a:t>
            </a:r>
            <a:r>
              <a:rPr lang="zh-CN" altLang="en-US" sz="24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张</a:t>
            </a:r>
            <a:r>
              <a:rPr lang="zh-CN" altLang="en-US" sz="2400" dirty="0">
                <a:solidFill>
                  <a:srgbClr val="FF3300"/>
                </a:solidFill>
                <a:latin typeface="华文楷体"/>
                <a:ea typeface="华文楷体"/>
                <a:cs typeface="华文楷体"/>
              </a:rPr>
              <a:t>明信片</a:t>
            </a:r>
            <a:endParaRPr lang="zh-CN" altLang="en-US" sz="1400" dirty="0">
              <a:solidFill>
                <a:srgbClr val="FF33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  <a:buFont typeface="Wingdings" charset="0"/>
              <a:buNone/>
              <a:defRPr/>
            </a:pP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      寄</a:t>
            </a:r>
            <a:r>
              <a:rPr lang="zh-CN" altLang="en-US" sz="2400" dirty="0">
                <a:solidFill>
                  <a:srgbClr val="FF3300"/>
                </a:solidFill>
                <a:latin typeface="华文楷体"/>
                <a:ea typeface="华文楷体"/>
                <a:cs typeface="华文楷体"/>
              </a:rPr>
              <a:t>明信片</a:t>
            </a:r>
          </a:p>
          <a:p>
            <a:pPr marL="342900" indent="-342900">
              <a:spcBef>
                <a:spcPct val="20000"/>
              </a:spcBef>
              <a:buFontTx/>
              <a:buNone/>
              <a:defRPr/>
            </a:pPr>
            <a:endParaRPr lang="zh-CN" altLang="en-US" sz="2400" dirty="0">
              <a:solidFill>
                <a:srgbClr val="FF3300"/>
              </a:solidFill>
              <a:latin typeface="楷体" charset="0"/>
              <a:ea typeface="楷体" charset="0"/>
              <a:cs typeface="楷体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/>
        </p:nvSpPr>
        <p:spPr bwMode="auto">
          <a:xfrm>
            <a:off x="2135187" y="1060450"/>
            <a:ext cx="2309221" cy="519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cóng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cì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c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ā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nɡuān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bīnɡmǎy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ǒ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nɡ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m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í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nɡx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ì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npi</a:t>
            </a: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</a:rPr>
              <a:t>àn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</a:rPr>
              <a:t>qiān</a:t>
            </a:r>
            <a:endParaRPr lang="zh-CN" altLang="en-US" sz="2800" dirty="0" smtClean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</a:rPr>
              <a:t>sh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ǔ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    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434975" y="3965575"/>
            <a:ext cx="4381500" cy="78105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457200" y="4894263"/>
            <a:ext cx="4381500" cy="130492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5184775" y="3159125"/>
            <a:ext cx="3429000" cy="24765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250" name="Rectangle 10"/>
          <p:cNvSpPr>
            <a:spLocks noGrp="1" noChangeArrowheads="1"/>
          </p:cNvSpPr>
          <p:nvPr/>
        </p:nvSpPr>
        <p:spPr bwMode="auto">
          <a:xfrm>
            <a:off x="5416550" y="3359150"/>
            <a:ext cx="3236913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千  </a:t>
            </a:r>
            <a:r>
              <a:rPr lang="zh-CN" altLang="en-US" sz="240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百  十</a:t>
            </a: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   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1234：一</a:t>
            </a:r>
            <a:r>
              <a:rPr lang="zh-CN" altLang="en-US" sz="240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千</a:t>
            </a:r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二</a:t>
            </a:r>
            <a:r>
              <a:rPr lang="zh-CN" altLang="en-US" sz="240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百</a:t>
            </a:r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三</a:t>
            </a:r>
            <a:r>
              <a:rPr lang="zh-CN" altLang="en-US" sz="240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十</a:t>
            </a:r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四   </a:t>
            </a:r>
            <a:endParaRPr lang="zh-CN" altLang="en-US" sz="140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数</a:t>
            </a:r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钱   </a:t>
            </a: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数</a:t>
            </a:r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一</a:t>
            </a:r>
            <a:r>
              <a:rPr lang="zh-CN" altLang="en-US" sz="240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数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None/>
            </a:pPr>
            <a:endParaRPr lang="zh-CN" altLang="en-US" sz="2400">
              <a:solidFill>
                <a:srgbClr val="FF3300"/>
              </a:solidFill>
              <a:latin typeface="楷体" charset="-122"/>
              <a:ea typeface="楷体" charset="-122"/>
            </a:endParaRPr>
          </a:p>
          <a:p>
            <a:pPr marL="342900" indent="-342900">
              <a:spcBef>
                <a:spcPct val="20000"/>
              </a:spcBef>
              <a:buFontTx/>
              <a:buNone/>
            </a:pPr>
            <a:endParaRPr lang="zh-CN" altLang="en-US" sz="2400">
              <a:solidFill>
                <a:srgbClr val="FF3300"/>
              </a:solidFill>
              <a:latin typeface="楷体" charset="-122"/>
              <a:ea typeface="楷体" charset="-122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5" grpId="0" bldLvl="0" autoUpdateAnimBg="0"/>
      <p:bldP spid="10245" grpId="1" bldLvl="0" autoUpdateAnimBg="0"/>
      <p:bldP spid="10247" grpId="0" animBg="1"/>
      <p:bldP spid="10248" grpId="0" animBg="1"/>
      <p:bldP spid="10249" grpId="0" animBg="1"/>
      <p:bldP spid="10250" grpId="0" bldLvl="0" autoUpdateAnimBg="0"/>
      <p:bldP spid="10250" grpId="1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/>
        </p:nvSpPr>
        <p:spPr bwMode="auto">
          <a:xfrm>
            <a:off x="469900" y="1011238"/>
            <a:ext cx="1554163" cy="519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早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少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银行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排队    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换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用</a:t>
            </a:r>
            <a:endParaRPr lang="en-US" altLang="zh-CN" sz="2800" b="1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刚</a:t>
            </a:r>
            <a:endParaRPr lang="en-US" altLang="zh-CN" sz="2800" b="1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2800" b="1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68600" y="958850"/>
            <a:ext cx="1882775" cy="5265738"/>
          </a:xfrm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从</a:t>
            </a:r>
            <a:endParaRPr kumimoji="0" lang="en-US" altLang="zh-CN" sz="2800" b="1" smtClean="0">
              <a:latin typeface="华文楷体" pitchFamily="2" charset="-122"/>
              <a:ea typeface="华文楷体" pitchFamily="2" charset="-122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次</a:t>
            </a:r>
            <a:endParaRPr kumimoji="0" lang="en-US" altLang="zh-CN" sz="2800" b="1" smtClean="0">
              <a:latin typeface="华文楷体" pitchFamily="2" charset="-122"/>
              <a:ea typeface="华文楷体" pitchFamily="2" charset="-122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参观</a:t>
            </a:r>
            <a:r>
              <a:rPr kumimoji="0" lang="en-US" altLang="zh-CN" sz="2800" b="1" smtClean="0">
                <a:latin typeface="华文楷体" pitchFamily="2" charset="-122"/>
                <a:ea typeface="华文楷体" pitchFamily="2" charset="-122"/>
              </a:rPr>
              <a:t>    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兵马俑</a:t>
            </a:r>
            <a:r>
              <a:rPr kumimoji="0" lang="en-US" altLang="zh-CN" sz="2800" b="1" smtClean="0">
                <a:latin typeface="华文楷体" pitchFamily="2" charset="-122"/>
                <a:ea typeface="华文楷体" pitchFamily="2" charset="-122"/>
              </a:rPr>
              <a:t>   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明信片</a:t>
            </a:r>
            <a:r>
              <a:rPr kumimoji="0" lang="en-US" altLang="zh-CN" sz="2800" b="1" smtClean="0">
                <a:latin typeface="华文楷体" pitchFamily="2" charset="-122"/>
                <a:ea typeface="华文楷体" pitchFamily="2" charset="-122"/>
              </a:rPr>
              <a:t>  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千</a:t>
            </a:r>
            <a:r>
              <a:rPr kumimoji="0" lang="en-US" altLang="zh-CN" sz="2800" b="1" smtClean="0">
                <a:latin typeface="华文楷体" pitchFamily="2" charset="-122"/>
                <a:ea typeface="华文楷体" pitchFamily="2" charset="-122"/>
              </a:rPr>
              <a:t>  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数</a:t>
            </a:r>
            <a:r>
              <a:rPr kumimoji="0" lang="en-US" altLang="zh-CN" sz="2800" b="1" smtClean="0">
                <a:latin typeface="华文楷体" pitchFamily="2" charset="-122"/>
                <a:ea typeface="华文楷体" pitchFamily="2" charset="-122"/>
              </a:rPr>
              <a:t>  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kumimoji="0" lang="zh-CN" altLang="en-US" sz="2800" b="1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3555" name="矩形 1"/>
          <p:cNvSpPr>
            <a:spLocks noChangeArrowheads="1"/>
          </p:cNvSpPr>
          <p:nvPr/>
        </p:nvSpPr>
        <p:spPr bwMode="auto">
          <a:xfrm>
            <a:off x="5276850" y="1028700"/>
            <a:ext cx="2286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非常</a:t>
            </a:r>
            <a:endParaRPr lang="en-US" altLang="zh-CN" sz="2800" b="1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该</a:t>
            </a:r>
            <a:endParaRPr lang="en-US" altLang="zh-CN" sz="2800" b="1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得</a:t>
            </a:r>
            <a:endParaRPr lang="en-US" altLang="zh-CN" sz="2800" b="1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英镑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人民币</a:t>
            </a:r>
            <a:endParaRPr lang="en-US" altLang="zh-CN" sz="2800" b="1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王府井</a:t>
            </a:r>
            <a:r>
              <a:rPr lang="en-US" altLang="zh-CN" sz="2800" b="1">
                <a:latin typeface="华文楷体" pitchFamily="2" charset="-122"/>
                <a:ea typeface="华文楷体" pitchFamily="2" charset="-122"/>
              </a:rPr>
              <a:t>    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西安</a:t>
            </a:r>
            <a:r>
              <a:rPr lang="en-US" altLang="zh-CN" sz="2800" b="1">
                <a:latin typeface="华文楷体" pitchFamily="2" charset="-122"/>
                <a:ea typeface="华文楷体" pitchFamily="2" charset="-122"/>
              </a:rPr>
              <a:t>          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    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5187950" y="2552700"/>
            <a:ext cx="692150" cy="78105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cxnSp>
        <p:nvCxnSpPr>
          <p:cNvPr id="4" name="直线箭头连接符 3"/>
          <p:cNvCxnSpPr/>
          <p:nvPr/>
        </p:nvCxnSpPr>
        <p:spPr bwMode="auto">
          <a:xfrm flipV="1">
            <a:off x="5965825" y="2439988"/>
            <a:ext cx="784225" cy="4143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直线箭头连接符 6"/>
          <p:cNvCxnSpPr/>
          <p:nvPr/>
        </p:nvCxnSpPr>
        <p:spPr bwMode="auto">
          <a:xfrm>
            <a:off x="5951538" y="2997200"/>
            <a:ext cx="827087" cy="4127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559" name="文本框 7"/>
          <p:cNvSpPr txBox="1">
            <a:spLocks noChangeArrowheads="1"/>
          </p:cNvSpPr>
          <p:nvPr/>
        </p:nvSpPr>
        <p:spPr bwMode="auto">
          <a:xfrm>
            <a:off x="6778625" y="2225675"/>
            <a:ext cx="5270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000" dirty="0">
                <a:latin typeface="GB Pinyinok-B" pitchFamily="2" charset="-122"/>
                <a:ea typeface="GB Pinyinok-B" pitchFamily="2" charset="-122"/>
              </a:rPr>
              <a:t>de</a:t>
            </a:r>
          </a:p>
          <a:p>
            <a:endParaRPr kumimoji="1" lang="en-US" altLang="zh-CN" sz="2000" dirty="0">
              <a:latin typeface="GB Pinyinok-B" pitchFamily="2" charset="-122"/>
              <a:ea typeface="GB Pinyinok-B" pitchFamily="2" charset="-122"/>
            </a:endParaRPr>
          </a:p>
          <a:p>
            <a:endParaRPr kumimoji="1" lang="en-US" altLang="zh-CN" sz="2000" dirty="0">
              <a:latin typeface="GB Pinyinok-B" pitchFamily="2" charset="-122"/>
              <a:ea typeface="GB Pinyinok-B" pitchFamily="2" charset="-122"/>
            </a:endParaRPr>
          </a:p>
          <a:p>
            <a:r>
              <a:rPr kumimoji="1" lang="en-US" altLang="zh-CN" sz="2000" dirty="0" err="1">
                <a:latin typeface="GB Pinyinok-B" pitchFamily="2" charset="-122"/>
                <a:ea typeface="GB Pinyinok-B" pitchFamily="2" charset="-122"/>
              </a:rPr>
              <a:t>děi</a:t>
            </a:r>
            <a:endParaRPr kumimoji="1" lang="zh-CN" altLang="en-US" sz="2000" dirty="0">
              <a:latin typeface="GB Pinyinok-B" pitchFamily="2" charset="-122"/>
              <a:ea typeface="GB Pinyinok-B" pitchFamily="2" charset="-122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84150" y="4875213"/>
            <a:ext cx="8056563" cy="113188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892175"/>
            <a:ext cx="3636962" cy="70643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792163" y="1778000"/>
            <a:ext cx="8054975" cy="100330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27113"/>
            <a:ext cx="5278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力波，</a:t>
            </a:r>
            <a:r>
              <a:rPr lang="zh-CN" altLang="en-US" sz="2400" u="sng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你来</a:t>
            </a:r>
            <a:r>
              <a:rPr lang="zh-CN" altLang="en-US" sz="2400" b="1" u="sng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得</a:t>
            </a:r>
            <a:r>
              <a:rPr lang="zh-CN" altLang="en-US" sz="2400" u="sng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真早。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38288" y="2038350"/>
            <a:ext cx="72675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刚才银行人少，</a:t>
            </a:r>
            <a:r>
              <a:rPr lang="zh-CN" altLang="en-US" sz="24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不用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排队。林娜，</a:t>
            </a:r>
            <a:r>
              <a:rPr lang="zh-CN" altLang="en-US" sz="2400" u="sng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你今天穿</a:t>
            </a:r>
            <a:r>
              <a:rPr lang="zh-CN" altLang="en-US" sz="2400" b="1" u="sng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得</a:t>
            </a:r>
            <a:r>
              <a:rPr lang="zh-CN" altLang="en-US" sz="2400" u="sng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很漂亮啊。</a:t>
            </a: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163513" y="2905125"/>
            <a:ext cx="7856537" cy="83343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739775" y="3879850"/>
            <a:ext cx="4840288" cy="84296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881063" y="3092450"/>
            <a:ext cx="79200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是吗？我来银行换钱，下午我还要去王府井买东西。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562100" y="4083050"/>
            <a:ext cx="6742113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今天一英镑换多少人民币？</a:t>
            </a:r>
          </a:p>
        </p:txBody>
      </p:sp>
      <p:sp>
        <p:nvSpPr>
          <p:cNvPr id="24586" name="Text Box 20"/>
          <p:cNvSpPr txBox="1">
            <a:spLocks noChangeArrowheads="1"/>
          </p:cNvSpPr>
          <p:nvPr/>
        </p:nvSpPr>
        <p:spPr bwMode="auto">
          <a:xfrm>
            <a:off x="901700" y="5029200"/>
            <a:ext cx="7461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</a:pPr>
            <a:r>
              <a:rPr kumimoji="1"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一英镑换十一块五毛七分人民币。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明天我要去上海旅行，</a:t>
            </a:r>
            <a:r>
              <a:rPr lang="zh-CN" altLang="en-US" sz="24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得</a:t>
            </a:r>
            <a:r>
              <a:rPr lang="zh-CN" altLang="en-US" sz="2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用人民币。</a:t>
            </a:r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>
            <a:off x="239713" y="5172075"/>
            <a:ext cx="8054975" cy="966788"/>
          </a:xfrm>
          <a:prstGeom prst="horizontalScroll">
            <a:avLst>
              <a:gd name="adj" fmla="val 881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课</a:t>
            </a:r>
            <a:r>
              <a:rPr lang="en-US" altLang="zh-CN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文</a:t>
            </a:r>
            <a:r>
              <a:rPr lang="en-US" altLang="zh-CN" sz="36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   Text</a:t>
            </a:r>
            <a:endParaRPr lang="zh-CN" altLang="en-US" sz="4400" b="1">
              <a:solidFill>
                <a:srgbClr val="0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2458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463" y="1917700"/>
            <a:ext cx="50641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图片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25" y="4024313"/>
            <a:ext cx="5064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909638"/>
            <a:ext cx="6143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2986088"/>
            <a:ext cx="6143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976813"/>
            <a:ext cx="6143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Pages>0</Pages>
  <Words>1656</Words>
  <Characters>0</Characters>
  <Application>Microsoft Office PowerPoint</Application>
  <DocSecurity>0</DocSecurity>
  <PresentationFormat>全屏显示(4:3)</PresentationFormat>
  <Lines>0</Lines>
  <Paragraphs>387</Paragraphs>
  <Slides>31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华文楷体</vt:lpstr>
      <vt:lpstr>微软雅黑</vt:lpstr>
      <vt:lpstr>GB Pinyinok-B</vt:lpstr>
      <vt:lpstr>宋体</vt:lpstr>
      <vt:lpstr>楷体</vt:lpstr>
      <vt:lpstr>华文仿宋</vt:lpstr>
      <vt:lpstr>华文隶书</vt:lpstr>
      <vt:lpstr>Wingdings</vt:lpstr>
      <vt:lpstr>Calibri</vt:lpstr>
      <vt:lpstr>Arial</vt:lpstr>
      <vt:lpstr>Britannic Bold</vt:lpstr>
      <vt:lpstr>默认设计模板</vt:lpstr>
      <vt:lpstr>第十五课   她去上海了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teng zhe</cp:lastModifiedBy>
  <cp:revision>118</cp:revision>
  <dcterms:created xsi:type="dcterms:W3CDTF">2015-09-28T12:25:20Z</dcterms:created>
  <dcterms:modified xsi:type="dcterms:W3CDTF">2017-09-17T14:12:07Z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2052-9.1.0.5132</vt:lpwstr>
  </property>
</Properties>
</file>