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5" r:id="rId5"/>
    <p:sldId id="283" r:id="rId6"/>
    <p:sldId id="296" r:id="rId7"/>
    <p:sldId id="298" r:id="rId8"/>
    <p:sldId id="299" r:id="rId9"/>
    <p:sldId id="301" r:id="rId10"/>
    <p:sldId id="284" r:id="rId11"/>
    <p:sldId id="286" r:id="rId12"/>
    <p:sldId id="287" r:id="rId13"/>
    <p:sldId id="288" r:id="rId14"/>
    <p:sldId id="295"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411F5C-A7D7-4707-A09F-760AEF5C86A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7437399-D1C4-48B4-92F1-D370541B2C10}">
      <dgm:prSet/>
      <dgm:spPr/>
      <dgm:t>
        <a:bodyPr/>
        <a:lstStyle/>
        <a:p>
          <a:r>
            <a:rPr lang="el-GR" b="0" i="0"/>
            <a:t>Χρησιμοποιεί χαρακτηριστικά σύμβολα, φως, θάλασσα, ήλιος όπου η μαγεία της φύσης και του φωτός δίνονται στην μεταφυσική τους διάσταση.</a:t>
          </a:r>
          <a:endParaRPr lang="en-US"/>
        </a:p>
      </dgm:t>
    </dgm:pt>
    <dgm:pt modelId="{FDE34986-D693-4C32-A4E9-081BC21A0270}" type="parTrans" cxnId="{C4FF4C1D-673B-44A8-BF90-42C2B5E0770E}">
      <dgm:prSet/>
      <dgm:spPr/>
      <dgm:t>
        <a:bodyPr/>
        <a:lstStyle/>
        <a:p>
          <a:endParaRPr lang="en-US"/>
        </a:p>
      </dgm:t>
    </dgm:pt>
    <dgm:pt modelId="{F9254C05-C1EE-476C-8D01-65B147D29ECF}" type="sibTrans" cxnId="{C4FF4C1D-673B-44A8-BF90-42C2B5E0770E}">
      <dgm:prSet/>
      <dgm:spPr/>
      <dgm:t>
        <a:bodyPr/>
        <a:lstStyle/>
        <a:p>
          <a:endParaRPr lang="en-US"/>
        </a:p>
      </dgm:t>
    </dgm:pt>
    <dgm:pt modelId="{7D45C2C5-28CA-45B8-B67F-770F8E38D6A2}">
      <dgm:prSet/>
      <dgm:spPr/>
      <dgm:t>
        <a:bodyPr/>
        <a:lstStyle/>
        <a:p>
          <a:r>
            <a:rPr lang="el-GR" b="0" i="1"/>
            <a:t>μεγάλη τέχνη βρίσκεται οπουδήποτε ο άνθρωπος κατορθώνει να αναγνωρίζει τον εαυτό του και να τον εκφράζει με πληρότητα μεσ' στο ελάχιστο"                              Ο.Ελύτης</a:t>
          </a:r>
          <a:endParaRPr lang="en-US"/>
        </a:p>
      </dgm:t>
    </dgm:pt>
    <dgm:pt modelId="{18179362-E574-49B4-88B9-F1BADE41012E}" type="parTrans" cxnId="{04A53072-4508-444C-9DF8-16EC81A0670D}">
      <dgm:prSet/>
      <dgm:spPr/>
      <dgm:t>
        <a:bodyPr/>
        <a:lstStyle/>
        <a:p>
          <a:endParaRPr lang="en-US"/>
        </a:p>
      </dgm:t>
    </dgm:pt>
    <dgm:pt modelId="{EF4D6652-3D25-4E91-851E-B4804F9BEEDD}" type="sibTrans" cxnId="{04A53072-4508-444C-9DF8-16EC81A0670D}">
      <dgm:prSet/>
      <dgm:spPr/>
      <dgm:t>
        <a:bodyPr/>
        <a:lstStyle/>
        <a:p>
          <a:endParaRPr lang="en-US"/>
        </a:p>
      </dgm:t>
    </dgm:pt>
    <dgm:pt modelId="{DFAA6954-FCF0-441A-BF07-734C6DA0C11F}" type="pres">
      <dgm:prSet presAssocID="{80411F5C-A7D7-4707-A09F-760AEF5C86A6}" presName="linear" presStyleCnt="0">
        <dgm:presLayoutVars>
          <dgm:animLvl val="lvl"/>
          <dgm:resizeHandles val="exact"/>
        </dgm:presLayoutVars>
      </dgm:prSet>
      <dgm:spPr/>
    </dgm:pt>
    <dgm:pt modelId="{BB83269B-626E-4DDD-A492-5AAD5E6D1EDB}" type="pres">
      <dgm:prSet presAssocID="{17437399-D1C4-48B4-92F1-D370541B2C10}" presName="parentText" presStyleLbl="node1" presStyleIdx="0" presStyleCnt="2">
        <dgm:presLayoutVars>
          <dgm:chMax val="0"/>
          <dgm:bulletEnabled val="1"/>
        </dgm:presLayoutVars>
      </dgm:prSet>
      <dgm:spPr/>
    </dgm:pt>
    <dgm:pt modelId="{D6CC8568-28FC-42BE-9073-71CF6DA37D09}" type="pres">
      <dgm:prSet presAssocID="{F9254C05-C1EE-476C-8D01-65B147D29ECF}" presName="spacer" presStyleCnt="0"/>
      <dgm:spPr/>
    </dgm:pt>
    <dgm:pt modelId="{BCC801C9-6DB3-43D2-B231-7A7AD56B4CB6}" type="pres">
      <dgm:prSet presAssocID="{7D45C2C5-28CA-45B8-B67F-770F8E38D6A2}" presName="parentText" presStyleLbl="node1" presStyleIdx="1" presStyleCnt="2">
        <dgm:presLayoutVars>
          <dgm:chMax val="0"/>
          <dgm:bulletEnabled val="1"/>
        </dgm:presLayoutVars>
      </dgm:prSet>
      <dgm:spPr/>
    </dgm:pt>
  </dgm:ptLst>
  <dgm:cxnLst>
    <dgm:cxn modelId="{C4FF4C1D-673B-44A8-BF90-42C2B5E0770E}" srcId="{80411F5C-A7D7-4707-A09F-760AEF5C86A6}" destId="{17437399-D1C4-48B4-92F1-D370541B2C10}" srcOrd="0" destOrd="0" parTransId="{FDE34986-D693-4C32-A4E9-081BC21A0270}" sibTransId="{F9254C05-C1EE-476C-8D01-65B147D29ECF}"/>
    <dgm:cxn modelId="{77CBDC2B-3BE4-4AAD-AFAD-FB50F299DC93}" type="presOf" srcId="{17437399-D1C4-48B4-92F1-D370541B2C10}" destId="{BB83269B-626E-4DDD-A492-5AAD5E6D1EDB}" srcOrd="0" destOrd="0" presId="urn:microsoft.com/office/officeart/2005/8/layout/vList2"/>
    <dgm:cxn modelId="{04A53072-4508-444C-9DF8-16EC81A0670D}" srcId="{80411F5C-A7D7-4707-A09F-760AEF5C86A6}" destId="{7D45C2C5-28CA-45B8-B67F-770F8E38D6A2}" srcOrd="1" destOrd="0" parTransId="{18179362-E574-49B4-88B9-F1BADE41012E}" sibTransId="{EF4D6652-3D25-4E91-851E-B4804F9BEEDD}"/>
    <dgm:cxn modelId="{D57B6974-3033-47E2-9BED-68C9E7E79194}" type="presOf" srcId="{7D45C2C5-28CA-45B8-B67F-770F8E38D6A2}" destId="{BCC801C9-6DB3-43D2-B231-7A7AD56B4CB6}" srcOrd="0" destOrd="0" presId="urn:microsoft.com/office/officeart/2005/8/layout/vList2"/>
    <dgm:cxn modelId="{23449593-3616-4462-86C4-DD8E2A0B1452}" type="presOf" srcId="{80411F5C-A7D7-4707-A09F-760AEF5C86A6}" destId="{DFAA6954-FCF0-441A-BF07-734C6DA0C11F}" srcOrd="0" destOrd="0" presId="urn:microsoft.com/office/officeart/2005/8/layout/vList2"/>
    <dgm:cxn modelId="{2C8ACD76-2247-4317-A364-0CA168E09DD4}" type="presParOf" srcId="{DFAA6954-FCF0-441A-BF07-734C6DA0C11F}" destId="{BB83269B-626E-4DDD-A492-5AAD5E6D1EDB}" srcOrd="0" destOrd="0" presId="urn:microsoft.com/office/officeart/2005/8/layout/vList2"/>
    <dgm:cxn modelId="{39526780-8F4B-424E-B83D-B2D0527B69A0}" type="presParOf" srcId="{DFAA6954-FCF0-441A-BF07-734C6DA0C11F}" destId="{D6CC8568-28FC-42BE-9073-71CF6DA37D09}" srcOrd="1" destOrd="0" presId="urn:microsoft.com/office/officeart/2005/8/layout/vList2"/>
    <dgm:cxn modelId="{1B4B354E-9215-4228-A534-CEFD8BF17E70}" type="presParOf" srcId="{DFAA6954-FCF0-441A-BF07-734C6DA0C11F}" destId="{BCC801C9-6DB3-43D2-B231-7A7AD56B4CB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ED09FD-1D3E-4D7A-B9B0-E4FBC0E3A98F}" type="doc">
      <dgm:prSet loTypeId="urn:microsoft.com/office/officeart/2005/8/layout/default" loCatId="list" qsTypeId="urn:microsoft.com/office/officeart/2005/8/quickstyle/simple5" qsCatId="simple" csTypeId="urn:microsoft.com/office/officeart/2005/8/colors/accent6_2" csCatId="accent6"/>
      <dgm:spPr/>
      <dgm:t>
        <a:bodyPr/>
        <a:lstStyle/>
        <a:p>
          <a:endParaRPr lang="en-US"/>
        </a:p>
      </dgm:t>
    </dgm:pt>
    <dgm:pt modelId="{A954CC04-77E8-4336-B5EF-1F3015596A8F}">
      <dgm:prSet/>
      <dgm:spPr/>
      <dgm:t>
        <a:bodyPr/>
        <a:lstStyle/>
        <a:p>
          <a:r>
            <a:rPr lang="tr-TR"/>
            <a:t>BEYAZ AVLULARDA: ŞAİR MEKAN SEÇİMİYLE EGE COĞRAFYASININ GÜZELLİĞİNE VE GÜZELLİĞE DUYDUĞU TUTKUYU İŞARET ETMEKTEDİR.</a:t>
          </a:r>
          <a:endParaRPr lang="en-US"/>
        </a:p>
      </dgm:t>
    </dgm:pt>
    <dgm:pt modelId="{509E53D9-B461-45CC-91B5-DFA420379B69}" type="parTrans" cxnId="{A14E0207-9BAE-4460-AE0D-7B0D3F6DDB1B}">
      <dgm:prSet/>
      <dgm:spPr/>
      <dgm:t>
        <a:bodyPr/>
        <a:lstStyle/>
        <a:p>
          <a:endParaRPr lang="en-US"/>
        </a:p>
      </dgm:t>
    </dgm:pt>
    <dgm:pt modelId="{4E8DC887-F79D-49D6-8DA2-E8CC9A2F1011}" type="sibTrans" cxnId="{A14E0207-9BAE-4460-AE0D-7B0D3F6DDB1B}">
      <dgm:prSet/>
      <dgm:spPr/>
      <dgm:t>
        <a:bodyPr/>
        <a:lstStyle/>
        <a:p>
          <a:endParaRPr lang="en-US"/>
        </a:p>
      </dgm:t>
    </dgm:pt>
    <dgm:pt modelId="{6BA8A111-089F-472E-BCA2-0B922F602D52}">
      <dgm:prSet/>
      <dgm:spPr/>
      <dgm:t>
        <a:bodyPr/>
        <a:lstStyle/>
        <a:p>
          <a:r>
            <a:rPr lang="tr-TR"/>
            <a:t>ŞAİR, SABAH GÜNEY RÜZGARI ESTİĞİNDE, GÜN IŞIĞININ ALTINDA HAREKET EDEN SALINAN KAHKAHASINI DÖRT BİR YANA YAYAN ÇILGIN NAR OLUP OLMADIĞINI SORAR. </a:t>
          </a:r>
          <a:endParaRPr lang="en-US"/>
        </a:p>
      </dgm:t>
    </dgm:pt>
    <dgm:pt modelId="{C01EF981-76CB-4AAF-9423-E70E53D86457}" type="parTrans" cxnId="{694DD61A-D30B-4875-9FFE-A27A2607FF47}">
      <dgm:prSet/>
      <dgm:spPr/>
      <dgm:t>
        <a:bodyPr/>
        <a:lstStyle/>
        <a:p>
          <a:endParaRPr lang="en-US"/>
        </a:p>
      </dgm:t>
    </dgm:pt>
    <dgm:pt modelId="{9C847514-1914-41BC-9825-07A907F6425E}" type="sibTrans" cxnId="{694DD61A-D30B-4875-9FFE-A27A2607FF47}">
      <dgm:prSet/>
      <dgm:spPr/>
      <dgm:t>
        <a:bodyPr/>
        <a:lstStyle/>
        <a:p>
          <a:endParaRPr lang="en-US"/>
        </a:p>
      </dgm:t>
    </dgm:pt>
    <dgm:pt modelId="{FE0DE8CD-7114-4444-98F1-94D9C88A8B4F}">
      <dgm:prSet/>
      <dgm:spPr/>
      <dgm:t>
        <a:bodyPr/>
        <a:lstStyle/>
        <a:p>
          <a:r>
            <a:rPr lang="tr-TR"/>
            <a:t>ŞAİR İNSANA AİT BİR EYLEM OLAN GÜLME EYLEMİNİ NAR AĞACINA ATFEDEREK KİŞİSELLEŞTİRME SANATINI DEVREYE SOKAR.</a:t>
          </a:r>
          <a:endParaRPr lang="en-US"/>
        </a:p>
      </dgm:t>
    </dgm:pt>
    <dgm:pt modelId="{5F9E69B5-BF41-4658-9694-5E5251166642}" type="parTrans" cxnId="{A3F71945-F88B-47DF-8B1F-208A4CCDB214}">
      <dgm:prSet/>
      <dgm:spPr/>
      <dgm:t>
        <a:bodyPr/>
        <a:lstStyle/>
        <a:p>
          <a:endParaRPr lang="en-US"/>
        </a:p>
      </dgm:t>
    </dgm:pt>
    <dgm:pt modelId="{B7D995FE-FC0F-4253-950C-13BE40DEFAEB}" type="sibTrans" cxnId="{A3F71945-F88B-47DF-8B1F-208A4CCDB214}">
      <dgm:prSet/>
      <dgm:spPr/>
      <dgm:t>
        <a:bodyPr/>
        <a:lstStyle/>
        <a:p>
          <a:endParaRPr lang="en-US"/>
        </a:p>
      </dgm:t>
    </dgm:pt>
    <dgm:pt modelId="{445A7639-CCD7-415A-BACB-F0DD629CC702}" type="pres">
      <dgm:prSet presAssocID="{C8ED09FD-1D3E-4D7A-B9B0-E4FBC0E3A98F}" presName="diagram" presStyleCnt="0">
        <dgm:presLayoutVars>
          <dgm:dir/>
          <dgm:resizeHandles val="exact"/>
        </dgm:presLayoutVars>
      </dgm:prSet>
      <dgm:spPr/>
    </dgm:pt>
    <dgm:pt modelId="{2A42A461-D626-4084-B2CA-45FDEF14D12E}" type="pres">
      <dgm:prSet presAssocID="{A954CC04-77E8-4336-B5EF-1F3015596A8F}" presName="node" presStyleLbl="node1" presStyleIdx="0" presStyleCnt="3">
        <dgm:presLayoutVars>
          <dgm:bulletEnabled val="1"/>
        </dgm:presLayoutVars>
      </dgm:prSet>
      <dgm:spPr/>
    </dgm:pt>
    <dgm:pt modelId="{C1D051BD-A2EF-4AFF-9B58-B3ECFC6EA4CE}" type="pres">
      <dgm:prSet presAssocID="{4E8DC887-F79D-49D6-8DA2-E8CC9A2F1011}" presName="sibTrans" presStyleCnt="0"/>
      <dgm:spPr/>
    </dgm:pt>
    <dgm:pt modelId="{311FED7A-A89F-4AD4-8EFB-DF03A61FBB3C}" type="pres">
      <dgm:prSet presAssocID="{6BA8A111-089F-472E-BCA2-0B922F602D52}" presName="node" presStyleLbl="node1" presStyleIdx="1" presStyleCnt="3">
        <dgm:presLayoutVars>
          <dgm:bulletEnabled val="1"/>
        </dgm:presLayoutVars>
      </dgm:prSet>
      <dgm:spPr/>
    </dgm:pt>
    <dgm:pt modelId="{BD185985-9BED-4D0A-8FA7-3EF3BAA886B1}" type="pres">
      <dgm:prSet presAssocID="{9C847514-1914-41BC-9825-07A907F6425E}" presName="sibTrans" presStyleCnt="0"/>
      <dgm:spPr/>
    </dgm:pt>
    <dgm:pt modelId="{D362D5AE-B88B-4AA6-A391-09E362DF6F0D}" type="pres">
      <dgm:prSet presAssocID="{FE0DE8CD-7114-4444-98F1-94D9C88A8B4F}" presName="node" presStyleLbl="node1" presStyleIdx="2" presStyleCnt="3">
        <dgm:presLayoutVars>
          <dgm:bulletEnabled val="1"/>
        </dgm:presLayoutVars>
      </dgm:prSet>
      <dgm:spPr/>
    </dgm:pt>
  </dgm:ptLst>
  <dgm:cxnLst>
    <dgm:cxn modelId="{A1647504-7084-4C11-9D5F-12E163F48131}" type="presOf" srcId="{6BA8A111-089F-472E-BCA2-0B922F602D52}" destId="{311FED7A-A89F-4AD4-8EFB-DF03A61FBB3C}" srcOrd="0" destOrd="0" presId="urn:microsoft.com/office/officeart/2005/8/layout/default"/>
    <dgm:cxn modelId="{A14E0207-9BAE-4460-AE0D-7B0D3F6DDB1B}" srcId="{C8ED09FD-1D3E-4D7A-B9B0-E4FBC0E3A98F}" destId="{A954CC04-77E8-4336-B5EF-1F3015596A8F}" srcOrd="0" destOrd="0" parTransId="{509E53D9-B461-45CC-91B5-DFA420379B69}" sibTransId="{4E8DC887-F79D-49D6-8DA2-E8CC9A2F1011}"/>
    <dgm:cxn modelId="{694DD61A-D30B-4875-9FFE-A27A2607FF47}" srcId="{C8ED09FD-1D3E-4D7A-B9B0-E4FBC0E3A98F}" destId="{6BA8A111-089F-472E-BCA2-0B922F602D52}" srcOrd="1" destOrd="0" parTransId="{C01EF981-76CB-4AAF-9423-E70E53D86457}" sibTransId="{9C847514-1914-41BC-9825-07A907F6425E}"/>
    <dgm:cxn modelId="{C8CD4D29-5996-4FF8-88DB-9336D9A90BF0}" type="presOf" srcId="{C8ED09FD-1D3E-4D7A-B9B0-E4FBC0E3A98F}" destId="{445A7639-CCD7-415A-BACB-F0DD629CC702}" srcOrd="0" destOrd="0" presId="urn:microsoft.com/office/officeart/2005/8/layout/default"/>
    <dgm:cxn modelId="{A3F71945-F88B-47DF-8B1F-208A4CCDB214}" srcId="{C8ED09FD-1D3E-4D7A-B9B0-E4FBC0E3A98F}" destId="{FE0DE8CD-7114-4444-98F1-94D9C88A8B4F}" srcOrd="2" destOrd="0" parTransId="{5F9E69B5-BF41-4658-9694-5E5251166642}" sibTransId="{B7D995FE-FC0F-4253-950C-13BE40DEFAEB}"/>
    <dgm:cxn modelId="{8E3F1F53-DD1B-45F0-A68D-3D98626309A8}" type="presOf" srcId="{A954CC04-77E8-4336-B5EF-1F3015596A8F}" destId="{2A42A461-D626-4084-B2CA-45FDEF14D12E}" srcOrd="0" destOrd="0" presId="urn:microsoft.com/office/officeart/2005/8/layout/default"/>
    <dgm:cxn modelId="{3805DA89-9619-49EB-99CA-98B3E5AB2EC5}" type="presOf" srcId="{FE0DE8CD-7114-4444-98F1-94D9C88A8B4F}" destId="{D362D5AE-B88B-4AA6-A391-09E362DF6F0D}" srcOrd="0" destOrd="0" presId="urn:microsoft.com/office/officeart/2005/8/layout/default"/>
    <dgm:cxn modelId="{39E7B8D6-EC10-4C56-92D6-331F839E6B98}" type="presParOf" srcId="{445A7639-CCD7-415A-BACB-F0DD629CC702}" destId="{2A42A461-D626-4084-B2CA-45FDEF14D12E}" srcOrd="0" destOrd="0" presId="urn:microsoft.com/office/officeart/2005/8/layout/default"/>
    <dgm:cxn modelId="{2AAB3304-78A4-4666-B453-300C527BF4BA}" type="presParOf" srcId="{445A7639-CCD7-415A-BACB-F0DD629CC702}" destId="{C1D051BD-A2EF-4AFF-9B58-B3ECFC6EA4CE}" srcOrd="1" destOrd="0" presId="urn:microsoft.com/office/officeart/2005/8/layout/default"/>
    <dgm:cxn modelId="{DCCB9DAC-B44F-4028-9EB2-72C9B3B14494}" type="presParOf" srcId="{445A7639-CCD7-415A-BACB-F0DD629CC702}" destId="{311FED7A-A89F-4AD4-8EFB-DF03A61FBB3C}" srcOrd="2" destOrd="0" presId="urn:microsoft.com/office/officeart/2005/8/layout/default"/>
    <dgm:cxn modelId="{5A776F21-AB01-4F65-B01C-5A955D2ADDD6}" type="presParOf" srcId="{445A7639-CCD7-415A-BACB-F0DD629CC702}" destId="{BD185985-9BED-4D0A-8FA7-3EF3BAA886B1}" srcOrd="3" destOrd="0" presId="urn:microsoft.com/office/officeart/2005/8/layout/default"/>
    <dgm:cxn modelId="{7E3B6079-BD4A-4B68-9DAF-85E329B20259}" type="presParOf" srcId="{445A7639-CCD7-415A-BACB-F0DD629CC702}" destId="{D362D5AE-B88B-4AA6-A391-09E362DF6F0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3269B-626E-4DDD-A492-5AAD5E6D1EDB}">
      <dsp:nvSpPr>
        <dsp:cNvPr id="0" name=""/>
        <dsp:cNvSpPr/>
      </dsp:nvSpPr>
      <dsp:spPr>
        <a:xfrm>
          <a:off x="0" y="154073"/>
          <a:ext cx="6245265" cy="2597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l-GR" sz="3000" b="0" i="0" kern="1200"/>
            <a:t>Χρησιμοποιεί χαρακτηριστικά σύμβολα, φως, θάλασσα, ήλιος όπου η μαγεία της φύσης και του φωτός δίνονται στην μεταφυσική τους διάσταση.</a:t>
          </a:r>
          <a:endParaRPr lang="en-US" sz="3000" kern="1200"/>
        </a:p>
      </dsp:txBody>
      <dsp:txXfrm>
        <a:off x="126795" y="280868"/>
        <a:ext cx="5991675" cy="2343810"/>
      </dsp:txXfrm>
    </dsp:sp>
    <dsp:sp modelId="{BCC801C9-6DB3-43D2-B231-7A7AD56B4CB6}">
      <dsp:nvSpPr>
        <dsp:cNvPr id="0" name=""/>
        <dsp:cNvSpPr/>
      </dsp:nvSpPr>
      <dsp:spPr>
        <a:xfrm>
          <a:off x="0" y="2837873"/>
          <a:ext cx="6245265" cy="2597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l-GR" sz="3000" b="0" i="1" kern="1200"/>
            <a:t>μεγάλη τέχνη βρίσκεται οπουδήποτε ο άνθρωπος κατορθώνει να αναγνωρίζει τον εαυτό του και να τον εκφράζει με πληρότητα μεσ' στο ελάχιστο"                              Ο.Ελύτης</a:t>
          </a:r>
          <a:endParaRPr lang="en-US" sz="3000" kern="1200"/>
        </a:p>
      </dsp:txBody>
      <dsp:txXfrm>
        <a:off x="126795" y="2964668"/>
        <a:ext cx="5991675" cy="2343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2A461-D626-4084-B2CA-45FDEF14D12E}">
      <dsp:nvSpPr>
        <dsp:cNvPr id="0" name=""/>
        <dsp:cNvSpPr/>
      </dsp:nvSpPr>
      <dsp:spPr>
        <a:xfrm>
          <a:off x="755" y="446935"/>
          <a:ext cx="2948003" cy="176880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t>BEYAZ AVLULARDA: ŞAİR MEKAN SEÇİMİYLE EGE COĞRAFYASININ GÜZELLİĞİNE VE GÜZELLİĞE DUYDUĞU TUTKUYU İŞARET ETMEKTEDİR.</a:t>
          </a:r>
          <a:endParaRPr lang="en-US" sz="1800" kern="1200"/>
        </a:p>
      </dsp:txBody>
      <dsp:txXfrm>
        <a:off x="755" y="446935"/>
        <a:ext cx="2948003" cy="1768802"/>
      </dsp:txXfrm>
    </dsp:sp>
    <dsp:sp modelId="{311FED7A-A89F-4AD4-8EFB-DF03A61FBB3C}">
      <dsp:nvSpPr>
        <dsp:cNvPr id="0" name=""/>
        <dsp:cNvSpPr/>
      </dsp:nvSpPr>
      <dsp:spPr>
        <a:xfrm>
          <a:off x="3243559" y="446935"/>
          <a:ext cx="2948003" cy="176880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t>ŞAİR, SABAH GÜNEY RÜZGARI ESTİĞİNDE, GÜN IŞIĞININ ALTINDA HAREKET EDEN SALINAN KAHKAHASINI DÖRT BİR YANA YAYAN ÇILGIN NAR OLUP OLMADIĞINI SORAR. </a:t>
          </a:r>
          <a:endParaRPr lang="en-US" sz="1800" kern="1200"/>
        </a:p>
      </dsp:txBody>
      <dsp:txXfrm>
        <a:off x="3243559" y="446935"/>
        <a:ext cx="2948003" cy="1768802"/>
      </dsp:txXfrm>
    </dsp:sp>
    <dsp:sp modelId="{D362D5AE-B88B-4AA6-A391-09E362DF6F0D}">
      <dsp:nvSpPr>
        <dsp:cNvPr id="0" name=""/>
        <dsp:cNvSpPr/>
      </dsp:nvSpPr>
      <dsp:spPr>
        <a:xfrm>
          <a:off x="1622157" y="2510538"/>
          <a:ext cx="2948003" cy="176880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t>ŞAİR İNSANA AİT BİR EYLEM OLAN GÜLME EYLEMİNİ NAR AĞACINA ATFEDEREK KİŞİSELLEŞTİRME SANATINI DEVREYE SOKAR.</a:t>
          </a:r>
          <a:endParaRPr lang="en-US" sz="1800" kern="1200"/>
        </a:p>
      </dsp:txBody>
      <dsp:txXfrm>
        <a:off x="1622157" y="2510538"/>
        <a:ext cx="2948003" cy="17688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10F7F46-E57D-4555-9D86-2443D555A7D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F57D658-0032-4475-BD7C-AC6F836C0B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4BFA421-CAEE-4760-9E98-4FFB2714D4DD}"/>
              </a:ext>
            </a:extLst>
          </p:cNvPr>
          <p:cNvSpPr>
            <a:spLocks noGrp="1"/>
          </p:cNvSpPr>
          <p:nvPr>
            <p:ph type="dt" sz="half" idx="10"/>
          </p:nvPr>
        </p:nvSpPr>
        <p:spPr/>
        <p:txBody>
          <a:bodyPr/>
          <a:lstStyle/>
          <a:p>
            <a:fld id="{6A29797E-303D-4CDB-8CF2-F839E0D44391}" type="datetimeFigureOut">
              <a:rPr lang="tr-TR" smtClean="0"/>
              <a:t>20.12.2023</a:t>
            </a:fld>
            <a:endParaRPr lang="tr-TR"/>
          </a:p>
        </p:txBody>
      </p:sp>
      <p:sp>
        <p:nvSpPr>
          <p:cNvPr id="5" name="Alt Bilgi Yer Tutucusu 4">
            <a:extLst>
              <a:ext uri="{FF2B5EF4-FFF2-40B4-BE49-F238E27FC236}">
                <a16:creationId xmlns:a16="http://schemas.microsoft.com/office/drawing/2014/main" id="{6F7C24FF-D788-4297-9A84-88A873C01F8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29C9EFC-FA2F-4032-8A22-D890FD86348A}"/>
              </a:ext>
            </a:extLst>
          </p:cNvPr>
          <p:cNvSpPr>
            <a:spLocks noGrp="1"/>
          </p:cNvSpPr>
          <p:nvPr>
            <p:ph type="sldNum" sz="quarter" idx="12"/>
          </p:nvPr>
        </p:nvSpPr>
        <p:spPr/>
        <p:txBody>
          <a:bodyPr/>
          <a:lstStyle/>
          <a:p>
            <a:fld id="{BB2DA35C-54AF-467C-BDE7-936A31DC7513}" type="slidenum">
              <a:rPr lang="tr-TR" smtClean="0"/>
              <a:t>‹#›</a:t>
            </a:fld>
            <a:endParaRPr lang="tr-TR"/>
          </a:p>
        </p:txBody>
      </p:sp>
    </p:spTree>
    <p:extLst>
      <p:ext uri="{BB962C8B-B14F-4D97-AF65-F5344CB8AC3E}">
        <p14:creationId xmlns:p14="http://schemas.microsoft.com/office/powerpoint/2010/main" val="302025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04D6383-4C32-4D1F-BA99-E34059C7B4D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3EBEEEF-45CA-4437-BC90-3868A194E076}"/>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F8A553D-28C2-49B5-9342-CECD6CC6BBE6}"/>
              </a:ext>
            </a:extLst>
          </p:cNvPr>
          <p:cNvSpPr>
            <a:spLocks noGrp="1"/>
          </p:cNvSpPr>
          <p:nvPr>
            <p:ph type="dt" sz="half" idx="10"/>
          </p:nvPr>
        </p:nvSpPr>
        <p:spPr/>
        <p:txBody>
          <a:bodyPr/>
          <a:lstStyle/>
          <a:p>
            <a:fld id="{6A29797E-303D-4CDB-8CF2-F839E0D44391}" type="datetimeFigureOut">
              <a:rPr lang="tr-TR" smtClean="0"/>
              <a:t>20.12.2023</a:t>
            </a:fld>
            <a:endParaRPr lang="tr-TR"/>
          </a:p>
        </p:txBody>
      </p:sp>
      <p:sp>
        <p:nvSpPr>
          <p:cNvPr id="5" name="Alt Bilgi Yer Tutucusu 4">
            <a:extLst>
              <a:ext uri="{FF2B5EF4-FFF2-40B4-BE49-F238E27FC236}">
                <a16:creationId xmlns:a16="http://schemas.microsoft.com/office/drawing/2014/main" id="{8B9A4D3A-C155-4431-96B5-3BDF81A0C0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19542F1-C223-4960-BB8B-EA83A4EECB45}"/>
              </a:ext>
            </a:extLst>
          </p:cNvPr>
          <p:cNvSpPr>
            <a:spLocks noGrp="1"/>
          </p:cNvSpPr>
          <p:nvPr>
            <p:ph type="sldNum" sz="quarter" idx="12"/>
          </p:nvPr>
        </p:nvSpPr>
        <p:spPr/>
        <p:txBody>
          <a:bodyPr/>
          <a:lstStyle/>
          <a:p>
            <a:fld id="{BB2DA35C-54AF-467C-BDE7-936A31DC7513}" type="slidenum">
              <a:rPr lang="tr-TR" smtClean="0"/>
              <a:t>‹#›</a:t>
            </a:fld>
            <a:endParaRPr lang="tr-TR"/>
          </a:p>
        </p:txBody>
      </p:sp>
    </p:spTree>
    <p:extLst>
      <p:ext uri="{BB962C8B-B14F-4D97-AF65-F5344CB8AC3E}">
        <p14:creationId xmlns:p14="http://schemas.microsoft.com/office/powerpoint/2010/main" val="244768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3D7427D-44A0-4112-8D4A-DF162BB43BC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173AAC7-65D8-4E02-85B7-5FB0FF845CA8}"/>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7E07048-28B3-4CBF-88F2-EED7B3FBCE94}"/>
              </a:ext>
            </a:extLst>
          </p:cNvPr>
          <p:cNvSpPr>
            <a:spLocks noGrp="1"/>
          </p:cNvSpPr>
          <p:nvPr>
            <p:ph type="dt" sz="half" idx="10"/>
          </p:nvPr>
        </p:nvSpPr>
        <p:spPr/>
        <p:txBody>
          <a:bodyPr/>
          <a:lstStyle/>
          <a:p>
            <a:fld id="{6A29797E-303D-4CDB-8CF2-F839E0D44391}" type="datetimeFigureOut">
              <a:rPr lang="tr-TR" smtClean="0"/>
              <a:t>20.12.2023</a:t>
            </a:fld>
            <a:endParaRPr lang="tr-TR"/>
          </a:p>
        </p:txBody>
      </p:sp>
      <p:sp>
        <p:nvSpPr>
          <p:cNvPr id="5" name="Alt Bilgi Yer Tutucusu 4">
            <a:extLst>
              <a:ext uri="{FF2B5EF4-FFF2-40B4-BE49-F238E27FC236}">
                <a16:creationId xmlns:a16="http://schemas.microsoft.com/office/drawing/2014/main" id="{C7EDC5A7-4B2F-438B-9402-AD02981307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5F8DC27-708E-4CF3-9194-56A3CB9A0389}"/>
              </a:ext>
            </a:extLst>
          </p:cNvPr>
          <p:cNvSpPr>
            <a:spLocks noGrp="1"/>
          </p:cNvSpPr>
          <p:nvPr>
            <p:ph type="sldNum" sz="quarter" idx="12"/>
          </p:nvPr>
        </p:nvSpPr>
        <p:spPr/>
        <p:txBody>
          <a:bodyPr/>
          <a:lstStyle/>
          <a:p>
            <a:fld id="{BB2DA35C-54AF-467C-BDE7-936A31DC7513}" type="slidenum">
              <a:rPr lang="tr-TR" smtClean="0"/>
              <a:t>‹#›</a:t>
            </a:fld>
            <a:endParaRPr lang="tr-TR"/>
          </a:p>
        </p:txBody>
      </p:sp>
    </p:spTree>
    <p:extLst>
      <p:ext uri="{BB962C8B-B14F-4D97-AF65-F5344CB8AC3E}">
        <p14:creationId xmlns:p14="http://schemas.microsoft.com/office/powerpoint/2010/main" val="234682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AF7A812-BAC8-46A3-BD66-52F6D9C62DE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8D7CF93-2196-48E8-BB45-B525D61A83DC}"/>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8F819BD-C484-4036-AA1C-9029C64C1676}"/>
              </a:ext>
            </a:extLst>
          </p:cNvPr>
          <p:cNvSpPr>
            <a:spLocks noGrp="1"/>
          </p:cNvSpPr>
          <p:nvPr>
            <p:ph type="dt" sz="half" idx="10"/>
          </p:nvPr>
        </p:nvSpPr>
        <p:spPr/>
        <p:txBody>
          <a:bodyPr/>
          <a:lstStyle/>
          <a:p>
            <a:fld id="{6A29797E-303D-4CDB-8CF2-F839E0D44391}" type="datetimeFigureOut">
              <a:rPr lang="tr-TR" smtClean="0"/>
              <a:t>20.12.2023</a:t>
            </a:fld>
            <a:endParaRPr lang="tr-TR"/>
          </a:p>
        </p:txBody>
      </p:sp>
      <p:sp>
        <p:nvSpPr>
          <p:cNvPr id="5" name="Alt Bilgi Yer Tutucusu 4">
            <a:extLst>
              <a:ext uri="{FF2B5EF4-FFF2-40B4-BE49-F238E27FC236}">
                <a16:creationId xmlns:a16="http://schemas.microsoft.com/office/drawing/2014/main" id="{228E643F-8F11-4167-BFDA-5C4F03F18C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25BB48-5F25-4D28-824C-19B171BDECD3}"/>
              </a:ext>
            </a:extLst>
          </p:cNvPr>
          <p:cNvSpPr>
            <a:spLocks noGrp="1"/>
          </p:cNvSpPr>
          <p:nvPr>
            <p:ph type="sldNum" sz="quarter" idx="12"/>
          </p:nvPr>
        </p:nvSpPr>
        <p:spPr/>
        <p:txBody>
          <a:bodyPr/>
          <a:lstStyle/>
          <a:p>
            <a:fld id="{BB2DA35C-54AF-467C-BDE7-936A31DC7513}" type="slidenum">
              <a:rPr lang="tr-TR" smtClean="0"/>
              <a:t>‹#›</a:t>
            </a:fld>
            <a:endParaRPr lang="tr-TR"/>
          </a:p>
        </p:txBody>
      </p:sp>
    </p:spTree>
    <p:extLst>
      <p:ext uri="{BB962C8B-B14F-4D97-AF65-F5344CB8AC3E}">
        <p14:creationId xmlns:p14="http://schemas.microsoft.com/office/powerpoint/2010/main" val="214751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BCB28BA-3BB1-4F5E-80E4-2783FE0EC27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C0647BE-2069-481D-A018-68860F83B0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18E43C5B-D3E6-4E11-B9C1-7B9E42FB221D}"/>
              </a:ext>
            </a:extLst>
          </p:cNvPr>
          <p:cNvSpPr>
            <a:spLocks noGrp="1"/>
          </p:cNvSpPr>
          <p:nvPr>
            <p:ph type="dt" sz="half" idx="10"/>
          </p:nvPr>
        </p:nvSpPr>
        <p:spPr/>
        <p:txBody>
          <a:bodyPr/>
          <a:lstStyle/>
          <a:p>
            <a:fld id="{6A29797E-303D-4CDB-8CF2-F839E0D44391}" type="datetimeFigureOut">
              <a:rPr lang="tr-TR" smtClean="0"/>
              <a:t>20.12.2023</a:t>
            </a:fld>
            <a:endParaRPr lang="tr-TR"/>
          </a:p>
        </p:txBody>
      </p:sp>
      <p:sp>
        <p:nvSpPr>
          <p:cNvPr id="5" name="Alt Bilgi Yer Tutucusu 4">
            <a:extLst>
              <a:ext uri="{FF2B5EF4-FFF2-40B4-BE49-F238E27FC236}">
                <a16:creationId xmlns:a16="http://schemas.microsoft.com/office/drawing/2014/main" id="{A00A78C5-1E75-4B0C-8D72-8E2F19AF39A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7A12B6-683F-4BD8-B574-80F13CCFBB8C}"/>
              </a:ext>
            </a:extLst>
          </p:cNvPr>
          <p:cNvSpPr>
            <a:spLocks noGrp="1"/>
          </p:cNvSpPr>
          <p:nvPr>
            <p:ph type="sldNum" sz="quarter" idx="12"/>
          </p:nvPr>
        </p:nvSpPr>
        <p:spPr/>
        <p:txBody>
          <a:bodyPr/>
          <a:lstStyle/>
          <a:p>
            <a:fld id="{BB2DA35C-54AF-467C-BDE7-936A31DC7513}" type="slidenum">
              <a:rPr lang="tr-TR" smtClean="0"/>
              <a:t>‹#›</a:t>
            </a:fld>
            <a:endParaRPr lang="tr-TR"/>
          </a:p>
        </p:txBody>
      </p:sp>
    </p:spTree>
    <p:extLst>
      <p:ext uri="{BB962C8B-B14F-4D97-AF65-F5344CB8AC3E}">
        <p14:creationId xmlns:p14="http://schemas.microsoft.com/office/powerpoint/2010/main" val="3299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0E65DEB-77EF-4642-B425-9F17516BF34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BE504B-0E2F-42A8-A7EC-42C30E8149F2}"/>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61C3BAB-D63E-4FA1-B5FF-E15CADC85075}"/>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570211D-C4D5-4311-859B-15FE304AD708}"/>
              </a:ext>
            </a:extLst>
          </p:cNvPr>
          <p:cNvSpPr>
            <a:spLocks noGrp="1"/>
          </p:cNvSpPr>
          <p:nvPr>
            <p:ph type="dt" sz="half" idx="10"/>
          </p:nvPr>
        </p:nvSpPr>
        <p:spPr/>
        <p:txBody>
          <a:bodyPr/>
          <a:lstStyle/>
          <a:p>
            <a:fld id="{6A29797E-303D-4CDB-8CF2-F839E0D44391}" type="datetimeFigureOut">
              <a:rPr lang="tr-TR" smtClean="0"/>
              <a:t>20.12.2023</a:t>
            </a:fld>
            <a:endParaRPr lang="tr-TR"/>
          </a:p>
        </p:txBody>
      </p:sp>
      <p:sp>
        <p:nvSpPr>
          <p:cNvPr id="6" name="Alt Bilgi Yer Tutucusu 5">
            <a:extLst>
              <a:ext uri="{FF2B5EF4-FFF2-40B4-BE49-F238E27FC236}">
                <a16:creationId xmlns:a16="http://schemas.microsoft.com/office/drawing/2014/main" id="{58096413-DC8F-4417-97E7-A149773BA57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07DF897-D50F-47C0-BC95-56330A1E45B6}"/>
              </a:ext>
            </a:extLst>
          </p:cNvPr>
          <p:cNvSpPr>
            <a:spLocks noGrp="1"/>
          </p:cNvSpPr>
          <p:nvPr>
            <p:ph type="sldNum" sz="quarter" idx="12"/>
          </p:nvPr>
        </p:nvSpPr>
        <p:spPr/>
        <p:txBody>
          <a:bodyPr/>
          <a:lstStyle/>
          <a:p>
            <a:fld id="{BB2DA35C-54AF-467C-BDE7-936A31DC7513}" type="slidenum">
              <a:rPr lang="tr-TR" smtClean="0"/>
              <a:t>‹#›</a:t>
            </a:fld>
            <a:endParaRPr lang="tr-TR"/>
          </a:p>
        </p:txBody>
      </p:sp>
    </p:spTree>
    <p:extLst>
      <p:ext uri="{BB962C8B-B14F-4D97-AF65-F5344CB8AC3E}">
        <p14:creationId xmlns:p14="http://schemas.microsoft.com/office/powerpoint/2010/main" val="151135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B6183C3-9F68-4C6E-B48F-54C1A3A9702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52A9403-B2BE-4AC2-9882-9892E2A92C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6501E4A8-E4E9-46EC-9375-794FA667D022}"/>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E136F32-346D-4AAE-A538-E338676535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17987961-C760-4640-8222-51C1A6CC56B9}"/>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69A6DCF-D130-4B6D-9EE8-28FC5F64CDFC}"/>
              </a:ext>
            </a:extLst>
          </p:cNvPr>
          <p:cNvSpPr>
            <a:spLocks noGrp="1"/>
          </p:cNvSpPr>
          <p:nvPr>
            <p:ph type="dt" sz="half" idx="10"/>
          </p:nvPr>
        </p:nvSpPr>
        <p:spPr/>
        <p:txBody>
          <a:bodyPr/>
          <a:lstStyle/>
          <a:p>
            <a:fld id="{6A29797E-303D-4CDB-8CF2-F839E0D44391}" type="datetimeFigureOut">
              <a:rPr lang="tr-TR" smtClean="0"/>
              <a:t>20.12.2023</a:t>
            </a:fld>
            <a:endParaRPr lang="tr-TR"/>
          </a:p>
        </p:txBody>
      </p:sp>
      <p:sp>
        <p:nvSpPr>
          <p:cNvPr id="8" name="Alt Bilgi Yer Tutucusu 7">
            <a:extLst>
              <a:ext uri="{FF2B5EF4-FFF2-40B4-BE49-F238E27FC236}">
                <a16:creationId xmlns:a16="http://schemas.microsoft.com/office/drawing/2014/main" id="{AF04622B-08D8-433D-9420-D61B98922AB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8457B77-86AD-4891-8860-CE92B0EE855A}"/>
              </a:ext>
            </a:extLst>
          </p:cNvPr>
          <p:cNvSpPr>
            <a:spLocks noGrp="1"/>
          </p:cNvSpPr>
          <p:nvPr>
            <p:ph type="sldNum" sz="quarter" idx="12"/>
          </p:nvPr>
        </p:nvSpPr>
        <p:spPr/>
        <p:txBody>
          <a:bodyPr/>
          <a:lstStyle/>
          <a:p>
            <a:fld id="{BB2DA35C-54AF-467C-BDE7-936A31DC7513}" type="slidenum">
              <a:rPr lang="tr-TR" smtClean="0"/>
              <a:t>‹#›</a:t>
            </a:fld>
            <a:endParaRPr lang="tr-TR"/>
          </a:p>
        </p:txBody>
      </p:sp>
    </p:spTree>
    <p:extLst>
      <p:ext uri="{BB962C8B-B14F-4D97-AF65-F5344CB8AC3E}">
        <p14:creationId xmlns:p14="http://schemas.microsoft.com/office/powerpoint/2010/main" val="280690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F6CE48C-5C10-48D5-8187-9FBEB365350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F2FEF45-B888-4837-B661-D4F9311C53D6}"/>
              </a:ext>
            </a:extLst>
          </p:cNvPr>
          <p:cNvSpPr>
            <a:spLocks noGrp="1"/>
          </p:cNvSpPr>
          <p:nvPr>
            <p:ph type="dt" sz="half" idx="10"/>
          </p:nvPr>
        </p:nvSpPr>
        <p:spPr/>
        <p:txBody>
          <a:bodyPr/>
          <a:lstStyle/>
          <a:p>
            <a:fld id="{6A29797E-303D-4CDB-8CF2-F839E0D44391}" type="datetimeFigureOut">
              <a:rPr lang="tr-TR" smtClean="0"/>
              <a:t>20.12.2023</a:t>
            </a:fld>
            <a:endParaRPr lang="tr-TR"/>
          </a:p>
        </p:txBody>
      </p:sp>
      <p:sp>
        <p:nvSpPr>
          <p:cNvPr id="4" name="Alt Bilgi Yer Tutucusu 3">
            <a:extLst>
              <a:ext uri="{FF2B5EF4-FFF2-40B4-BE49-F238E27FC236}">
                <a16:creationId xmlns:a16="http://schemas.microsoft.com/office/drawing/2014/main" id="{E6FBD422-4F93-4EFB-92BC-64B04A75CB4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1344EC0-9C91-4807-A57F-FADAC7DC716F}"/>
              </a:ext>
            </a:extLst>
          </p:cNvPr>
          <p:cNvSpPr>
            <a:spLocks noGrp="1"/>
          </p:cNvSpPr>
          <p:nvPr>
            <p:ph type="sldNum" sz="quarter" idx="12"/>
          </p:nvPr>
        </p:nvSpPr>
        <p:spPr/>
        <p:txBody>
          <a:bodyPr/>
          <a:lstStyle/>
          <a:p>
            <a:fld id="{BB2DA35C-54AF-467C-BDE7-936A31DC7513}" type="slidenum">
              <a:rPr lang="tr-TR" smtClean="0"/>
              <a:t>‹#›</a:t>
            </a:fld>
            <a:endParaRPr lang="tr-TR"/>
          </a:p>
        </p:txBody>
      </p:sp>
    </p:spTree>
    <p:extLst>
      <p:ext uri="{BB962C8B-B14F-4D97-AF65-F5344CB8AC3E}">
        <p14:creationId xmlns:p14="http://schemas.microsoft.com/office/powerpoint/2010/main" val="221761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BA62CDA-7680-430C-844D-29A58C96E110}"/>
              </a:ext>
            </a:extLst>
          </p:cNvPr>
          <p:cNvSpPr>
            <a:spLocks noGrp="1"/>
          </p:cNvSpPr>
          <p:nvPr>
            <p:ph type="dt" sz="half" idx="10"/>
          </p:nvPr>
        </p:nvSpPr>
        <p:spPr/>
        <p:txBody>
          <a:bodyPr/>
          <a:lstStyle/>
          <a:p>
            <a:fld id="{6A29797E-303D-4CDB-8CF2-F839E0D44391}" type="datetimeFigureOut">
              <a:rPr lang="tr-TR" smtClean="0"/>
              <a:t>20.12.2023</a:t>
            </a:fld>
            <a:endParaRPr lang="tr-TR"/>
          </a:p>
        </p:txBody>
      </p:sp>
      <p:sp>
        <p:nvSpPr>
          <p:cNvPr id="3" name="Alt Bilgi Yer Tutucusu 2">
            <a:extLst>
              <a:ext uri="{FF2B5EF4-FFF2-40B4-BE49-F238E27FC236}">
                <a16:creationId xmlns:a16="http://schemas.microsoft.com/office/drawing/2014/main" id="{0BCC6175-C942-4631-B4F2-BF7D0246092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B1E5FDA-418B-4A0C-8665-F7AC8DC63A59}"/>
              </a:ext>
            </a:extLst>
          </p:cNvPr>
          <p:cNvSpPr>
            <a:spLocks noGrp="1"/>
          </p:cNvSpPr>
          <p:nvPr>
            <p:ph type="sldNum" sz="quarter" idx="12"/>
          </p:nvPr>
        </p:nvSpPr>
        <p:spPr/>
        <p:txBody>
          <a:bodyPr/>
          <a:lstStyle/>
          <a:p>
            <a:fld id="{BB2DA35C-54AF-467C-BDE7-936A31DC7513}" type="slidenum">
              <a:rPr lang="tr-TR" smtClean="0"/>
              <a:t>‹#›</a:t>
            </a:fld>
            <a:endParaRPr lang="tr-TR"/>
          </a:p>
        </p:txBody>
      </p:sp>
    </p:spTree>
    <p:extLst>
      <p:ext uri="{BB962C8B-B14F-4D97-AF65-F5344CB8AC3E}">
        <p14:creationId xmlns:p14="http://schemas.microsoft.com/office/powerpoint/2010/main" val="354200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9B28FBA-0D7B-4840-ADC1-8B22172C0A9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C8CDE13-1306-4337-9A48-1506A42848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725F0B8-5FAF-4347-BFBD-FC54026A8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D6EC4481-7A99-44BC-B1DC-4ADD98E9BB45}"/>
              </a:ext>
            </a:extLst>
          </p:cNvPr>
          <p:cNvSpPr>
            <a:spLocks noGrp="1"/>
          </p:cNvSpPr>
          <p:nvPr>
            <p:ph type="dt" sz="half" idx="10"/>
          </p:nvPr>
        </p:nvSpPr>
        <p:spPr/>
        <p:txBody>
          <a:bodyPr/>
          <a:lstStyle/>
          <a:p>
            <a:fld id="{6A29797E-303D-4CDB-8CF2-F839E0D44391}" type="datetimeFigureOut">
              <a:rPr lang="tr-TR" smtClean="0"/>
              <a:t>20.12.2023</a:t>
            </a:fld>
            <a:endParaRPr lang="tr-TR"/>
          </a:p>
        </p:txBody>
      </p:sp>
      <p:sp>
        <p:nvSpPr>
          <p:cNvPr id="6" name="Alt Bilgi Yer Tutucusu 5">
            <a:extLst>
              <a:ext uri="{FF2B5EF4-FFF2-40B4-BE49-F238E27FC236}">
                <a16:creationId xmlns:a16="http://schemas.microsoft.com/office/drawing/2014/main" id="{01169347-8CB1-45FC-AF20-EE737F57152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A6E96F9-74E3-4C94-B352-153B78DA291F}"/>
              </a:ext>
            </a:extLst>
          </p:cNvPr>
          <p:cNvSpPr>
            <a:spLocks noGrp="1"/>
          </p:cNvSpPr>
          <p:nvPr>
            <p:ph type="sldNum" sz="quarter" idx="12"/>
          </p:nvPr>
        </p:nvSpPr>
        <p:spPr/>
        <p:txBody>
          <a:bodyPr/>
          <a:lstStyle/>
          <a:p>
            <a:fld id="{BB2DA35C-54AF-467C-BDE7-936A31DC7513}" type="slidenum">
              <a:rPr lang="tr-TR" smtClean="0"/>
              <a:t>‹#›</a:t>
            </a:fld>
            <a:endParaRPr lang="tr-TR"/>
          </a:p>
        </p:txBody>
      </p:sp>
    </p:spTree>
    <p:extLst>
      <p:ext uri="{BB962C8B-B14F-4D97-AF65-F5344CB8AC3E}">
        <p14:creationId xmlns:p14="http://schemas.microsoft.com/office/powerpoint/2010/main" val="3594465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F784A0E-A414-4585-957E-AEC325C493C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A8B5B37-5F1F-4DE0-863D-2EDC70FC1F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98C6F00-CB46-4AEB-9CC0-83554407D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AC6B9C04-4424-40EF-B0C0-1F25210C08D5}"/>
              </a:ext>
            </a:extLst>
          </p:cNvPr>
          <p:cNvSpPr>
            <a:spLocks noGrp="1"/>
          </p:cNvSpPr>
          <p:nvPr>
            <p:ph type="dt" sz="half" idx="10"/>
          </p:nvPr>
        </p:nvSpPr>
        <p:spPr/>
        <p:txBody>
          <a:bodyPr/>
          <a:lstStyle/>
          <a:p>
            <a:fld id="{6A29797E-303D-4CDB-8CF2-F839E0D44391}" type="datetimeFigureOut">
              <a:rPr lang="tr-TR" smtClean="0"/>
              <a:t>20.12.2023</a:t>
            </a:fld>
            <a:endParaRPr lang="tr-TR"/>
          </a:p>
        </p:txBody>
      </p:sp>
      <p:sp>
        <p:nvSpPr>
          <p:cNvPr id="6" name="Alt Bilgi Yer Tutucusu 5">
            <a:extLst>
              <a:ext uri="{FF2B5EF4-FFF2-40B4-BE49-F238E27FC236}">
                <a16:creationId xmlns:a16="http://schemas.microsoft.com/office/drawing/2014/main" id="{4DAE8B9B-09C5-4D91-BBB9-6A6FF7DC11D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5032947-1D56-4214-A3F5-F3A1C37EDCD6}"/>
              </a:ext>
            </a:extLst>
          </p:cNvPr>
          <p:cNvSpPr>
            <a:spLocks noGrp="1"/>
          </p:cNvSpPr>
          <p:nvPr>
            <p:ph type="sldNum" sz="quarter" idx="12"/>
          </p:nvPr>
        </p:nvSpPr>
        <p:spPr/>
        <p:txBody>
          <a:bodyPr/>
          <a:lstStyle/>
          <a:p>
            <a:fld id="{BB2DA35C-54AF-467C-BDE7-936A31DC7513}" type="slidenum">
              <a:rPr lang="tr-TR" smtClean="0"/>
              <a:t>‹#›</a:t>
            </a:fld>
            <a:endParaRPr lang="tr-TR"/>
          </a:p>
        </p:txBody>
      </p:sp>
    </p:spTree>
    <p:extLst>
      <p:ext uri="{BB962C8B-B14F-4D97-AF65-F5344CB8AC3E}">
        <p14:creationId xmlns:p14="http://schemas.microsoft.com/office/powerpoint/2010/main" val="875262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293D823-DD67-4B4D-965D-0240351DBF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D0B8B34-4726-4608-B100-4FBC6453DE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C8DB128-8844-4489-A6B9-DEC53D0B3A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9797E-303D-4CDB-8CF2-F839E0D44391}" type="datetimeFigureOut">
              <a:rPr lang="tr-TR" smtClean="0"/>
              <a:t>20.12.2023</a:t>
            </a:fld>
            <a:endParaRPr lang="tr-TR"/>
          </a:p>
        </p:txBody>
      </p:sp>
      <p:sp>
        <p:nvSpPr>
          <p:cNvPr id="5" name="Alt Bilgi Yer Tutucusu 4">
            <a:extLst>
              <a:ext uri="{FF2B5EF4-FFF2-40B4-BE49-F238E27FC236}">
                <a16:creationId xmlns:a16="http://schemas.microsoft.com/office/drawing/2014/main" id="{CA0ED0A5-8F7B-436A-83EC-E2475F8AEA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D01182F-F0C4-40B6-906B-B924104FF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DA35C-54AF-467C-BDE7-936A31DC7513}" type="slidenum">
              <a:rPr lang="tr-TR" smtClean="0"/>
              <a:t>‹#›</a:t>
            </a:fld>
            <a:endParaRPr lang="tr-TR"/>
          </a:p>
        </p:txBody>
      </p:sp>
    </p:spTree>
    <p:extLst>
      <p:ext uri="{BB962C8B-B14F-4D97-AF65-F5344CB8AC3E}">
        <p14:creationId xmlns:p14="http://schemas.microsoft.com/office/powerpoint/2010/main" val="706701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3496BD97-D82D-471F-A6B3-5CD0FF393E90}"/>
              </a:ext>
            </a:extLst>
          </p:cNvPr>
          <p:cNvPicPr>
            <a:picLocks noChangeAspect="1"/>
          </p:cNvPicPr>
          <p:nvPr/>
        </p:nvPicPr>
        <p:blipFill rotWithShape="1">
          <a:blip r:embed="rId2"/>
          <a:srcRect r="18700" b="9089"/>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a:extLst>
              <a:ext uri="{FF2B5EF4-FFF2-40B4-BE49-F238E27FC236}">
                <a16:creationId xmlns:a16="http://schemas.microsoft.com/office/drawing/2014/main" id="{0EF05D79-71D3-460D-9E9D-7579CE5CBA2F}"/>
              </a:ext>
            </a:extLst>
          </p:cNvPr>
          <p:cNvSpPr>
            <a:spLocks noGrp="1"/>
          </p:cNvSpPr>
          <p:nvPr>
            <p:ph type="ctrTitle"/>
          </p:nvPr>
        </p:nvSpPr>
        <p:spPr>
          <a:xfrm>
            <a:off x="477981" y="1122363"/>
            <a:ext cx="4023360" cy="3204134"/>
          </a:xfrm>
        </p:spPr>
        <p:txBody>
          <a:bodyPr anchor="b">
            <a:normAutofit/>
          </a:bodyPr>
          <a:lstStyle/>
          <a:p>
            <a:pPr algn="l"/>
            <a:r>
              <a:rPr lang="el-GR" sz="3700"/>
              <a:t>Οδυσσέας Ελύτης</a:t>
            </a:r>
            <a:br>
              <a:rPr lang="el-GR" sz="3700"/>
            </a:br>
            <a:r>
              <a:rPr lang="el-GR" sz="3700"/>
              <a:t> (Ηράκλειο Κρήτης, 2 Νοεμβρίου 1911 - Αθήνα, 18 Μαρτίου 1996)</a:t>
            </a:r>
            <a:endParaRPr lang="tr-TR" sz="3700"/>
          </a:p>
        </p:txBody>
      </p:sp>
      <p:sp>
        <p:nvSpPr>
          <p:cNvPr id="3" name="Alt Başlık 2">
            <a:extLst>
              <a:ext uri="{FF2B5EF4-FFF2-40B4-BE49-F238E27FC236}">
                <a16:creationId xmlns:a16="http://schemas.microsoft.com/office/drawing/2014/main" id="{B3270B0F-247E-4369-B265-892BA00769A5}"/>
              </a:ext>
            </a:extLst>
          </p:cNvPr>
          <p:cNvSpPr>
            <a:spLocks noGrp="1"/>
          </p:cNvSpPr>
          <p:nvPr>
            <p:ph type="subTitle" idx="1"/>
          </p:nvPr>
        </p:nvSpPr>
        <p:spPr>
          <a:xfrm>
            <a:off x="477980" y="4872922"/>
            <a:ext cx="4023359" cy="1208141"/>
          </a:xfrm>
        </p:spPr>
        <p:txBody>
          <a:bodyPr>
            <a:normAutofit/>
          </a:bodyPr>
          <a:lstStyle/>
          <a:p>
            <a:pPr algn="l"/>
            <a:endParaRPr lang="el-GR" sz="2000"/>
          </a:p>
          <a:p>
            <a:pPr algn="l"/>
            <a:endParaRPr lang="tr-TR" sz="2000"/>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68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58AD4478-19B3-445C-80A6-4C52045640AA}"/>
              </a:ext>
            </a:extLst>
          </p:cNvPr>
          <p:cNvSpPr>
            <a:spLocks noGrp="1"/>
          </p:cNvSpPr>
          <p:nvPr>
            <p:ph idx="1"/>
          </p:nvPr>
        </p:nvSpPr>
        <p:spPr>
          <a:xfrm>
            <a:off x="838200" y="787791"/>
            <a:ext cx="10515600" cy="5384409"/>
          </a:xfrm>
        </p:spPr>
        <p:txBody>
          <a:bodyPr>
            <a:normAutofit fontScale="85000" lnSpcReduction="20000"/>
          </a:bodyPr>
          <a:lstStyle/>
          <a:p>
            <a:pPr marL="0" indent="0">
              <a:buNone/>
            </a:pPr>
            <a:endParaRPr lang="el-GR" sz="2000" dirty="0"/>
          </a:p>
          <a:p>
            <a:pPr marL="0" indent="0">
              <a:buNone/>
            </a:pPr>
            <a:r>
              <a:rPr lang="tr-TR" sz="3600" dirty="0"/>
              <a:t>ŞİİR OPTİMİST DUYGULARLA  ŞAİRİN HAYAL DÜNYASINDA BİR NAR AĞACI MERKEZ ALINARAK YAZILMIŞTIR. </a:t>
            </a:r>
          </a:p>
          <a:p>
            <a:pPr marL="0" indent="0">
              <a:buNone/>
            </a:pPr>
            <a:r>
              <a:rPr lang="tr-TR" sz="3600" dirty="0"/>
              <a:t>BU AĞACIN VARLIĞININ YER KITADA YER ALMASI ŞAİRİN VURGULAMAK İSTEDİĞİ NOKTAYA İŞARET EDER.</a:t>
            </a:r>
          </a:p>
          <a:p>
            <a:pPr marL="0" indent="0">
              <a:buNone/>
            </a:pPr>
            <a:r>
              <a:rPr lang="tr-TR" sz="3600" dirty="0"/>
              <a:t>MUTLULUK VE CANLILIK, ELİTİS'İN BU ŞİİRSEL KOMPOZİSYONUNDA YER ALAN VE ŞAİRİN, HER TÜRLÜ OLUMSUZLUĞA VE ZORLUĞA RAĞMEN CAZİBESİNİ BOZMAMAYI BAŞARAN HAYATIN GÜZELLİĞİNİ ÖVME EĞİLİMİNİ ORTAYA KOYAN İKİ UNSURDUR. ŞAİR, BU CAZİBELERİ MADDİ ZENGİNLİK VE LÜKS GİBİ İNSAN YAŞAMININ GEREKSİZ YÖNLERİNDE DEĞİL, YAŞAMIN BASİT GÜNLÜK NOKTALARINDA TESPİT EDER. ZİRA HAYAT, EN BASİT UNSURLARDA  BİLE MUTLULUK İÇİN BİRÇOK NEDEN SUNAR.</a:t>
            </a:r>
          </a:p>
        </p:txBody>
      </p:sp>
    </p:spTree>
    <p:extLst>
      <p:ext uri="{BB962C8B-B14F-4D97-AF65-F5344CB8AC3E}">
        <p14:creationId xmlns:p14="http://schemas.microsoft.com/office/powerpoint/2010/main" val="3784230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D8E9B1-AC34-4A67-881C-C103D2A0E162}"/>
              </a:ext>
            </a:extLst>
          </p:cNvPr>
          <p:cNvPicPr>
            <a:picLocks noChangeAspect="1"/>
          </p:cNvPicPr>
          <p:nvPr/>
        </p:nvPicPr>
        <p:blipFill rotWithShape="1">
          <a:blip r:embed="rId2">
            <a:duotone>
              <a:prstClr val="black"/>
              <a:prstClr val="white"/>
            </a:duotone>
            <a:alphaModFix amt="35000"/>
          </a:blip>
          <a:srcRect t="15730"/>
          <a:stretch/>
        </p:blipFill>
        <p:spPr>
          <a:xfrm>
            <a:off x="20" y="10"/>
            <a:ext cx="12191980" cy="6857990"/>
          </a:xfrm>
          <a:prstGeom prst="rect">
            <a:avLst/>
          </a:prstGeom>
        </p:spPr>
      </p:pic>
      <p:sp>
        <p:nvSpPr>
          <p:cNvPr id="48" name="Rectangle 39">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9" name="Straight Connector 4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2" name="İçerik Yer Tutucusu 2">
            <a:extLst>
              <a:ext uri="{FF2B5EF4-FFF2-40B4-BE49-F238E27FC236}">
                <a16:creationId xmlns:a16="http://schemas.microsoft.com/office/drawing/2014/main" id="{70240DB4-01BF-428E-B88C-B07146DFFCAC}"/>
              </a:ext>
            </a:extLst>
          </p:cNvPr>
          <p:cNvGraphicFramePr>
            <a:graphicFrameLocks noGrp="1"/>
          </p:cNvGraphicFramePr>
          <p:nvPr>
            <p:ph idx="1"/>
            <p:extLst>
              <p:ext uri="{D42A27DB-BD31-4B8C-83A1-F6EECF244321}">
                <p14:modId xmlns:p14="http://schemas.microsoft.com/office/powerpoint/2010/main" val="3235165754"/>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9177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45" name="Freeform: Shape 144">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Metin kutusu 10">
            <a:extLst>
              <a:ext uri="{FF2B5EF4-FFF2-40B4-BE49-F238E27FC236}">
                <a16:creationId xmlns:a16="http://schemas.microsoft.com/office/drawing/2014/main" id="{596C506D-781A-4175-812B-01C30F8823C2}"/>
              </a:ext>
            </a:extLst>
          </p:cNvPr>
          <p:cNvSpPr txBox="1"/>
          <p:nvPr/>
        </p:nvSpPr>
        <p:spPr>
          <a:xfrm>
            <a:off x="928468" y="815926"/>
            <a:ext cx="9889587" cy="4594274"/>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3600">
                <a:solidFill>
                  <a:schemeClr val="tx2"/>
                </a:solidFill>
              </a:rPr>
              <a:t>SABAHLARI OVALARDA HASAT YAPAN GÜZEL KIZLARIN iŞE BAŞLADIKLARI SABAHIN ERKEN SAATLERİNDEN BERİ, GERÇEK DÜNYANIN GELENEKLERİ OLMADAN ÖZGÜRCE HAREKET ETTİKLERİ RÜYALAR DÜNYASIYLA HALA TEMAS HALİNDE KALIRLAR. ŞAİR İMGE, GERÇEKLİK VE RÜYA ARASINDAKİ SINIRLARI KASITLI OLARAK KARIŞTIRIR, BÖYLECE BU GENÇ FİGÜRLERİN TEMSİLİ VASITASIYLA  ŞAİRİN RUHUNDAKİLERİ DİLE  GEREKLİ ÖZGÜRLÜK ALAN SAĞLANIR.</a:t>
            </a:r>
            <a:endParaRPr lang="en-US" sz="3600" dirty="0">
              <a:solidFill>
                <a:schemeClr val="tx2"/>
              </a:solidFill>
            </a:endParaRPr>
          </a:p>
        </p:txBody>
      </p:sp>
      <p:grpSp>
        <p:nvGrpSpPr>
          <p:cNvPr id="150" name="Group 149">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51" name="Freeform: Shape 150">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54" name="Freeform: Shape 153">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8219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İçerik Yer Tutucusu 2">
            <a:extLst>
              <a:ext uri="{FF2B5EF4-FFF2-40B4-BE49-F238E27FC236}">
                <a16:creationId xmlns:a16="http://schemas.microsoft.com/office/drawing/2014/main" id="{5E91F3F5-5199-4FF8-990B-A46EB379C717}"/>
              </a:ext>
            </a:extLst>
          </p:cNvPr>
          <p:cNvSpPr>
            <a:spLocks noGrp="1"/>
          </p:cNvSpPr>
          <p:nvPr>
            <p:ph idx="1"/>
          </p:nvPr>
        </p:nvSpPr>
        <p:spPr>
          <a:xfrm>
            <a:off x="3055954" y="773723"/>
            <a:ext cx="8025002" cy="4636477"/>
          </a:xfrm>
        </p:spPr>
        <p:txBody>
          <a:bodyPr anchor="t">
            <a:normAutofit lnSpcReduction="10000"/>
          </a:bodyPr>
          <a:lstStyle/>
          <a:p>
            <a:endParaRPr lang="tr-TR" sz="2000" dirty="0">
              <a:solidFill>
                <a:schemeClr val="tx2"/>
              </a:solidFill>
            </a:endParaRPr>
          </a:p>
          <a:p>
            <a:pPr marL="0" indent="0">
              <a:buNone/>
            </a:pPr>
            <a:r>
              <a:rPr lang="tr-TR" sz="4400" dirty="0">
                <a:solidFill>
                  <a:schemeClr val="tx2"/>
                </a:solidFill>
              </a:rPr>
              <a:t>SARIŞIN SIFATI DAHA ÇOK SAÇ RENGİNE ATIFTA BULUNSADA  BUNUNLA BİRLİKTE, SABAH GÜNEŞİNİN IŞIĞINDA SARIYA, ALTIN RENGİ BİR İZLENİM YARATAN GENÇ VE PARLAK CİLDE DE ATIFTA BULUNUYOR OLABİLİR.</a:t>
            </a:r>
          </a:p>
        </p:txBody>
      </p:sp>
    </p:spTree>
    <p:extLst>
      <p:ext uri="{BB962C8B-B14F-4D97-AF65-F5344CB8AC3E}">
        <p14:creationId xmlns:p14="http://schemas.microsoft.com/office/powerpoint/2010/main" val="306315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A19F0CBB-A336-46AC-9CEA-73884E8F8B7B}"/>
              </a:ext>
            </a:extLst>
          </p:cNvPr>
          <p:cNvSpPr>
            <a:spLocks noGrp="1"/>
          </p:cNvSpPr>
          <p:nvPr>
            <p:ph idx="1"/>
          </p:nvPr>
        </p:nvSpPr>
        <p:spPr>
          <a:xfrm>
            <a:off x="643469" y="1782981"/>
            <a:ext cx="4008384" cy="4393982"/>
          </a:xfrm>
        </p:spPr>
        <p:txBody>
          <a:bodyPr>
            <a:normAutofit/>
          </a:bodyPr>
          <a:lstStyle/>
          <a:p>
            <a:pPr marL="0" indent="0">
              <a:buNone/>
            </a:pPr>
            <a:r>
              <a:rPr lang="tr-TR" sz="2000"/>
              <a:t>ÇILGIN NARIN İŞLEVİ, YALNIZCA DOĞANIN DIŞ GÜZELLEŞTİRİLMESİYLE SINIRLI DEĞİLDİR, İNSANIN RUHUNUN DERİNLİKLERİNE İNEREK KORKU VE İNANÇSIZLIĞI GİDERDİĞİ İÇİN ETKİSİ TAMDA BU NOKTADA DORUĞA ULAŞIR. İNSANLARA OLAYLARA İYİMSER BAKMA FIRSATI SUNAR VE ONLARI GERÇEKLİĞİN YÜKÜNDEN KURTARIR.</a:t>
            </a:r>
          </a:p>
        </p:txBody>
      </p:sp>
      <p:grpSp>
        <p:nvGrpSpPr>
          <p:cNvPr id="37" name="Group 2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Resim 3">
            <a:extLst>
              <a:ext uri="{FF2B5EF4-FFF2-40B4-BE49-F238E27FC236}">
                <a16:creationId xmlns:a16="http://schemas.microsoft.com/office/drawing/2014/main" id="{2558EC57-0B90-4C16-BC88-0A6FA608B7FC}"/>
              </a:ext>
            </a:extLst>
          </p:cNvPr>
          <p:cNvPicPr>
            <a:picLocks noChangeAspect="1"/>
          </p:cNvPicPr>
          <p:nvPr/>
        </p:nvPicPr>
        <p:blipFill>
          <a:blip r:embed="rId2"/>
          <a:stretch>
            <a:fillRect/>
          </a:stretch>
        </p:blipFill>
        <p:spPr>
          <a:xfrm>
            <a:off x="5295320" y="1864308"/>
            <a:ext cx="6253212" cy="4199237"/>
          </a:xfrm>
          <a:prstGeom prst="rect">
            <a:avLst/>
          </a:prstGeom>
        </p:spPr>
      </p:pic>
      <p:grpSp>
        <p:nvGrpSpPr>
          <p:cNvPr id="34" name="Group 33">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5" name="Rectangle 34">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567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A2FA9076-E545-4A25-80DC-0AEFF4196457}"/>
              </a:ext>
            </a:extLst>
          </p:cNvPr>
          <p:cNvSpPr>
            <a:spLocks noGrp="1"/>
          </p:cNvSpPr>
          <p:nvPr>
            <p:ph idx="1"/>
          </p:nvPr>
        </p:nvSpPr>
        <p:spPr>
          <a:xfrm>
            <a:off x="4447308" y="591344"/>
            <a:ext cx="6906491" cy="5585619"/>
          </a:xfrm>
        </p:spPr>
        <p:txBody>
          <a:bodyPr anchor="ctr">
            <a:normAutofit/>
          </a:bodyPr>
          <a:lstStyle/>
          <a:p>
            <a:endParaRPr lang="el-GR" sz="2600" dirty="0"/>
          </a:p>
          <a:p>
            <a:r>
              <a:rPr lang="el-GR" sz="2600" b="1" i="0" u="sng" dirty="0">
                <a:effectLst/>
                <a:latin typeface="Georgia" panose="02040502050405020303" pitchFamily="18" charset="0"/>
              </a:rPr>
              <a:t>Επιρροές</a:t>
            </a:r>
            <a:endParaRPr lang="el-GR" sz="2600" b="0" i="0" dirty="0">
              <a:effectLst/>
              <a:latin typeface="Georgia" panose="02040502050405020303" pitchFamily="18" charset="0"/>
            </a:endParaRPr>
          </a:p>
          <a:p>
            <a:pPr>
              <a:buFont typeface="Arial" panose="020B0604020202020204" pitchFamily="34" charset="0"/>
              <a:buChar char="•"/>
            </a:pPr>
            <a:r>
              <a:rPr lang="el-GR" sz="2600" b="0" i="0" dirty="0">
                <a:effectLst/>
                <a:latin typeface="Georgia" panose="02040502050405020303" pitchFamily="18" charset="0"/>
              </a:rPr>
              <a:t> από τα ομηρικά έπη</a:t>
            </a:r>
            <a:br>
              <a:rPr lang="el-GR" sz="2600" b="0" i="0" dirty="0">
                <a:effectLst/>
                <a:latin typeface="Georgia" panose="02040502050405020303" pitchFamily="18" charset="0"/>
              </a:rPr>
            </a:br>
            <a:r>
              <a:rPr lang="el-GR" sz="2600" b="0" i="0" dirty="0">
                <a:effectLst/>
                <a:latin typeface="Georgia" panose="02040502050405020303" pitchFamily="18" charset="0"/>
              </a:rPr>
              <a:t> </a:t>
            </a:r>
          </a:p>
          <a:p>
            <a:pPr>
              <a:buFont typeface="Arial" panose="020B0604020202020204" pitchFamily="34" charset="0"/>
              <a:buChar char="•"/>
            </a:pPr>
            <a:r>
              <a:rPr lang="el-GR" sz="2600" b="0" i="0" dirty="0">
                <a:effectLst/>
                <a:latin typeface="Georgia" panose="02040502050405020303" pitchFamily="18" charset="0"/>
              </a:rPr>
              <a:t>την αρχαία ελληνική λυρική ποίηση</a:t>
            </a:r>
          </a:p>
          <a:p>
            <a:pPr>
              <a:buFont typeface="Arial" panose="020B0604020202020204" pitchFamily="34" charset="0"/>
              <a:buChar char="•"/>
            </a:pPr>
            <a:r>
              <a:rPr lang="el-GR" sz="2600" b="0" i="0" dirty="0">
                <a:effectLst/>
                <a:latin typeface="Georgia" panose="02040502050405020303" pitchFamily="18" charset="0"/>
              </a:rPr>
              <a:t>την ποίηση του Σολωμού, του Κάλβου και του Καβάφη</a:t>
            </a:r>
          </a:p>
          <a:p>
            <a:pPr>
              <a:buFont typeface="Arial" panose="020B0604020202020204" pitchFamily="34" charset="0"/>
              <a:buChar char="•"/>
            </a:pPr>
            <a:r>
              <a:rPr lang="el-GR" sz="2600" b="0" i="0" dirty="0">
                <a:effectLst/>
                <a:latin typeface="Georgia" panose="02040502050405020303" pitchFamily="18" charset="0"/>
              </a:rPr>
              <a:t> τη βυζαντινή υμνογραφία και το Ευαγγέλιο</a:t>
            </a:r>
            <a:br>
              <a:rPr lang="el-GR" sz="2600" b="0" i="0" dirty="0">
                <a:effectLst/>
                <a:latin typeface="Georgia" panose="02040502050405020303" pitchFamily="18" charset="0"/>
              </a:rPr>
            </a:br>
            <a:endParaRPr lang="el-GR" sz="2600" b="0" i="0" dirty="0">
              <a:effectLst/>
              <a:latin typeface="Georgia" panose="02040502050405020303" pitchFamily="18" charset="0"/>
            </a:endParaRPr>
          </a:p>
          <a:p>
            <a:pPr>
              <a:buFont typeface="Arial" panose="020B0604020202020204" pitchFamily="34" charset="0"/>
              <a:buChar char="•"/>
            </a:pPr>
            <a:r>
              <a:rPr lang="el-GR" sz="2600" b="0" i="0" dirty="0">
                <a:effectLst/>
                <a:latin typeface="Georgia" panose="02040502050405020303" pitchFamily="18" charset="0"/>
              </a:rPr>
              <a:t>τη δημοτική ποίηση</a:t>
            </a:r>
          </a:p>
          <a:p>
            <a:pPr>
              <a:buFont typeface="Arial" panose="020B0604020202020204" pitchFamily="34" charset="0"/>
              <a:buChar char="•"/>
            </a:pPr>
            <a:r>
              <a:rPr lang="el-GR" sz="2600" b="0" i="0" dirty="0">
                <a:effectLst/>
                <a:latin typeface="Georgia" panose="02040502050405020303" pitchFamily="18" charset="0"/>
              </a:rPr>
              <a:t>τον γαλλικό υπερρεαλισμό. </a:t>
            </a:r>
          </a:p>
          <a:p>
            <a:endParaRPr lang="tr-TR" sz="2600" dirty="0"/>
          </a:p>
        </p:txBody>
      </p:sp>
    </p:spTree>
    <p:extLst>
      <p:ext uri="{BB962C8B-B14F-4D97-AF65-F5344CB8AC3E}">
        <p14:creationId xmlns:p14="http://schemas.microsoft.com/office/powerpoint/2010/main" val="57944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6E7684E-9361-423A-8692-A03173DE5081}"/>
              </a:ext>
            </a:extLst>
          </p:cNvPr>
          <p:cNvSpPr>
            <a:spLocks noGrp="1"/>
          </p:cNvSpPr>
          <p:nvPr>
            <p:ph idx="1"/>
          </p:nvPr>
        </p:nvSpPr>
        <p:spPr>
          <a:xfrm>
            <a:off x="838200" y="286603"/>
            <a:ext cx="11035352" cy="5890360"/>
          </a:xfrm>
        </p:spPr>
        <p:txBody>
          <a:bodyPr>
            <a:normAutofit/>
          </a:bodyPr>
          <a:lstStyle/>
          <a:p>
            <a:pPr algn="l"/>
            <a:r>
              <a:rPr lang="el-GR" b="1" i="0" u="sng" dirty="0">
                <a:solidFill>
                  <a:srgbClr val="0000FF"/>
                </a:solidFill>
                <a:effectLst/>
                <a:latin typeface="Georgia" panose="02040502050405020303" pitchFamily="18" charset="0"/>
              </a:rPr>
              <a:t>Η  ποίησή του χαρακτηρίζεται από:</a:t>
            </a:r>
            <a:endParaRPr lang="el-GR" b="0" i="0" dirty="0">
              <a:solidFill>
                <a:srgbClr val="0000FF"/>
              </a:solidFill>
              <a:effectLst/>
              <a:latin typeface="Georgia" panose="02040502050405020303" pitchFamily="18" charset="0"/>
            </a:endParaRPr>
          </a:p>
          <a:p>
            <a:pPr marL="0" indent="0" algn="l">
              <a:buNone/>
            </a:pPr>
            <a:br>
              <a:rPr lang="el-GR" b="0" i="0" dirty="0">
                <a:solidFill>
                  <a:srgbClr val="0000FF"/>
                </a:solidFill>
                <a:effectLst/>
                <a:latin typeface="Georgia" panose="02040502050405020303" pitchFamily="18" charset="0"/>
              </a:rPr>
            </a:br>
            <a:endParaRPr lang="el-GR" b="0" i="0" dirty="0">
              <a:solidFill>
                <a:srgbClr val="0000FF"/>
              </a:solidFill>
              <a:effectLst/>
              <a:latin typeface="Georgia" panose="02040502050405020303" pitchFamily="18" charset="0"/>
            </a:endParaRPr>
          </a:p>
          <a:p>
            <a:pPr algn="l">
              <a:buFont typeface="Arial" panose="020B0604020202020204" pitchFamily="34" charset="0"/>
              <a:buChar char="•"/>
            </a:pPr>
            <a:r>
              <a:rPr lang="el-GR" b="0" i="0" dirty="0">
                <a:solidFill>
                  <a:srgbClr val="000000"/>
                </a:solidFill>
                <a:effectLst/>
                <a:latin typeface="Georgia" panose="02040502050405020303" pitchFamily="18" charset="0"/>
              </a:rPr>
              <a:t> τολμηρό συνδυασμό λέξεων</a:t>
            </a:r>
          </a:p>
          <a:p>
            <a:pPr algn="l">
              <a:buFont typeface="Arial" panose="020B0604020202020204" pitchFamily="34" charset="0"/>
              <a:buChar char="•"/>
            </a:pPr>
            <a:r>
              <a:rPr lang="el-GR" b="0" i="0" dirty="0">
                <a:solidFill>
                  <a:srgbClr val="000000"/>
                </a:solidFill>
                <a:effectLst/>
                <a:latin typeface="Georgia" panose="02040502050405020303" pitchFamily="18" charset="0"/>
              </a:rPr>
              <a:t> </a:t>
            </a:r>
            <a:br>
              <a:rPr lang="el-GR" b="0" i="0" dirty="0">
                <a:solidFill>
                  <a:srgbClr val="000000"/>
                </a:solidFill>
                <a:effectLst/>
                <a:latin typeface="Georgia" panose="02040502050405020303" pitchFamily="18" charset="0"/>
              </a:rPr>
            </a:br>
            <a:endParaRPr lang="el-GR" b="0" i="0" dirty="0">
              <a:solidFill>
                <a:srgbClr val="000000"/>
              </a:solidFill>
              <a:effectLst/>
              <a:latin typeface="Georgia" panose="02040502050405020303" pitchFamily="18" charset="0"/>
            </a:endParaRPr>
          </a:p>
          <a:p>
            <a:pPr algn="l">
              <a:buFont typeface="Arial" panose="020B0604020202020204" pitchFamily="34" charset="0"/>
              <a:buChar char="•"/>
            </a:pPr>
            <a:r>
              <a:rPr lang="el-GR" b="0" i="0" dirty="0">
                <a:solidFill>
                  <a:srgbClr val="000000"/>
                </a:solidFill>
                <a:effectLst/>
                <a:latin typeface="Georgia" panose="02040502050405020303" pitchFamily="18" charset="0"/>
              </a:rPr>
              <a:t>  λυρικές περιγραφές</a:t>
            </a:r>
          </a:p>
          <a:p>
            <a:pPr algn="l">
              <a:buFont typeface="Arial" panose="020B0604020202020204" pitchFamily="34" charset="0"/>
              <a:buChar char="•"/>
            </a:pPr>
            <a:r>
              <a:rPr lang="el-GR" b="0" i="0" dirty="0">
                <a:solidFill>
                  <a:srgbClr val="000000"/>
                </a:solidFill>
                <a:effectLst/>
                <a:latin typeface="Georgia" panose="02040502050405020303" pitchFamily="18" charset="0"/>
              </a:rPr>
              <a:t> εφηβική αισιοδοξία</a:t>
            </a:r>
          </a:p>
          <a:p>
            <a:pPr algn="l">
              <a:buFont typeface="Arial" panose="020B0604020202020204" pitchFamily="34" charset="0"/>
              <a:buChar char="•"/>
            </a:pPr>
            <a:r>
              <a:rPr lang="el-GR" b="0" i="0" dirty="0">
                <a:solidFill>
                  <a:srgbClr val="000000"/>
                </a:solidFill>
                <a:effectLst/>
                <a:latin typeface="Georgia" panose="02040502050405020303" pitchFamily="18" charset="0"/>
              </a:rPr>
              <a:t> βαθιά αίσθηση της ζωής</a:t>
            </a:r>
          </a:p>
          <a:p>
            <a:pPr algn="l">
              <a:buFont typeface="Arial" panose="020B0604020202020204" pitchFamily="34" charset="0"/>
              <a:buChar char="•"/>
            </a:pPr>
            <a:r>
              <a:rPr lang="el-GR" b="0" i="0" dirty="0">
                <a:solidFill>
                  <a:srgbClr val="000000"/>
                </a:solidFill>
                <a:effectLst/>
                <a:latin typeface="Georgia" panose="02040502050405020303" pitchFamily="18" charset="0"/>
              </a:rPr>
              <a:t> αντίληψη των πραγμάτων μέσω των αισθήσεων</a:t>
            </a:r>
          </a:p>
          <a:p>
            <a:endParaRPr lang="tr-TR" dirty="0"/>
          </a:p>
        </p:txBody>
      </p:sp>
    </p:spTree>
    <p:extLst>
      <p:ext uri="{BB962C8B-B14F-4D97-AF65-F5344CB8AC3E}">
        <p14:creationId xmlns:p14="http://schemas.microsoft.com/office/powerpoint/2010/main" val="562394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id="{52C75B84-0BD2-5901-D331-E2ABF42E540E}"/>
              </a:ext>
            </a:extLst>
          </p:cNvPr>
          <p:cNvGraphicFramePr>
            <a:graphicFrameLocks noGrp="1"/>
          </p:cNvGraphicFramePr>
          <p:nvPr>
            <p:ph idx="1"/>
            <p:extLst>
              <p:ext uri="{D42A27DB-BD31-4B8C-83A1-F6EECF244321}">
                <p14:modId xmlns:p14="http://schemas.microsoft.com/office/powerpoint/2010/main" val="75302412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8584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çerik Yer Tutucusu 3">
            <a:extLst>
              <a:ext uri="{FF2B5EF4-FFF2-40B4-BE49-F238E27FC236}">
                <a16:creationId xmlns:a16="http://schemas.microsoft.com/office/drawing/2014/main" id="{41F0F729-B87D-4EF3-8026-CFCABACE2138}"/>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62486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444683D-5E8A-0106-453C-E47B17B4EA1C}"/>
              </a:ext>
            </a:extLst>
          </p:cNvPr>
          <p:cNvSpPr>
            <a:spLocks noGrp="1"/>
          </p:cNvSpPr>
          <p:nvPr>
            <p:ph idx="1"/>
          </p:nvPr>
        </p:nvSpPr>
        <p:spPr>
          <a:xfrm>
            <a:off x="838200" y="789709"/>
            <a:ext cx="10515600" cy="5387254"/>
          </a:xfrm>
        </p:spPr>
        <p:txBody>
          <a:bodyPr/>
          <a:lstStyle/>
          <a:p>
            <a:pPr marL="0" indent="0">
              <a:buNone/>
            </a:pPr>
            <a:r>
              <a:rPr lang="el-GR" dirty="0"/>
              <a:t>Το ποίημα είναι γεμάτο από αισθήματα αισιοδοξίας και εικόνες της ελληνικής φύσης, που μέσα στη φαντασία του ποιητή συμπλέκονται με τη μόνιμη εικόνα μιας τρελής ροδιάς. Αυτή βρίσκεται στο επίκεντρο κάθε στροφής. Στη μεταμορφωτική της δύναμη αποδίδει ο ποιητής ό,τι βλέπει γύρω του και ό,τι αισθάνεται. Αλλά και η ίδια η ροδιά συχνά μεταμορφώνεται με τη δύναμη της φαντασίας του ποιητή.</a:t>
            </a:r>
            <a:endParaRPr lang="tr-TR" dirty="0"/>
          </a:p>
          <a:p>
            <a:pPr marL="0" indent="0">
              <a:buNone/>
            </a:pPr>
            <a:endParaRPr lang="el-GR" dirty="0"/>
          </a:p>
          <a:p>
            <a:pPr marL="0" indent="0">
              <a:buNone/>
            </a:pPr>
            <a:r>
              <a:rPr lang="tr-TR" dirty="0"/>
              <a:t>ebooks.edu.gr/ebooks/v/html/8547/2702/Keimena-Neoellinikis-Logotechnias_B-Lykeiou_html-empl/index_c_11_01.html</a:t>
            </a:r>
          </a:p>
        </p:txBody>
      </p:sp>
    </p:spTree>
    <p:extLst>
      <p:ext uri="{BB962C8B-B14F-4D97-AF65-F5344CB8AC3E}">
        <p14:creationId xmlns:p14="http://schemas.microsoft.com/office/powerpoint/2010/main" val="358295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0BFF721-7DE7-F34B-8005-7FBF7F4457FE}"/>
              </a:ext>
            </a:extLst>
          </p:cNvPr>
          <p:cNvSpPr>
            <a:spLocks noGrp="1"/>
          </p:cNvSpPr>
          <p:nvPr>
            <p:ph idx="1"/>
          </p:nvPr>
        </p:nvSpPr>
        <p:spPr/>
        <p:txBody>
          <a:bodyPr/>
          <a:lstStyle/>
          <a:p>
            <a:pPr marL="0" indent="0">
              <a:buNone/>
            </a:pPr>
            <a:r>
              <a:rPr lang="el-GR" dirty="0"/>
              <a:t>Η επόμενη επενέργεια της τρελής ροδιάς σχετίζεται με τα όμορφα κορίτσια που θερίζουν το πρωί στους κάμπους, μόλις αυτοί έχουν ξυπνήσει (προσωποποίηση). Τα κορίτσια παρουσιάζονται από τον ποιητή ολόγυμνα, μιας και η πολύ πρωινή ώρα που ξεκινούν τη δουλειά τους τα κρατά ακόμη σ’ επαφή με τον κόσμο των ονείρων, όπου κυκλοφορούν ελεύθερα, χωρίς τις συμβάσεις του πραγματικού κόσμου.</a:t>
            </a:r>
            <a:endParaRPr lang="tr-TR" dirty="0"/>
          </a:p>
        </p:txBody>
      </p:sp>
    </p:spTree>
    <p:extLst>
      <p:ext uri="{BB962C8B-B14F-4D97-AF65-F5344CB8AC3E}">
        <p14:creationId xmlns:p14="http://schemas.microsoft.com/office/powerpoint/2010/main" val="1804280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D56E69A-D6C3-92B0-A251-F73E66AFF815}"/>
              </a:ext>
            </a:extLst>
          </p:cNvPr>
          <p:cNvSpPr>
            <a:spLocks noGrp="1"/>
          </p:cNvSpPr>
          <p:nvPr>
            <p:ph idx="1"/>
          </p:nvPr>
        </p:nvSpPr>
        <p:spPr>
          <a:xfrm>
            <a:off x="838200" y="429491"/>
            <a:ext cx="10515600" cy="5747472"/>
          </a:xfrm>
        </p:spPr>
        <p:txBody>
          <a:bodyPr/>
          <a:lstStyle/>
          <a:p>
            <a:endParaRPr lang="el-GR" dirty="0"/>
          </a:p>
          <a:p>
            <a:endParaRPr lang="el-GR" dirty="0"/>
          </a:p>
          <a:p>
            <a:pPr marL="0" indent="0">
              <a:buNone/>
            </a:pPr>
            <a:r>
              <a:rPr lang="el-GR" dirty="0"/>
              <a:t>Η στάση της τρελής ροδιάς απέναντι στη νέα ημέρα που ξημερώνει φανερώνει την πρόθεση του ποιητή να παρουσιάσει ένα αντίβαρο απέναντι στη θλίψη και στη γκρίνια που τόσο υπονομεύουν το νέο ξεκίνημα.</a:t>
            </a:r>
          </a:p>
          <a:p>
            <a:pPr marL="0" indent="0">
              <a:buNone/>
            </a:pPr>
            <a:r>
              <a:rPr lang="el-GR" dirty="0"/>
              <a:t> Έτσι, η τρελή ροδιά ούτε θλιμμένη είναι, ούτε γκρινιάρα, αλλά υποδέχεται τη νέα μέρα αναγνωρίζοντας το πλήθος και την έκταση των ελπίδων που συνοδεύουν τον ερχομό της. </a:t>
            </a:r>
            <a:endParaRPr lang="tr-TR" dirty="0"/>
          </a:p>
        </p:txBody>
      </p:sp>
    </p:spTree>
    <p:extLst>
      <p:ext uri="{BB962C8B-B14F-4D97-AF65-F5344CB8AC3E}">
        <p14:creationId xmlns:p14="http://schemas.microsoft.com/office/powerpoint/2010/main" val="88949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C00427B-0875-99BA-A887-3A25A255E21A}"/>
              </a:ext>
            </a:extLst>
          </p:cNvPr>
          <p:cNvSpPr>
            <a:spLocks noGrp="1"/>
          </p:cNvSpPr>
          <p:nvPr>
            <p:ph idx="1"/>
          </p:nvPr>
        </p:nvSpPr>
        <p:spPr/>
        <p:txBody>
          <a:bodyPr/>
          <a:lstStyle/>
          <a:p>
            <a:r>
              <a:rPr lang="el-GR" dirty="0"/>
              <a:t>ΙΔΕΕΣ</a:t>
            </a:r>
          </a:p>
          <a:p>
            <a:r>
              <a:rPr lang="el-GR" dirty="0"/>
              <a:t>Η ζωή είναι ένα θαύμα.</a:t>
            </a:r>
          </a:p>
          <a:p>
            <a:r>
              <a:rPr lang="el-GR" dirty="0"/>
              <a:t>Η ζωή είναι γεμάτη δύναμη, ομορφιά και αξίες.</a:t>
            </a:r>
          </a:p>
          <a:p>
            <a:r>
              <a:rPr lang="el-GR" dirty="0"/>
              <a:t>Ο άνθρωπος πρέπει να απολαμβάνει με όλο του το είναι τη μαγεία της ζωής.</a:t>
            </a:r>
            <a:endParaRPr lang="tr-TR" dirty="0"/>
          </a:p>
        </p:txBody>
      </p:sp>
    </p:spTree>
    <p:extLst>
      <p:ext uri="{BB962C8B-B14F-4D97-AF65-F5344CB8AC3E}">
        <p14:creationId xmlns:p14="http://schemas.microsoft.com/office/powerpoint/2010/main" val="78351145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668</Words>
  <Application>Microsoft Office PowerPoint</Application>
  <PresentationFormat>Geniş ekran</PresentationFormat>
  <Paragraphs>42</Paragraphs>
  <Slides>14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Arial</vt:lpstr>
      <vt:lpstr>Calibri</vt:lpstr>
      <vt:lpstr>Calibri Light</vt:lpstr>
      <vt:lpstr>Georgia</vt:lpstr>
      <vt:lpstr>Office Teması</vt:lpstr>
      <vt:lpstr>Οδυσσέας Ελύτης  (Ηράκλειο Κρήτης, 2 Νοεμβρίου 1911 - Αθήνα, 18 Μαρτίου 1996)</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Οδυσσέας Ελύτης  (Ηράκλειο Κρήτης, 2 Νοεμβρίου 1911 - Αθήνα, 18 Μαρτίου 1996)</dc:title>
  <dc:creator>ATAY</dc:creator>
  <cp:lastModifiedBy>halil eser atay</cp:lastModifiedBy>
  <cp:revision>64</cp:revision>
  <dcterms:created xsi:type="dcterms:W3CDTF">2021-11-29T09:27:52Z</dcterms:created>
  <dcterms:modified xsi:type="dcterms:W3CDTF">2023-12-20T11:55:35Z</dcterms:modified>
</cp:coreProperties>
</file>