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9"/>
  </p:notesMasterIdLst>
  <p:handoutMasterIdLst>
    <p:handoutMasterId r:id="rId10"/>
  </p:handoutMasterIdLst>
  <p:sldIdLst>
    <p:sldId id="465" r:id="rId2"/>
    <p:sldId id="466" r:id="rId3"/>
    <p:sldId id="468" r:id="rId4"/>
    <p:sldId id="462" r:id="rId5"/>
    <p:sldId id="475" r:id="rId6"/>
    <p:sldId id="476" r:id="rId7"/>
    <p:sldId id="474" r:id="rId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42" autoAdjust="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33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9DCCD-1E1E-4A4C-AC5E-E784B0EAE9B4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67EB2-4396-47D4-81C7-366DBBEE14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0650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75D5C-3E22-4BD4-B196-2B5B83232C05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442" y="4715270"/>
            <a:ext cx="5438792" cy="446722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53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1BA9A-A2C0-4088-922B-6602FC8500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705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1BA9A-A2C0-4088-922B-6602FC850014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358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12/18/2019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56060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12/18/2019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9670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12/18/2019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63121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12/18/2019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489687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12/18/2019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12460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12/18/2019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783737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12/18/2019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67414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12/18/2019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067034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12/18/2019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23302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12/18/2019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61200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12/18/2019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49185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12/18/2019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10039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12/18/2019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64089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12/18/2019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24030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12/18/2019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71270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12/18/2019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50868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12/18/2019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38576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12/18/2019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2688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  <p:sldLayoutId id="2147483853" r:id="rId13"/>
    <p:sldLayoutId id="2147483854" r:id="rId14"/>
    <p:sldLayoutId id="2147483855" r:id="rId15"/>
    <p:sldLayoutId id="2147483856" r:id="rId16"/>
    <p:sldLayoutId id="214748385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80728"/>
            <a:ext cx="9042400" cy="2807575"/>
          </a:xfrm>
        </p:spPr>
        <p:txBody>
          <a:bodyPr anchor="t">
            <a:normAutofit/>
          </a:bodyPr>
          <a:lstStyle/>
          <a:p>
            <a:pPr algn="r">
              <a:spcAft>
                <a:spcPts val="1200"/>
              </a:spcAft>
            </a:pPr>
            <a:r>
              <a:rPr lang="tr-TR" sz="2200" b="1" dirty="0" smtClean="0">
                <a:effectLst/>
              </a:rPr>
              <a:t/>
            </a:r>
            <a:br>
              <a:rPr lang="tr-TR" sz="2200" b="1" dirty="0" smtClean="0">
                <a:effectLst/>
              </a:rPr>
            </a:br>
            <a:r>
              <a:rPr lang="tr-TR" sz="6400" b="1" dirty="0" smtClean="0">
                <a:solidFill>
                  <a:schemeClr val="bg1"/>
                </a:solidFill>
                <a:effectLst/>
              </a:rPr>
              <a:t>Tefsir IV</a:t>
            </a:r>
            <a:br>
              <a:rPr lang="tr-TR" sz="6400" b="1" dirty="0" smtClean="0">
                <a:solidFill>
                  <a:schemeClr val="bg1"/>
                </a:solidFill>
                <a:effectLst/>
              </a:rPr>
            </a:br>
            <a:r>
              <a:rPr lang="tr-TR" sz="3200" b="1" dirty="0" smtClean="0">
                <a:solidFill>
                  <a:schemeClr val="bg1"/>
                </a:solidFill>
                <a:effectLst/>
              </a:rPr>
              <a:t>(İlahiyat Fakültesi  4. Sınıf)</a:t>
            </a:r>
            <a:endParaRPr lang="en-US" sz="6400" b="1" i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67862"/>
            <a:ext cx="8724900" cy="2671038"/>
          </a:xfrm>
        </p:spPr>
        <p:txBody>
          <a:bodyPr>
            <a:normAutofit/>
          </a:bodyPr>
          <a:lstStyle/>
          <a:p>
            <a:pPr algn="r"/>
            <a:endParaRPr lang="tr-TR" sz="4200" dirty="0" smtClean="0">
              <a:solidFill>
                <a:schemeClr val="bg1"/>
              </a:solidFill>
              <a:effectLst/>
            </a:endParaRPr>
          </a:p>
          <a:p>
            <a:pPr algn="r"/>
            <a:r>
              <a:rPr lang="tr-TR" sz="2500" b="1" dirty="0" smtClean="0">
                <a:solidFill>
                  <a:schemeClr val="bg1"/>
                </a:solidFill>
              </a:rPr>
              <a:t>Arş. Gör. </a:t>
            </a:r>
            <a:r>
              <a:rPr lang="tr-TR" sz="2500" b="1" dirty="0" smtClean="0">
                <a:solidFill>
                  <a:schemeClr val="bg1"/>
                </a:solidFill>
                <a:effectLst/>
              </a:rPr>
              <a:t>Dr</a:t>
            </a:r>
            <a:r>
              <a:rPr lang="tr-TR" sz="2500" b="1" dirty="0">
                <a:solidFill>
                  <a:schemeClr val="bg1"/>
                </a:solidFill>
                <a:effectLst/>
              </a:rPr>
              <a:t>. </a:t>
            </a:r>
            <a:r>
              <a:rPr lang="tr-TR" sz="2500" b="1" dirty="0" smtClean="0">
                <a:solidFill>
                  <a:schemeClr val="bg1"/>
                </a:solidFill>
                <a:effectLst/>
              </a:rPr>
              <a:t>HASAN YÜCEL</a:t>
            </a:r>
          </a:p>
          <a:p>
            <a:pPr algn="r"/>
            <a:endParaRPr lang="tr-TR" sz="1500" b="1" dirty="0" smtClean="0">
              <a:solidFill>
                <a:schemeClr val="bg1"/>
              </a:solidFill>
              <a:effectLst/>
            </a:endParaRPr>
          </a:p>
          <a:p>
            <a:pPr algn="r"/>
            <a:r>
              <a:rPr lang="tr-TR" sz="2000" b="1" dirty="0" smtClean="0">
                <a:solidFill>
                  <a:schemeClr val="bg1"/>
                </a:solidFill>
                <a:effectLst/>
              </a:rPr>
              <a:t>2019-2020 Güz Dönemi</a:t>
            </a:r>
          </a:p>
        </p:txBody>
      </p:sp>
    </p:spTree>
    <p:extLst>
      <p:ext uri="{BB962C8B-B14F-4D97-AF65-F5344CB8AC3E}">
        <p14:creationId xmlns:p14="http://schemas.microsoft.com/office/powerpoint/2010/main" val="120021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2724150"/>
            <a:ext cx="8648700" cy="1152128"/>
          </a:xfrm>
        </p:spPr>
        <p:txBody>
          <a:bodyPr>
            <a:normAutofit/>
          </a:bodyPr>
          <a:lstStyle/>
          <a:p>
            <a:pPr lvl="0" algn="ctr">
              <a:spcBef>
                <a:spcPct val="20000"/>
              </a:spcBef>
              <a:spcAft>
                <a:spcPts val="600"/>
              </a:spcAft>
            </a:pPr>
            <a:r>
              <a:rPr lang="tr-TR" sz="5000" b="1" cap="none" dirty="0" smtClean="0">
                <a:ln>
                  <a:noFill/>
                </a:ln>
                <a:solidFill>
                  <a:schemeClr val="bg1"/>
                </a:solidFill>
                <a:ea typeface="+mn-ea"/>
                <a:cs typeface="+mn-cs"/>
              </a:rPr>
              <a:t>Et-</a:t>
            </a:r>
            <a:r>
              <a:rPr lang="tr-TR" sz="5000" b="1" cap="none" dirty="0" err="1" smtClean="0">
                <a:ln>
                  <a:noFill/>
                </a:ln>
                <a:solidFill>
                  <a:schemeClr val="bg1"/>
                </a:solidFill>
                <a:ea typeface="+mn-ea"/>
                <a:cs typeface="+mn-cs"/>
              </a:rPr>
              <a:t>Tevbe</a:t>
            </a:r>
            <a:r>
              <a:rPr lang="tr-TR" sz="5000" b="1" cap="none" dirty="0" smtClean="0">
                <a:ln>
                  <a:noFill/>
                </a:ln>
                <a:solidFill>
                  <a:schemeClr val="bg1"/>
                </a:solidFill>
                <a:ea typeface="+mn-ea"/>
                <a:cs typeface="+mn-cs"/>
              </a:rPr>
              <a:t> 9/1-10</a:t>
            </a:r>
            <a:endParaRPr lang="tr-TR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42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33400" y="365760"/>
            <a:ext cx="6402468" cy="597746"/>
          </a:xfrm>
        </p:spPr>
        <p:txBody>
          <a:bodyPr/>
          <a:lstStyle/>
          <a:p>
            <a:r>
              <a:rPr lang="tr-TR" dirty="0" smtClean="0">
                <a:solidFill>
                  <a:schemeClr val="bg1"/>
                </a:solidFill>
              </a:rPr>
              <a:t>Sureyi Takdim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533400" y="1268730"/>
            <a:ext cx="8530590" cy="5589269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tr-TR" dirty="0" smtClean="0">
                <a:solidFill>
                  <a:schemeClr val="bg1"/>
                </a:solidFill>
              </a:rPr>
              <a:t>Hicrettin 9. yılında Şevval ayında inmeye başlamıştır.</a:t>
            </a:r>
          </a:p>
          <a:p>
            <a:pPr marL="342900" indent="-342900">
              <a:buFont typeface="+mj-lt"/>
              <a:buAutoNum type="arabicPeriod"/>
            </a:pPr>
            <a:r>
              <a:rPr lang="tr-TR" dirty="0" smtClean="0">
                <a:solidFill>
                  <a:schemeClr val="bg1"/>
                </a:solidFill>
              </a:rPr>
              <a:t>Medine </a:t>
            </a:r>
            <a:r>
              <a:rPr lang="tr-TR" dirty="0" smtClean="0">
                <a:solidFill>
                  <a:schemeClr val="bg1"/>
                </a:solidFill>
              </a:rPr>
              <a:t>Dönemi, </a:t>
            </a:r>
            <a:r>
              <a:rPr lang="tr-TR" dirty="0" err="1" smtClean="0">
                <a:solidFill>
                  <a:schemeClr val="bg1"/>
                </a:solidFill>
              </a:rPr>
              <a:t>Tebük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smtClean="0">
                <a:solidFill>
                  <a:schemeClr val="bg1"/>
                </a:solidFill>
              </a:rPr>
              <a:t>seferi sürecinde (bir kısmı önce, büyük çoğunluğu esnasında ve bir diğer kısmı da sonrasında).</a:t>
            </a:r>
          </a:p>
          <a:p>
            <a:pPr marL="342900" indent="-342900">
              <a:buFont typeface="+mj-lt"/>
              <a:buAutoNum type="arabicPeriod"/>
            </a:pPr>
            <a:r>
              <a:rPr lang="tr-TR" dirty="0" smtClean="0">
                <a:solidFill>
                  <a:schemeClr val="bg1"/>
                </a:solidFill>
              </a:rPr>
              <a:t>Hz. </a:t>
            </a:r>
            <a:r>
              <a:rPr lang="tr-TR" dirty="0" err="1" smtClean="0">
                <a:solidFill>
                  <a:schemeClr val="bg1"/>
                </a:solidFill>
              </a:rPr>
              <a:t>Ebû</a:t>
            </a:r>
            <a:r>
              <a:rPr lang="tr-TR" dirty="0" smtClean="0">
                <a:solidFill>
                  <a:schemeClr val="bg1"/>
                </a:solidFill>
              </a:rPr>
              <a:t> Bekir hac için hicretin 9. yılında yani Mekke’nin fethini (8/630) takip eden hacda yola çıkmıştır. Onun peşinden bu ayetler inmiştir.</a:t>
            </a:r>
          </a:p>
          <a:p>
            <a:pPr marL="342900" indent="-342900">
              <a:buFont typeface="+mj-lt"/>
              <a:buAutoNum type="arabicPeriod"/>
            </a:pPr>
            <a:endParaRPr lang="tr-TR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tr-TR" dirty="0" smtClean="0">
                <a:solidFill>
                  <a:schemeClr val="bg1"/>
                </a:solidFill>
              </a:rPr>
              <a:t>Surenin diğer isimleri: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err="1" smtClean="0">
                <a:solidFill>
                  <a:schemeClr val="bg1"/>
                </a:solidFill>
              </a:rPr>
              <a:t>Fâdiha</a:t>
            </a:r>
            <a:endParaRPr lang="tr-TR" dirty="0" smtClean="0">
              <a:solidFill>
                <a:schemeClr val="bg1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tr-TR" dirty="0" err="1" smtClean="0">
                <a:solidFill>
                  <a:schemeClr val="bg1"/>
                </a:solidFill>
              </a:rPr>
              <a:t>Muba’sira</a:t>
            </a:r>
            <a:endParaRPr lang="tr-TR" dirty="0" smtClean="0">
              <a:solidFill>
                <a:schemeClr val="bg1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tr-TR" dirty="0" err="1" smtClean="0">
                <a:solidFill>
                  <a:schemeClr val="bg1"/>
                </a:solidFill>
              </a:rPr>
              <a:t>Mukaşkişe</a:t>
            </a:r>
            <a:endParaRPr lang="tr-TR" dirty="0" smtClean="0">
              <a:solidFill>
                <a:schemeClr val="bg1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tr-TR" dirty="0" err="1" smtClean="0">
                <a:solidFill>
                  <a:schemeClr val="bg1"/>
                </a:solidFill>
              </a:rPr>
              <a:t>Mudemdime</a:t>
            </a:r>
            <a:endParaRPr lang="tr-TR" dirty="0" smtClean="0">
              <a:solidFill>
                <a:schemeClr val="bg1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tr-TR" dirty="0" err="1" smtClean="0">
                <a:solidFill>
                  <a:schemeClr val="bg1"/>
                </a:solidFill>
              </a:rPr>
              <a:t>Hâfira</a:t>
            </a:r>
            <a:endParaRPr lang="tr-TR" dirty="0" smtClean="0">
              <a:solidFill>
                <a:schemeClr val="bg1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tr-TR" dirty="0" err="1" smtClean="0">
                <a:solidFill>
                  <a:schemeClr val="bg1"/>
                </a:solidFill>
              </a:rPr>
              <a:t>Musîra</a:t>
            </a:r>
            <a:endParaRPr lang="tr-TR" dirty="0" smtClean="0">
              <a:solidFill>
                <a:schemeClr val="bg1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tr-TR" dirty="0" err="1" smtClean="0">
                <a:solidFill>
                  <a:schemeClr val="bg1"/>
                </a:solidFill>
              </a:rPr>
              <a:t>Azâb</a:t>
            </a:r>
            <a:endParaRPr lang="tr-TR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	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1558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93869" y="114300"/>
            <a:ext cx="7756263" cy="1054250"/>
          </a:xfrm>
        </p:spPr>
        <p:txBody>
          <a:bodyPr/>
          <a:lstStyle/>
          <a:p>
            <a:r>
              <a:rPr lang="tr-TR" b="1" cap="none" dirty="0" smtClean="0">
                <a:ln>
                  <a:noFill/>
                </a:ln>
                <a:solidFill>
                  <a:schemeClr val="bg1"/>
                </a:solidFill>
              </a:rPr>
              <a:t>Et-</a:t>
            </a:r>
            <a:r>
              <a:rPr lang="tr-TR" b="1" cap="none" dirty="0" err="1" smtClean="0">
                <a:ln>
                  <a:noFill/>
                </a:ln>
                <a:solidFill>
                  <a:schemeClr val="bg1"/>
                </a:solidFill>
              </a:rPr>
              <a:t>Tevbe</a:t>
            </a:r>
            <a:r>
              <a:rPr lang="tr-TR" b="1" cap="none" dirty="0" smtClean="0">
                <a:ln>
                  <a:noFill/>
                </a:ln>
                <a:solidFill>
                  <a:schemeClr val="bg1"/>
                </a:solidFill>
              </a:rPr>
              <a:t> 9/1-10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0" y="1883110"/>
            <a:ext cx="9144000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بَرَاءَةٌ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مِّنَ اللَّهِ وَرَسُولِهِ إِلَى الَّذِينَ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عَاهَدتُّم مِّنَ الْمُشْرِكِينَ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فَسِيحُواْ فِي الأَرْضِ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أَرْبَعَةَ أَشْهُرٍ 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وَاعْلَمُواْ أَنَّكُمْ غَيْرُ مُعْجِزِي اللَّهِ وَأَنَّ اللَّهَ مُخْزِي الْكَافِرِينَ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وَأَذَانٌ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مِّنَ اللَّهِ وَرَسُولِهِ إِلَى النَّاسِ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يَوْمَ الْحَجِّ الأَكْبَرِ</a:t>
            </a:r>
            <a:r>
              <a:rPr lang="ar-SA" altLang="tr-TR" sz="2600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أَنَّ اللَّهَ بَرِيءٌ مِّنَ الْمُشْرِكِينَ وَرَسُولُهُ</a:t>
            </a:r>
            <a:r>
              <a:rPr lang="ar-SA" altLang="tr-TR" sz="2600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فَإِن تُبْتُمْ فَهُوَ خَيْرٌ لَّكُمْ وَإِن تَوَلَّيْتُمْ فَاعْلَمُواْ أَنَّكُمْ غَيْرُ مُعْجِزِي اللَّهِ وَبَشِّرِ الَّذِينَ كَفَرُواْ بِعَذَابٍ أَلِيمٍ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إِلاَّ الَّذِينَ عَاهَدتُّم مِّنَ الْمُشْرِكِينَ ثُمَّ لَمْ يَنقُصُوكُمْ شَيْئًا وَلَمْ يُظَاهِرُواْ عَلَيْكُمْ أَحَدًا </a:t>
            </a:r>
            <a:r>
              <a:rPr lang="ar-SA" altLang="tr-TR" sz="2600" u="sng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فَأَتِمُّواْ إِلَيْهِمْ عَهْدَهُمْ إِلَى مُدَّتِهِمْ 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إِنَّ اللَّهَ يُحِبُّ الْمُتَّقِينَ </a:t>
            </a: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936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93869" y="114300"/>
            <a:ext cx="7756263" cy="1054250"/>
          </a:xfrm>
        </p:spPr>
        <p:txBody>
          <a:bodyPr/>
          <a:lstStyle/>
          <a:p>
            <a:r>
              <a:rPr lang="tr-TR" b="1" cap="none" dirty="0" smtClean="0">
                <a:ln>
                  <a:noFill/>
                </a:ln>
                <a:solidFill>
                  <a:schemeClr val="bg1"/>
                </a:solidFill>
              </a:rPr>
              <a:t>Et-</a:t>
            </a:r>
            <a:r>
              <a:rPr lang="tr-TR" b="1" cap="none" dirty="0" err="1" smtClean="0">
                <a:ln>
                  <a:noFill/>
                </a:ln>
                <a:solidFill>
                  <a:schemeClr val="bg1"/>
                </a:solidFill>
              </a:rPr>
              <a:t>Tevbe</a:t>
            </a:r>
            <a:r>
              <a:rPr lang="tr-TR" b="1" cap="none" dirty="0" smtClean="0">
                <a:ln>
                  <a:noFill/>
                </a:ln>
                <a:solidFill>
                  <a:schemeClr val="bg1"/>
                </a:solidFill>
              </a:rPr>
              <a:t> 9/1-10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0" y="882837"/>
            <a:ext cx="9144000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فَإِذَا انسَلَخَ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الأَشْهُرُ الْحُرُمُ 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فَاقْتُلُواْ الْمُشْرِكِينَ حَيْثُ وَجَدتُّمُوهُمْ وَخُذُوهُمْ وَاحْصُرُوهُمْ وَاقْعُدُواْ لَهُمْ كُلَّ مَرْصَدٍ فَإِن تَابُواْ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وَأَقَامُواْ الصَّلاةَ وَآتَوُاْ الزَّكَاةَ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فَخَلُّواْ سَبِيلَهُمْ إِنَّ اللَّهَ غَفُورٌ رَّحِيمٌ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وَإِنْ أَحَدٌ مِّنَ الْمُشْرِكِينَ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اسْتَجَارَك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َ فَأَجِرْهُ حَتَّى يَسْمَعَ كَلامَ اللَّهِ ثُمَّ أَبْلِغْهُ مَأْمَنَهُ ذَلِكَ بِأَنَّهُمْ قَوْمٌ لاَّ يَعْلَمُونَ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كَيْفَ يَكُونُ لِلْمُشْرِكِينَ عَهْدٌ عِندَ اللَّهِ وَعِندَ رَسُولِهِ إِلاَّ الَّذِينَ عَاهَدتُّمْ عِندَ الْمَسْجِدِ الْحَرَامِ فَمَا اسْتَقَامُواْ لَكُمْ فَاسْتَقِيمُواْ لَهُمْ إِنَّ اللَّهَ يُحِبُّ الْمُتَّقِينَ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كَيْفَ وَإِن يَظْهَرُوا عَلَيْكُمْ لاَ يَرْقُبُواْ فِيكُمْ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إِلاًّ وَلاَ ذِمَّةً 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يُرْضُونَكُم بِأَفْوَاهِهِمْ وَتَأْبَى قُلُوبُهُمْ وَأَكْثَرُهُمْ فَاسِقُونَ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اشْتَرَوْا بِآيَاتِ اللَّهِ ثَمَنًا قَلِيلاً فَصَدُّواْ عَن سَبِيلِهِ إِنَّهُمْ سَاء مَا كَانُواْ يَعْمَلُونَ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لاَ يَرْقُبُونَ فِي مُؤْمِنٍ إِلاًّ وَلاَ ذِمَّةً وَأُولَئِكَ هُمُ الْمُعْتَدُونَ </a:t>
            </a: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91911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93869" y="114300"/>
            <a:ext cx="7756263" cy="1054250"/>
          </a:xfrm>
        </p:spPr>
        <p:txBody>
          <a:bodyPr/>
          <a:lstStyle/>
          <a:p>
            <a:r>
              <a:rPr lang="tr-TR" b="1" cap="none" dirty="0" smtClean="0">
                <a:ln>
                  <a:noFill/>
                </a:ln>
                <a:solidFill>
                  <a:schemeClr val="bg1"/>
                </a:solidFill>
              </a:rPr>
              <a:t>Et-</a:t>
            </a:r>
            <a:r>
              <a:rPr lang="tr-TR" b="1" cap="none" dirty="0" err="1" smtClean="0">
                <a:ln>
                  <a:noFill/>
                </a:ln>
                <a:solidFill>
                  <a:schemeClr val="bg1"/>
                </a:solidFill>
              </a:rPr>
              <a:t>Tevbe</a:t>
            </a:r>
            <a:r>
              <a:rPr lang="tr-TR" b="1" cap="none" dirty="0" smtClean="0">
                <a:ln>
                  <a:noFill/>
                </a:ln>
                <a:solidFill>
                  <a:schemeClr val="bg1"/>
                </a:solidFill>
              </a:rPr>
              <a:t> 9/10-16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0" y="1082891"/>
            <a:ext cx="9144000" cy="5293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1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فَإِن تَابُواْ وَأَقَامُواْ الصَّلاةَ وَآتَوُاْ الزَّكَاةَ فَإِخْوَانُكُمْ فِي الدِّينِ وَنُفَصِّلُ الآيَاتِ لِقَوْمٍ يَعْلَمُونَ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1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1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وَإِن نَّكَثُواْ أَيْمَانَهُم مِّن بَعْدِ عَهْدِهِمْ وَطَعَنُواْ فِي دِينِكُمْ فَقَاتِلُواْ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أَئِمَّةَ الْكُفْر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ِ إِنَّهُمْ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لاَ أَيْمَانَ لَهُمْ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لَعَلَّهُمْ يَنتَهُونَ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1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1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أَلاَ تُقَاتِلُونَ قَوْمًا نَّكَثُواْ أَيْمَانَهُمْ وَهَمُّواْ بِإِخْرَاجِ الرَّسُولِ وَهُم بَدَؤُوكُمْ أَوَّلَ مَرَّةٍ أَتَخْشَوْنَهُمْ فَاللَّهُ أَحَقُّ أَن تَخْشَوْهُ إِن كُنتُم مُّؤْمِنِينَ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1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1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قَاتِلُوهُمْ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يُعَذِّبْهُمُ اللَّهُ بِأَيْدِيكُمْ 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وَيُخْزِهِمْ وَيَنصُرْكُمْ عَلَيْهِمْ وَيَشْفِ صُدُورَ قَوْمٍ مُّؤْمِنِينَ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1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1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وَيُذْهِبْ غَيْظَ قُلُوبِهِمْ وَيَتُوبُ اللَّهُ عَلَى مَن يَشَاء وَاللَّهُ عَلِيمٌ حَكِيمٌ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1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1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أَمْ حَسِبْتُمْ أَن تُتْرَكُواْ وَلَمَّا يَعْلَمِ اللَّهُ الَّذِينَ جَاهَدُواْ مِنكُمْ وَلَمْ يَتَّخِذُواْ مِن دُونِ اللَّهِ وَلاَ رَسُولِهِ وَلاَ الْمُؤْمِنِينَ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وَلِيجَةً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وَاللَّهُ خَبِيرٌ بِمَا تَعْمَلُونَ </a:t>
            </a: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9673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42060" y="129539"/>
            <a:ext cx="6402468" cy="876301"/>
          </a:xfrm>
        </p:spPr>
        <p:txBody>
          <a:bodyPr/>
          <a:lstStyle/>
          <a:p>
            <a:r>
              <a:rPr lang="tr-TR" dirty="0" smtClean="0">
                <a:solidFill>
                  <a:schemeClr val="bg1"/>
                </a:solidFill>
              </a:rPr>
              <a:t>İLAVE Bilgiler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533400" y="1223010"/>
            <a:ext cx="8336280" cy="5497829"/>
          </a:xfrm>
        </p:spPr>
        <p:txBody>
          <a:bodyPr>
            <a:normAutofit/>
          </a:bodyPr>
          <a:lstStyle/>
          <a:p>
            <a:pPr marL="342900" indent="-342900">
              <a:buClrTx/>
              <a:buFont typeface="+mj-lt"/>
              <a:buAutoNum type="arabicPeriod"/>
            </a:pPr>
            <a:r>
              <a:rPr lang="tr-TR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Sure başında Besmele neden yok?</a:t>
            </a:r>
          </a:p>
          <a:p>
            <a:pPr marL="800100" lvl="1" indent="-342900">
              <a:buClrTx/>
              <a:buFont typeface="+mj-lt"/>
              <a:buAutoNum type="arabicPeriod"/>
            </a:pPr>
            <a:r>
              <a:rPr lang="tr-TR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Hz. Ali: Besmele güvence verir, </a:t>
            </a:r>
            <a:r>
              <a:rPr lang="tr-TR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Berae</a:t>
            </a:r>
            <a:r>
              <a:rPr lang="tr-TR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ise kılıcı emretmiştir.</a:t>
            </a:r>
            <a:endParaRPr lang="tr-TR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ClrTx/>
              <a:buFont typeface="+mj-lt"/>
              <a:buAutoNum type="arabicPeriod"/>
            </a:pPr>
            <a:r>
              <a:rPr lang="tr-TR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Arapların anlaşmayı bozmak için yazdıkları mektupların başına besmele yazılmazdı.</a:t>
            </a:r>
          </a:p>
          <a:p>
            <a:pPr marL="800100" lvl="1" indent="-342900">
              <a:buClrTx/>
              <a:buFont typeface="+mj-lt"/>
              <a:buAutoNum type="arabicPeriod"/>
            </a:pPr>
            <a:r>
              <a:rPr lang="tr-TR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Surelerin uzunluğa göre dizilmesi.</a:t>
            </a:r>
          </a:p>
          <a:p>
            <a:pPr marL="800100" lvl="1" indent="-342900">
              <a:buClrTx/>
              <a:buFont typeface="+mj-lt"/>
              <a:buAutoNum type="arabicPeriod"/>
            </a:pPr>
            <a:r>
              <a:rPr lang="tr-TR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Ubeyy</a:t>
            </a:r>
            <a:r>
              <a:rPr lang="tr-TR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b. </a:t>
            </a:r>
            <a:r>
              <a:rPr lang="tr-TR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Ka’b</a:t>
            </a:r>
            <a:r>
              <a:rPr lang="tr-TR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Hz. Peygamber bu surenin başına besmele yazmayı emretmedi.</a:t>
            </a:r>
            <a:endParaRPr lang="tr-TR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Tx/>
              <a:buFont typeface="+mj-lt"/>
              <a:buAutoNum type="arabicPeriod"/>
            </a:pPr>
            <a:r>
              <a:rPr lang="tr-TR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Nisa 90 , </a:t>
            </a:r>
            <a:r>
              <a:rPr lang="tr-TR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Mumtegine</a:t>
            </a:r>
            <a:r>
              <a:rPr lang="tr-TR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:tarafsızlara dokunmayın.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tr-TR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Suredeki Haram Aylardan kasıt: </a:t>
            </a:r>
            <a:r>
              <a:rPr lang="tr-TR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Taberi’ye</a:t>
            </a:r>
            <a:r>
              <a:rPr lang="tr-TR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göre Şevval ve takip eden 3 ay.</a:t>
            </a:r>
            <a:endParaRPr lang="tr-T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3525"/>
            <a:endParaRPr lang="tr-TR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630145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10479</TotalTime>
  <Words>446</Words>
  <Application>Microsoft Office PowerPoint</Application>
  <PresentationFormat>Ekran Gösterisi (4:3)</PresentationFormat>
  <Paragraphs>64</Paragraphs>
  <Slides>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4" baseType="lpstr">
      <vt:lpstr>Arabic Typesetting</vt:lpstr>
      <vt:lpstr>Arial</vt:lpstr>
      <vt:lpstr>Calibri</vt:lpstr>
      <vt:lpstr>Century Gothic</vt:lpstr>
      <vt:lpstr>Times New Roman</vt:lpstr>
      <vt:lpstr>Wingdings 3</vt:lpstr>
      <vt:lpstr>Dilim</vt:lpstr>
      <vt:lpstr> Tefsir IV (İlahiyat Fakültesi  4. Sınıf)</vt:lpstr>
      <vt:lpstr>Et-Tevbe 9/1-10</vt:lpstr>
      <vt:lpstr>Sureyi Takdim</vt:lpstr>
      <vt:lpstr>Et-Tevbe 9/1-10</vt:lpstr>
      <vt:lpstr>Et-Tevbe 9/1-10</vt:lpstr>
      <vt:lpstr>Et-Tevbe 9/10-16</vt:lpstr>
      <vt:lpstr>İLAVE Bilgiler</vt:lpstr>
    </vt:vector>
  </TitlesOfParts>
  <Company>istanbul ünivesitesi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TC. Diyanet İşleri Başkanlığı</dc:title>
  <dc:creator>Necmettin gökkır</dc:creator>
  <cp:lastModifiedBy>user</cp:lastModifiedBy>
  <cp:revision>516</cp:revision>
  <cp:lastPrinted>2016-03-08T11:30:58Z</cp:lastPrinted>
  <dcterms:created xsi:type="dcterms:W3CDTF">2014-10-29T07:48:48Z</dcterms:created>
  <dcterms:modified xsi:type="dcterms:W3CDTF">2019-12-18T08:29:47Z</dcterms:modified>
</cp:coreProperties>
</file>