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21CF428-3340-4BFE-B703-356B48513F08}"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3078136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CF428-3340-4BFE-B703-356B48513F08}"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139004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CF428-3340-4BFE-B703-356B48513F08}"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160301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21CF428-3340-4BFE-B703-356B48513F08}"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206768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21CF428-3340-4BFE-B703-356B48513F08}"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128393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21CF428-3340-4BFE-B703-356B48513F08}"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2525849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21CF428-3340-4BFE-B703-356B48513F08}" type="datetimeFigureOut">
              <a:rPr lang="tr-TR" smtClean="0"/>
              <a:t>13.03.2019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856218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21CF428-3340-4BFE-B703-356B48513F08}" type="datetimeFigureOut">
              <a:rPr lang="tr-TR" smtClean="0"/>
              <a:t>13.03.2019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3320406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21CF428-3340-4BFE-B703-356B48513F08}" type="datetimeFigureOut">
              <a:rPr lang="tr-TR" smtClean="0"/>
              <a:t>13.03.2019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2547491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1CF428-3340-4BFE-B703-356B48513F08}"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132975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21CF428-3340-4BFE-B703-356B48513F08}"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D2E3DB-697B-4B39-BFF7-74D40328C098}" type="slidenum">
              <a:rPr lang="tr-TR" smtClean="0"/>
              <a:t>‹#›</a:t>
            </a:fld>
            <a:endParaRPr lang="tr-TR"/>
          </a:p>
        </p:txBody>
      </p:sp>
    </p:spTree>
    <p:extLst>
      <p:ext uri="{BB962C8B-B14F-4D97-AF65-F5344CB8AC3E}">
        <p14:creationId xmlns:p14="http://schemas.microsoft.com/office/powerpoint/2010/main" val="1741207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CF428-3340-4BFE-B703-356B48513F08}" type="datetimeFigureOut">
              <a:rPr lang="tr-TR" smtClean="0"/>
              <a:t>13.03.2019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2E3DB-697B-4B39-BFF7-74D40328C098}" type="slidenum">
              <a:rPr lang="tr-TR" smtClean="0"/>
              <a:t>‹#›</a:t>
            </a:fld>
            <a:endParaRPr lang="tr-TR"/>
          </a:p>
        </p:txBody>
      </p:sp>
    </p:spTree>
    <p:extLst>
      <p:ext uri="{BB962C8B-B14F-4D97-AF65-F5344CB8AC3E}">
        <p14:creationId xmlns:p14="http://schemas.microsoft.com/office/powerpoint/2010/main" val="2311241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02130"/>
          </a:xfrm>
        </p:spPr>
        <p:txBody>
          <a:bodyPr>
            <a:normAutofit fontScale="90000"/>
          </a:bodyPr>
          <a:lstStyle/>
          <a:p>
            <a:endParaRPr lang="tr-TR" dirty="0"/>
          </a:p>
        </p:txBody>
      </p:sp>
      <p:sp>
        <p:nvSpPr>
          <p:cNvPr id="3" name="İçerik Yer Tutucusu 2"/>
          <p:cNvSpPr>
            <a:spLocks noGrp="1"/>
          </p:cNvSpPr>
          <p:nvPr>
            <p:ph idx="1"/>
          </p:nvPr>
        </p:nvSpPr>
        <p:spPr>
          <a:xfrm>
            <a:off x="838200" y="1030014"/>
            <a:ext cx="10515600" cy="5146949"/>
          </a:xfrm>
        </p:spPr>
        <p:txBody>
          <a:bodyPr>
            <a:normAutofit fontScale="92500" lnSpcReduction="20000"/>
          </a:bodyPr>
          <a:lstStyle/>
          <a:p>
            <a:r>
              <a:rPr lang="tr-TR" dirty="0" smtClean="0"/>
              <a:t>Bütün bu olumsuz düşünme boyutları, hiç kuşkusuz benmerkezci düşünme ile ilişkili nedenlerden kaynaklanmaktadır. Çünkü benmerkezci düşünme; başkalarının hak ve gereksinimlerini gözeten ve “şeyleri” gerçekte oldukları gibi görmeye çalışan rasyonel düşünmeden farklı olarak, bencil bir amacın elde edilmesine ve bu amaca yönelik düşüncenin geçerli kılınmasına adanmış bir düşünme biçimidir. Bilinçsiz bir biçim olmasına karşın, çoğu zaman en az rasyonel düşünce kadar akla uygun görünür ve algılanır. Çünkü bu düşünme biçiminde, bencil bir niyetin </a:t>
            </a:r>
            <a:r>
              <a:rPr lang="tr-TR" dirty="0" err="1" smtClean="0"/>
              <a:t>ussallaştırılmasına</a:t>
            </a:r>
            <a:r>
              <a:rPr lang="tr-TR" dirty="0" smtClean="0"/>
              <a:t> dayanan bir zekâ kullanımı, bilgilerin amaç doğrultusunda ustaca deforme edilmesi ve önyargıların başarılı bir biçimde gizlenmesi söz konusudur (Paul - </a:t>
            </a:r>
            <a:r>
              <a:rPr lang="tr-TR" dirty="0" err="1" smtClean="0"/>
              <a:t>Elder</a:t>
            </a:r>
            <a:r>
              <a:rPr lang="tr-TR" dirty="0" smtClean="0"/>
              <a:t>, 2003b). Kuşkusuz benmerkezci düşünen insanların tümü bu denli becerikli 19 değildir ve öyle olmayanlar da amaçlarına uzanan yolda, beklentilerini egemen olma ile boyun eğme arasında salınan ilişki biçimleri üzerine kurarlar. Burada, başkalarına egemen olma çabası, amaca yönelik doğrudan bir araç olarak işlev görürken; başkalarına boyun eğme ise dolaylı bir araç olmaktadır. Her iki yaklaşımın da ortak paydası içtenlikten yoksunluktur ki bazı manevralar içerirler. </a:t>
            </a:r>
            <a:endParaRPr lang="tr-TR" dirty="0"/>
          </a:p>
        </p:txBody>
      </p:sp>
    </p:spTree>
    <p:extLst>
      <p:ext uri="{BB962C8B-B14F-4D97-AF65-F5344CB8AC3E}">
        <p14:creationId xmlns:p14="http://schemas.microsoft.com/office/powerpoint/2010/main" val="224401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381109"/>
          </a:xfrm>
        </p:spPr>
        <p:txBody>
          <a:bodyPr>
            <a:normAutofit fontScale="90000"/>
          </a:bodyPr>
          <a:lstStyle/>
          <a:p>
            <a:endParaRPr lang="tr-TR" dirty="0"/>
          </a:p>
        </p:txBody>
      </p:sp>
      <p:sp>
        <p:nvSpPr>
          <p:cNvPr id="3" name="İçerik Yer Tutucusu 2"/>
          <p:cNvSpPr>
            <a:spLocks noGrp="1"/>
          </p:cNvSpPr>
          <p:nvPr>
            <p:ph idx="1"/>
          </p:nvPr>
        </p:nvSpPr>
        <p:spPr>
          <a:xfrm>
            <a:off x="838200" y="1030014"/>
            <a:ext cx="10515600" cy="5146949"/>
          </a:xfrm>
        </p:spPr>
        <p:txBody>
          <a:bodyPr>
            <a:normAutofit/>
          </a:bodyPr>
          <a:lstStyle/>
          <a:p>
            <a:r>
              <a:rPr lang="tr-TR" dirty="0" smtClean="0"/>
              <a:t>Buna göre benmerkezci düşünen bir insan (Paul - </a:t>
            </a:r>
            <a:r>
              <a:rPr lang="tr-TR" dirty="0" err="1" smtClean="0"/>
              <a:t>Elder</a:t>
            </a:r>
            <a:r>
              <a:rPr lang="tr-TR" dirty="0" smtClean="0"/>
              <a:t>, 2003b): </a:t>
            </a:r>
          </a:p>
          <a:p>
            <a:r>
              <a:rPr lang="tr-TR" dirty="0" smtClean="0"/>
              <a:t>Başkasını destekleyen gerçeklik ve bilgileri değil, kendini destekleyenleri anımsar (Benmerkezci bellek). </a:t>
            </a:r>
            <a:endParaRPr lang="tr-TR" dirty="0"/>
          </a:p>
          <a:p>
            <a:r>
              <a:rPr lang="tr-TR" dirty="0" smtClean="0"/>
              <a:t>Sığ bir görüşün mutlaklığı içinde düşünür (Benmerkezci miyopluk). </a:t>
            </a:r>
          </a:p>
          <a:p>
            <a:r>
              <a:rPr lang="tr-TR" dirty="0" smtClean="0"/>
              <a:t>Kendini tüm gerçeklere sahipmiş gibi görür (Benmerkezci doğruluk).</a:t>
            </a:r>
          </a:p>
          <a:p>
            <a:r>
              <a:rPr lang="tr-TR" dirty="0" smtClean="0"/>
              <a:t>Çok açık çelişkileri bile görmezden gelme eğilimindedir (Benmerkezci ikiyüzlülük). </a:t>
            </a:r>
            <a:endParaRPr lang="tr-TR" dirty="0"/>
          </a:p>
          <a:p>
            <a:r>
              <a:rPr lang="tr-TR" dirty="0" smtClean="0"/>
              <a:t>Gerçek ve önemli karmaşaları değerlendirmek inanç ve değerlerini değiştirmeyi gerekli kıldığında, bu karmaşaları görmezden gelme eğilimindedir (Benmerkezci yüzeysellik). </a:t>
            </a:r>
            <a:endParaRPr lang="tr-TR" dirty="0"/>
          </a:p>
        </p:txBody>
      </p:sp>
    </p:spTree>
    <p:extLst>
      <p:ext uri="{BB962C8B-B14F-4D97-AF65-F5344CB8AC3E}">
        <p14:creationId xmlns:p14="http://schemas.microsoft.com/office/powerpoint/2010/main" val="223179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600" dirty="0">
                <a:solidFill>
                  <a:prstClr val="black"/>
                </a:solidFill>
              </a:rPr>
              <a:t>Benimsediği inanç ve değerlere karşı olan olgu ve kesinlikleri dikkate almaz (Benmerkezci körlük). </a:t>
            </a:r>
          </a:p>
          <a:p>
            <a:pPr lvl="0"/>
            <a:r>
              <a:rPr lang="tr-TR" sz="2600" dirty="0" smtClean="0">
                <a:solidFill>
                  <a:prstClr val="black"/>
                </a:solidFill>
              </a:rPr>
              <a:t>Duygu </a:t>
            </a:r>
            <a:r>
              <a:rPr lang="tr-TR" sz="2600" dirty="0">
                <a:solidFill>
                  <a:prstClr val="black"/>
                </a:solidFill>
              </a:rPr>
              <a:t>ve deneyimleri genelleştirme eğilimindedir (Benmerkezci acelecilik</a:t>
            </a:r>
            <a:r>
              <a:rPr lang="tr-TR" sz="2600" dirty="0" smtClean="0">
                <a:solidFill>
                  <a:prstClr val="black"/>
                </a:solidFill>
              </a:rPr>
              <a:t>).</a:t>
            </a:r>
          </a:p>
          <a:p>
            <a:pPr lvl="0"/>
            <a:r>
              <a:rPr lang="tr-TR" sz="2600" dirty="0" smtClean="0">
                <a:solidFill>
                  <a:prstClr val="black"/>
                </a:solidFill>
              </a:rPr>
              <a:t>Düşüncesinin </a:t>
            </a:r>
            <a:r>
              <a:rPr lang="tr-TR" sz="2600" dirty="0">
                <a:solidFill>
                  <a:prstClr val="black"/>
                </a:solidFill>
              </a:rPr>
              <a:t>sürüklendiği saçma olguları saptamaktan kaçınır (Benmerkezci saçmalık). </a:t>
            </a:r>
          </a:p>
          <a:p>
            <a:endParaRPr lang="tr-TR" dirty="0"/>
          </a:p>
        </p:txBody>
      </p:sp>
    </p:spTree>
    <p:extLst>
      <p:ext uri="{BB962C8B-B14F-4D97-AF65-F5344CB8AC3E}">
        <p14:creationId xmlns:p14="http://schemas.microsoft.com/office/powerpoint/2010/main" val="1192618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02130"/>
          </a:xfrm>
        </p:spPr>
        <p:txBody>
          <a:bodyPr>
            <a:normAutofit fontScale="90000"/>
          </a:bodyPr>
          <a:lstStyle/>
          <a:p>
            <a:endParaRPr lang="tr-TR" dirty="0"/>
          </a:p>
        </p:txBody>
      </p:sp>
      <p:sp>
        <p:nvSpPr>
          <p:cNvPr id="3" name="İçerik Yer Tutucusu 2"/>
          <p:cNvSpPr>
            <a:spLocks noGrp="1"/>
          </p:cNvSpPr>
          <p:nvPr>
            <p:ph idx="1"/>
          </p:nvPr>
        </p:nvSpPr>
        <p:spPr>
          <a:xfrm>
            <a:off x="838200" y="840828"/>
            <a:ext cx="10515600" cy="5336135"/>
          </a:xfrm>
        </p:spPr>
        <p:txBody>
          <a:bodyPr>
            <a:normAutofit fontScale="92500" lnSpcReduction="10000"/>
          </a:bodyPr>
          <a:lstStyle/>
          <a:p>
            <a:r>
              <a:rPr lang="tr-TR" dirty="0" smtClean="0"/>
              <a:t>Paul ve </a:t>
            </a:r>
            <a:r>
              <a:rPr lang="tr-TR" dirty="0" err="1" smtClean="0"/>
              <a:t>Elder</a:t>
            </a:r>
            <a:r>
              <a:rPr lang="tr-TR" dirty="0" smtClean="0"/>
              <a:t> (2003b), benmerkezci düşünmeyi düşüncenin entelektüel değil, psikolojik normlara dayandırılmış olması ile açıklamakta ve en sık başvurulan psikolojik normlar olarak da şunların altını çizmektedirler: </a:t>
            </a:r>
            <a:endParaRPr lang="tr-TR" dirty="0"/>
          </a:p>
          <a:p>
            <a:r>
              <a:rPr lang="tr-TR" dirty="0" smtClean="0"/>
              <a:t>Doğuştan benmerkezcilik: “Bu doğru, çünkü öyle olduğuna inanıyorum” ifadesiyle somutlaşan norm; inanılan şeylerin sorgulanmaksızın doğru olduğunun kabulüne dayanır.</a:t>
            </a:r>
          </a:p>
          <a:p>
            <a:r>
              <a:rPr lang="tr-TR" dirty="0" smtClean="0"/>
              <a:t>Doğuştan sosyal merkezcilik: “Bu doğru, çünkü biz öyle olduğuna inanıyoruz” ifadesiyle somutlaşan norm; üyesi bulunulan guruba egemen olan inançların sorgulanmaksızın doğru olduğunun kabulüne dayanır.</a:t>
            </a:r>
          </a:p>
          <a:p>
            <a:r>
              <a:rPr lang="tr-TR" dirty="0" smtClean="0"/>
              <a:t>Doğuştan itaat arzusu: “Bu doğru, çünkü öyle olduğuna inanmak istiyorum” ifadesiyle somutlaşan norm; diğer alternatifler incelenmeksizin, olumlu durumlarda kazanılmış 20 tutumlara bağlanmaya dayanır. Bir başka deyişle kişi; kendisini “iyi hissetmesine” olanak tanıyan, diğer inançlarını da destekleyen, düşüncelerini belirgin bir biçimde değiştirmesini ve kusurlarını kabul etmesini gerektirmeyen şeylere inanır. </a:t>
            </a:r>
            <a:endParaRPr lang="tr-TR" dirty="0"/>
          </a:p>
        </p:txBody>
      </p:sp>
    </p:spTree>
    <p:extLst>
      <p:ext uri="{BB962C8B-B14F-4D97-AF65-F5344CB8AC3E}">
        <p14:creationId xmlns:p14="http://schemas.microsoft.com/office/powerpoint/2010/main" val="3035435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200" dirty="0">
                <a:solidFill>
                  <a:prstClr val="black"/>
                </a:solidFill>
              </a:rPr>
              <a:t>İnançların doğuştan geçerliliği: “Bu doğru, çünkü hep öyle olduğuna inandım” ifadesiyle somutlaşan norm; sahip olunan inançların hangi ölçülerde doğrulanmış olduğu incelenmeksizin, onları koruma konusunda derin bir arzuya dayanır. </a:t>
            </a:r>
          </a:p>
          <a:p>
            <a:pPr lvl="0"/>
            <a:r>
              <a:rPr lang="tr-TR" sz="2200" dirty="0" smtClean="0">
                <a:solidFill>
                  <a:prstClr val="black"/>
                </a:solidFill>
              </a:rPr>
              <a:t>Doğuştan </a:t>
            </a:r>
            <a:r>
              <a:rPr lang="tr-TR" sz="2200" dirty="0">
                <a:solidFill>
                  <a:prstClr val="black"/>
                </a:solidFill>
              </a:rPr>
              <a:t>bencillik: “Bu doğru, çünkü öyle olduğuna inanmak benci çıkarlarım gereğidir” ifadesiyle somutlaşan norm; inandırıcı gerçeklere ya da sağlıklı bir akıl yürütmeye dayanmasalar da daha güçlü, daha zengin ve daha avantajlı olmayı sağlayan inançların çok çabuk benimsenmesine dayanır. </a:t>
            </a:r>
          </a:p>
          <a:p>
            <a:endParaRPr lang="tr-TR" dirty="0"/>
          </a:p>
        </p:txBody>
      </p:sp>
    </p:spTree>
    <p:extLst>
      <p:ext uri="{BB962C8B-B14F-4D97-AF65-F5344CB8AC3E}">
        <p14:creationId xmlns:p14="http://schemas.microsoft.com/office/powerpoint/2010/main" val="4103718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02434"/>
          </a:xfrm>
        </p:spPr>
        <p:txBody>
          <a:bodyPr>
            <a:normAutofit fontScale="90000"/>
          </a:bodyPr>
          <a:lstStyle/>
          <a:p>
            <a:endParaRPr lang="tr-TR" dirty="0"/>
          </a:p>
        </p:txBody>
      </p:sp>
      <p:sp>
        <p:nvSpPr>
          <p:cNvPr id="3" name="İçerik Yer Tutucusu 2"/>
          <p:cNvSpPr>
            <a:spLocks noGrp="1"/>
          </p:cNvSpPr>
          <p:nvPr>
            <p:ph idx="1"/>
          </p:nvPr>
        </p:nvSpPr>
        <p:spPr>
          <a:xfrm>
            <a:off x="838200" y="903890"/>
            <a:ext cx="10515600" cy="5801710"/>
          </a:xfrm>
        </p:spPr>
        <p:txBody>
          <a:bodyPr>
            <a:normAutofit lnSpcReduction="10000"/>
          </a:bodyPr>
          <a:lstStyle/>
          <a:p>
            <a:r>
              <a:rPr lang="tr-TR" dirty="0" smtClean="0"/>
              <a:t>Bu psikolojik normlardan da anlaşılacağı üzere, benmerkezci düşünme biçimi, düşünme sürecinde seçilen bir yol olmaktan önce patolojik bir düşünme biçimidir. Dolayısıyla kişi, bu düşünme biçiminden hareketle amaçlarına ulaşsa bile, düşünmesine “empati yoksunluğu, kayıtsızlık, depresyon, öfke ve çekingenlik” gibi duyguların eşlik etmesi yüksek bir olasılıktır. Çünkü benmerkezci düşüncenin düşünme nedeni, bencil bir biçimde kendini haklı çıkarma isteği; anahtar sorusu “İstediğimi nasıl elde edebilirim?”; dayandığı bilgi, istenilene uygun olan bilgi; yorum ve çıkarımı amacı meşrulaştıran yorum ve çıkarım; temel kavramı bencillik; dayanağı “Bu dünyada istediklerimi elde etmek için yaşamalıyım” düşüncesi; ana görüş açısı ise kendisinin dünyanın merkezi diğer her şeyin de bunun araçları olduğudur. Dolayısıyla isteklerin elde edilmesi ve / ya da benimsenmiş inançların korunması yaşamın merkezi durumuna geldiği için de benmerkezci düşüncenin sıklıkla kullandığı temel araçlar savunma mekanizmaları olur.</a:t>
            </a:r>
            <a:endParaRPr lang="tr-TR" dirty="0"/>
          </a:p>
        </p:txBody>
      </p:sp>
    </p:spTree>
    <p:extLst>
      <p:ext uri="{BB962C8B-B14F-4D97-AF65-F5344CB8AC3E}">
        <p14:creationId xmlns:p14="http://schemas.microsoft.com/office/powerpoint/2010/main" val="585658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Savunma mekanizmalarını doğuran temel unsur, benmerkezci düşüncenin akılcı motifler tarafından uyarılmasıdır. Çünkü akılcı uyarılar, benmerkezciliğin genellikle kılık değiştirmesi ve bunun sonucunda da düş kırıklığına uğramasıyla sonuçlanır. İşte yine bir zihinsel patoloji göstergesi olarak savunma mekanizmaları da tam bu noktada devreye girer ve düş kırıklığını bastırma işlevi görür. Sigmund ve </a:t>
            </a:r>
            <a:r>
              <a:rPr lang="tr-TR" dirty="0" err="1" smtClean="0"/>
              <a:t>Anna</a:t>
            </a:r>
            <a:r>
              <a:rPr lang="tr-TR" dirty="0" smtClean="0"/>
              <a:t> Freud tarafından geliştirilmiş olan bu mekanizmaların, benmerkezci düşünce tarafından sıklıkla kullanılan örnekleri şunlardır: </a:t>
            </a:r>
            <a:endParaRPr lang="tr-TR" dirty="0"/>
          </a:p>
        </p:txBody>
      </p:sp>
    </p:spTree>
    <p:extLst>
      <p:ext uri="{BB962C8B-B14F-4D97-AF65-F5344CB8AC3E}">
        <p14:creationId xmlns:p14="http://schemas.microsoft.com/office/powerpoint/2010/main" val="1252610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0806"/>
          </a:xfrm>
        </p:spPr>
        <p:txBody>
          <a:bodyPr>
            <a:normAutofit fontScale="90000"/>
          </a:bodyPr>
          <a:lstStyle/>
          <a:p>
            <a:endParaRPr lang="tr-TR" dirty="0"/>
          </a:p>
        </p:txBody>
      </p:sp>
      <p:sp>
        <p:nvSpPr>
          <p:cNvPr id="3" name="İçerik Yer Tutucusu 2"/>
          <p:cNvSpPr>
            <a:spLocks noGrp="1"/>
          </p:cNvSpPr>
          <p:nvPr>
            <p:ph idx="1"/>
          </p:nvPr>
        </p:nvSpPr>
        <p:spPr>
          <a:xfrm>
            <a:off x="838200" y="1166648"/>
            <a:ext cx="10515600" cy="5349766"/>
          </a:xfrm>
        </p:spPr>
        <p:txBody>
          <a:bodyPr>
            <a:normAutofit lnSpcReduction="10000"/>
          </a:bodyPr>
          <a:lstStyle/>
          <a:p>
            <a:r>
              <a:rPr lang="tr-TR" b="1" dirty="0" smtClean="0"/>
              <a:t>Yadsıma</a:t>
            </a:r>
            <a:r>
              <a:rPr lang="tr-TR" dirty="0" smtClean="0"/>
              <a:t>: Kişinin kendi lehindeki bir imgeyi sürdürmek ya da kendi inançlarını korumak amacıyla tartışmasız gerçeklik ya da olguları reddetmesi. </a:t>
            </a:r>
            <a:endParaRPr lang="tr-TR" dirty="0"/>
          </a:p>
          <a:p>
            <a:r>
              <a:rPr lang="tr-TR" b="1" dirty="0" err="1" smtClean="0"/>
              <a:t>Kimliklenme</a:t>
            </a:r>
            <a:r>
              <a:rPr lang="tr-TR" dirty="0" smtClean="0"/>
              <a:t>: Kişinin bir başkasıyla özdeşleşmesi ve onun nitelik ve düşüncelerini içselleştirmesi. </a:t>
            </a:r>
            <a:endParaRPr lang="tr-TR" dirty="0"/>
          </a:p>
          <a:p>
            <a:r>
              <a:rPr lang="tr-TR" b="1" dirty="0" smtClean="0"/>
              <a:t>Yansıtma</a:t>
            </a:r>
            <a:r>
              <a:rPr lang="tr-TR" dirty="0" smtClean="0"/>
              <a:t>: Kişinin kendi düşünce ve duygularından kaçmak amacıyla, </a:t>
            </a:r>
            <a:r>
              <a:rPr lang="tr-TR" dirty="0" err="1" smtClean="0"/>
              <a:t>hissetiklerini</a:t>
            </a:r>
            <a:r>
              <a:rPr lang="tr-TR" dirty="0" smtClean="0"/>
              <a:t> ve düşündüklerini başkalarına </a:t>
            </a:r>
            <a:r>
              <a:rPr lang="tr-TR" dirty="0" err="1" smtClean="0"/>
              <a:t>maletmesi</a:t>
            </a:r>
            <a:r>
              <a:rPr lang="tr-TR" dirty="0" smtClean="0"/>
              <a:t>. </a:t>
            </a:r>
            <a:endParaRPr lang="tr-TR" dirty="0"/>
          </a:p>
          <a:p>
            <a:r>
              <a:rPr lang="tr-TR" b="1" dirty="0" smtClean="0"/>
              <a:t>Bastırma</a:t>
            </a:r>
            <a:r>
              <a:rPr lang="tr-TR" dirty="0" smtClean="0"/>
              <a:t>: Kişinin, kabullenemediği düşünce, duygu ya da anılarının bilincine taşınmasını engellemesi. v. </a:t>
            </a:r>
            <a:r>
              <a:rPr lang="tr-TR" dirty="0" err="1" smtClean="0"/>
              <a:t>Ussallaştırma</a:t>
            </a:r>
            <a:r>
              <a:rPr lang="tr-TR" dirty="0" smtClean="0"/>
              <a:t>: Kişinin, bilinçsiz eylemlerini mantıksal ve bilinçli yoldan doğrulayarak kendisini haklı göstermeye çalışması. </a:t>
            </a:r>
          </a:p>
          <a:p>
            <a:r>
              <a:rPr lang="tr-TR" b="1" dirty="0" err="1" smtClean="0"/>
              <a:t>Ussallaştırma</a:t>
            </a:r>
            <a:r>
              <a:rPr lang="tr-TR" dirty="0" smtClean="0"/>
              <a:t>: Kişinin, bilinçsiz eylemlerini mantıksal ve bilinçli yoldan doğrulayarak kendisini haklı göstermeye çalışması. </a:t>
            </a:r>
            <a:endParaRPr lang="tr-TR" dirty="0"/>
          </a:p>
        </p:txBody>
      </p:sp>
    </p:spTree>
    <p:extLst>
      <p:ext uri="{BB962C8B-B14F-4D97-AF65-F5344CB8AC3E}">
        <p14:creationId xmlns:p14="http://schemas.microsoft.com/office/powerpoint/2010/main" val="1540631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75399"/>
          </a:xfrm>
        </p:spPr>
        <p:txBody>
          <a:bodyPr>
            <a:normAutofit fontScale="90000"/>
          </a:bodyPr>
          <a:lstStyle/>
          <a:p>
            <a:endParaRPr lang="tr-TR" dirty="0"/>
          </a:p>
        </p:txBody>
      </p:sp>
      <p:sp>
        <p:nvSpPr>
          <p:cNvPr id="3" name="İçerik Yer Tutucusu 2"/>
          <p:cNvSpPr>
            <a:spLocks noGrp="1"/>
          </p:cNvSpPr>
          <p:nvPr>
            <p:ph idx="1"/>
          </p:nvPr>
        </p:nvSpPr>
        <p:spPr>
          <a:xfrm>
            <a:off x="838200" y="1208690"/>
            <a:ext cx="10515600" cy="5276193"/>
          </a:xfrm>
        </p:spPr>
        <p:txBody>
          <a:bodyPr/>
          <a:lstStyle/>
          <a:p>
            <a:r>
              <a:rPr lang="tr-TR" b="1" dirty="0" smtClean="0"/>
              <a:t>Basmakalıplık</a:t>
            </a:r>
            <a:r>
              <a:rPr lang="tr-TR" dirty="0" smtClean="0"/>
              <a:t>: Kişinin, her üyesinin özelliklerinden soyutlanarak üretilmiş ve düşünce içermeyen bir gurup görüşünü taşıması. </a:t>
            </a:r>
            <a:endParaRPr lang="tr-TR" dirty="0"/>
          </a:p>
          <a:p>
            <a:r>
              <a:rPr lang="tr-TR" b="1" dirty="0" smtClean="0"/>
              <a:t>Suç Üstlenme</a:t>
            </a:r>
            <a:r>
              <a:rPr lang="tr-TR" dirty="0" smtClean="0"/>
              <a:t>: Kişinin kendisini tüm hata ve kusurların yüklendiği bir kişi olarak tanımlaması. </a:t>
            </a:r>
            <a:endParaRPr lang="tr-TR" dirty="0"/>
          </a:p>
          <a:p>
            <a:r>
              <a:rPr lang="tr-TR" b="1" dirty="0" smtClean="0"/>
              <a:t>Yüceltme</a:t>
            </a:r>
            <a:r>
              <a:rPr lang="tr-TR" dirty="0" smtClean="0"/>
              <a:t>: Kişinin, cinsel cazibeden toplumca onaylanmış etkinliklere uzanan geniş bir yelpazedeki değerleri benimsemesi. ix. Kuruntu: Kişinin, olguları inançlarını sürdürecek biçimde bilinçsizce değerlendirmesi ve böylece şeyleri gerçekte olmadıkları kadar olumlu ya da olumsuz görmesi. </a:t>
            </a:r>
          </a:p>
          <a:p>
            <a:r>
              <a:rPr lang="tr-TR" b="1" dirty="0" smtClean="0"/>
              <a:t>Kuruntu</a:t>
            </a:r>
            <a:r>
              <a:rPr lang="tr-TR" dirty="0" smtClean="0"/>
              <a:t>: Kişinin, olguları inançlarını sürdürecek biçimde bilinçsizce değerlendirmesi ve böylece şeyleri gerçekte olmadıkları kadar olumlu ya da olumsuz görmesi. </a:t>
            </a:r>
            <a:endParaRPr lang="tr-TR" dirty="0"/>
          </a:p>
        </p:txBody>
      </p:sp>
    </p:spTree>
    <p:extLst>
      <p:ext uri="{BB962C8B-B14F-4D97-AF65-F5344CB8AC3E}">
        <p14:creationId xmlns:p14="http://schemas.microsoft.com/office/powerpoint/2010/main" val="9484259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931</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JALE OZATA</dc:creator>
  <cp:lastModifiedBy>JALE OZATA</cp:lastModifiedBy>
  <cp:revision>1</cp:revision>
  <dcterms:created xsi:type="dcterms:W3CDTF">2019-03-13T10:09:59Z</dcterms:created>
  <dcterms:modified xsi:type="dcterms:W3CDTF">2019-03-13T10:10:24Z</dcterms:modified>
</cp:coreProperties>
</file>