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1"/>
  </p:sldMasterIdLst>
  <p:notesMasterIdLst>
    <p:notesMasterId r:id="rId26"/>
  </p:notesMasterIdLst>
  <p:sldIdLst>
    <p:sldId id="256" r:id="rId2"/>
    <p:sldId id="277"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897" autoAdjust="0"/>
    <p:restoredTop sz="86314" autoAdjust="0"/>
  </p:normalViewPr>
  <p:slideViewPr>
    <p:cSldViewPr snapToGrid="0">
      <p:cViewPr varScale="1">
        <p:scale>
          <a:sx n="64" d="100"/>
          <a:sy n="64" d="100"/>
        </p:scale>
        <p:origin x="900"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9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AF07B3-4312-4265-952A-3A96ACAD5578}" type="datetimeFigureOut">
              <a:rPr lang="tr-TR" smtClean="0"/>
              <a:t>29.10.2017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BFDF37-A3AD-4FB9-9BEE-C1154D0783E4}" type="slidenum">
              <a:rPr lang="tr-TR" smtClean="0"/>
              <a:t>‹#›</a:t>
            </a:fld>
            <a:endParaRPr lang="tr-TR"/>
          </a:p>
        </p:txBody>
      </p:sp>
    </p:spTree>
    <p:extLst>
      <p:ext uri="{BB962C8B-B14F-4D97-AF65-F5344CB8AC3E}">
        <p14:creationId xmlns:p14="http://schemas.microsoft.com/office/powerpoint/2010/main" val="760778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6" y="2"/>
            <a:ext cx="11683811"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1" y="4282259"/>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1" y="2"/>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799"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rot="21420000">
            <a:off x="983063" y="3505211"/>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rot="21420000">
            <a:off x="4948542" y="4578463"/>
            <a:ext cx="6143653" cy="1163112"/>
          </a:xfrm>
        </p:spPr>
        <p:txBody>
          <a:bodyPr/>
          <a:lstStyle>
            <a:lvl1pPr algn="ctr">
              <a:defRPr sz="5400">
                <a:solidFill>
                  <a:schemeClr val="accent1">
                    <a:lumMod val="50000"/>
                  </a:schemeClr>
                </a:solidFill>
              </a:defRPr>
            </a:lvl1pPr>
          </a:lstStyle>
          <a:p>
            <a:fld id="{83448B07-2C06-4CF2-8E91-F7385E71E2CB}" type="datetimeFigureOut">
              <a:rPr lang="en-US" smtClean="0"/>
              <a:t>10/29/2017</a:t>
            </a:fld>
            <a:endParaRPr lang="en-US" dirty="0"/>
          </a:p>
        </p:txBody>
      </p:sp>
      <p:sp>
        <p:nvSpPr>
          <p:cNvPr id="5" name="Footer Placeholder 4"/>
          <p:cNvSpPr>
            <a:spLocks noGrp="1"/>
          </p:cNvSpPr>
          <p:nvPr>
            <p:ph type="ftr" sz="quarter" idx="11"/>
          </p:nvPr>
        </p:nvSpPr>
        <p:spPr>
          <a:xfrm rot="21420000">
            <a:off x="-5559"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7" y="3832648"/>
            <a:ext cx="907187" cy="498470"/>
          </a:xfrm>
        </p:spPr>
        <p:txBody>
          <a:bodyPr/>
          <a:lstStyle>
            <a:lvl1pPr>
              <a:defRPr sz="2400">
                <a:solidFill>
                  <a:schemeClr val="tx1">
                    <a:lumMod val="75000"/>
                    <a:lumOff val="25000"/>
                  </a:schemeClr>
                </a:solidFill>
              </a:defRPr>
            </a:lvl1pPr>
          </a:lstStyle>
          <a:p>
            <a:fld id="{4FAB73BC-B049-4115-A692-8D63A059BFB8}" type="slidenum">
              <a:rPr lang="en-US" smtClean="0"/>
              <a:pPr/>
              <a:t>‹#›</a:t>
            </a:fld>
            <a:endParaRPr lang="en-US" dirty="0"/>
          </a:p>
        </p:txBody>
      </p:sp>
      <p:sp>
        <p:nvSpPr>
          <p:cNvPr id="25" name="5-Point Star 24"/>
          <p:cNvSpPr/>
          <p:nvPr/>
        </p:nvSpPr>
        <p:spPr>
          <a:xfrm rot="21420000">
            <a:off x="4221385" y="5111356"/>
            <a:ext cx="515387"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27350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801" y="4106333"/>
            <a:ext cx="10394708" cy="588846"/>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85802" y="685801"/>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48A1663-7765-4EF4-B97F-A02E70C6265E}" type="datetimeFigureOut">
              <a:rPr lang="en-US" smtClean="0"/>
              <a:t>10/29/2017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0948833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5802" y="685802"/>
            <a:ext cx="10396903" cy="3194903"/>
          </a:xfrm>
        </p:spPr>
        <p:txBody>
          <a:bodyPr anchor="ctr">
            <a:normAutofit/>
          </a:bodyPr>
          <a:lstStyle>
            <a:lvl1pPr algn="ctr">
              <a:defRPr sz="48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781"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48A1663-7765-4EF4-B97F-A02E70C6265E}" type="datetimeFigureOut">
              <a:rPr lang="en-US" smtClean="0"/>
              <a:t>10/29/2017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933927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21733" y="685800"/>
            <a:ext cx="9525020" cy="2916704"/>
          </a:xfrm>
        </p:spPr>
        <p:txBody>
          <a:bodyPr anchor="ctr">
            <a:normAutofit/>
          </a:bodyPr>
          <a:lstStyle>
            <a:lvl1pPr algn="ctr">
              <a:defRPr sz="48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550265"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685801" y="4106334"/>
            <a:ext cx="10396883"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48A1663-7765-4EF4-B97F-A02E70C6265E}" type="datetimeFigureOut">
              <a:rPr lang="en-US" smtClean="0"/>
              <a:t>10/29/2017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7441841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5801" y="1723856"/>
            <a:ext cx="10394707" cy="2511835"/>
          </a:xfrm>
        </p:spPr>
        <p:txBody>
          <a:bodyPr anchor="b">
            <a:normAutofit/>
          </a:bodyPr>
          <a:lstStyle>
            <a:lvl1pPr algn="l">
              <a:defRPr sz="48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801"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48A1663-7765-4EF4-B97F-A02E70C6265E}" type="datetimeFigureOut">
              <a:rPr lang="en-US" smtClean="0"/>
              <a:t>10/29/2017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0409760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685801" y="685802"/>
            <a:ext cx="10394707" cy="1151965"/>
          </a:xfrm>
        </p:spPr>
        <p:txBody>
          <a:bodyPr/>
          <a:lstStyle>
            <a:lvl1pPr algn="ctr">
              <a:defRPr/>
            </a:lvl1pPr>
          </a:lstStyle>
          <a:p>
            <a:r>
              <a:rPr lang="tr-TR" smtClean="0"/>
              <a:t>Asıl başlık stili için tıklatın</a:t>
            </a:r>
            <a:endParaRPr lang="en-US" dirty="0"/>
          </a:p>
        </p:txBody>
      </p:sp>
      <p:sp>
        <p:nvSpPr>
          <p:cNvPr id="7" name="Text Placeholder 2"/>
          <p:cNvSpPr>
            <a:spLocks noGrp="1"/>
          </p:cNvSpPr>
          <p:nvPr>
            <p:ph type="body" idx="1"/>
          </p:nvPr>
        </p:nvSpPr>
        <p:spPr>
          <a:xfrm>
            <a:off x="685803"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685803"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4234623"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648A1663-7765-4EF4-B97F-A02E70C6265E}" type="datetimeFigureOut">
              <a:rPr lang="en-US" smtClean="0"/>
              <a:t>10/29/2017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3520951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2"/>
            <a:ext cx="10396883" cy="1151965"/>
          </a:xfrm>
        </p:spPr>
        <p:txBody>
          <a:bodyPr/>
          <a:lstStyle>
            <a:lvl1pPr algn="ctr">
              <a:defRPr/>
            </a:lvl1pPr>
          </a:lstStyle>
          <a:p>
            <a:r>
              <a:rPr lang="tr-TR" smtClean="0"/>
              <a:t>Asıl başlık stili için tıklatın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685780" y="2063397"/>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691840" y="4389289"/>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4237411"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4235999" y="2063397"/>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648A1663-7765-4EF4-B97F-A02E70C6265E}" type="datetimeFigureOut">
              <a:rPr lang="en-US" smtClean="0"/>
              <a:t>10/29/2017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8806370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tr-TR" smtClean="0"/>
              <a:t>Asıl başlık stili için tıklatın</a:t>
            </a:r>
            <a:endParaRPr lang="en-US" dirty="0"/>
          </a:p>
        </p:txBody>
      </p:sp>
      <p:sp>
        <p:nvSpPr>
          <p:cNvPr id="11" name="Vertical Text Placeholder 2"/>
          <p:cNvSpPr>
            <a:spLocks noGrp="1"/>
          </p:cNvSpPr>
          <p:nvPr>
            <p:ph type="body" orient="vert" sz="quarter" idx="13"/>
          </p:nvPr>
        </p:nvSpPr>
        <p:spPr>
          <a:xfrm>
            <a:off x="685801" y="2063396"/>
            <a:ext cx="10394707" cy="3311190"/>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81069D4-B020-4602-B87C-B094679675DF}" type="datetimeFigureOut">
              <a:rPr lang="en-US" smtClean="0"/>
              <a:t>10/29/2017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53547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2"/>
            <a:ext cx="2264647" cy="4688785"/>
          </a:xfrm>
        </p:spPr>
        <p:txBody>
          <a:bodyPr vert="eaVert"/>
          <a:lstStyle>
            <a:lvl1pPr algn="l">
              <a:defRPr/>
            </a:lvl1pPr>
          </a:lstStyle>
          <a:p>
            <a:r>
              <a:rPr lang="tr-TR" smtClean="0"/>
              <a:t>Asıl başlık stili için tıklatın</a:t>
            </a:r>
            <a:endParaRPr lang="en-US" dirty="0"/>
          </a:p>
        </p:txBody>
      </p:sp>
      <p:sp>
        <p:nvSpPr>
          <p:cNvPr id="8" name="Vertical Text Placeholder 2"/>
          <p:cNvSpPr>
            <a:spLocks noGrp="1"/>
          </p:cNvSpPr>
          <p:nvPr>
            <p:ph type="body" orient="vert" sz="quarter" idx="13"/>
          </p:nvPr>
        </p:nvSpPr>
        <p:spPr>
          <a:xfrm>
            <a:off x="685802" y="685802"/>
            <a:ext cx="7904431" cy="4688785"/>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36C11EA-3D59-4DFE-9385-0A032B3191AF}" type="datetimeFigureOut">
              <a:rPr lang="en-US" smtClean="0"/>
              <a:t>10/29/2017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28222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685801" y="2063396"/>
            <a:ext cx="10394707" cy="331118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04936D4-0671-4B70-A95D-BFBC9A35DA5B}" type="datetimeFigureOut">
              <a:rPr lang="en-US" smtClean="0"/>
              <a:t>10/29/2017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56518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2"/>
            <a:ext cx="10394707" cy="3193487"/>
          </a:xfrm>
        </p:spPr>
        <p:txBody>
          <a:bodyPr anchor="b">
            <a:normAutofit/>
          </a:bodyPr>
          <a:lstStyle>
            <a:lvl1pPr algn="l">
              <a:defRPr sz="5400"/>
            </a:lvl1pPr>
          </a:lstStyle>
          <a:p>
            <a:r>
              <a:rPr lang="tr-TR" smtClean="0"/>
              <a:t>Asıl başlık stili için tıklatın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DD67DAC-232D-4042-B5C0-E64770A42A28}" type="datetimeFigureOut">
              <a:rPr lang="en-US" smtClean="0"/>
              <a:t>10/29/2017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7960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3" cy="1158140"/>
          </a:xfrm>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685800" y="2063396"/>
            <a:ext cx="5088715" cy="3311189"/>
          </a:xfrm>
        </p:spPr>
        <p:txBody>
          <a:bodyPr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3"/>
          <p:cNvSpPr>
            <a:spLocks noGrp="1"/>
          </p:cNvSpPr>
          <p:nvPr>
            <p:ph sz="quarter" idx="14"/>
          </p:nvPr>
        </p:nvSpPr>
        <p:spPr>
          <a:xfrm>
            <a:off x="5993971" y="2063396"/>
            <a:ext cx="5086539" cy="3311189"/>
          </a:xfrm>
        </p:spPr>
        <p:txBody>
          <a:bodyPr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ECECD2C-79BD-4B90-B3FA-E3B19B3FF97B}" type="datetimeFigureOut">
              <a:rPr lang="en-US" smtClean="0"/>
              <a:t>10/29/2017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06379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918357" y="2063396"/>
            <a:ext cx="4856159"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Content Placeholder 3"/>
          <p:cNvSpPr>
            <a:spLocks noGrp="1"/>
          </p:cNvSpPr>
          <p:nvPr>
            <p:ph sz="quarter" idx="13"/>
          </p:nvPr>
        </p:nvSpPr>
        <p:spPr>
          <a:xfrm>
            <a:off x="685803" y="2861733"/>
            <a:ext cx="5088712" cy="2512852"/>
          </a:xfrm>
        </p:spPr>
        <p:txBody>
          <a:bodyPr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8192"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3" name="Content Placeholder 5"/>
          <p:cNvSpPr>
            <a:spLocks noGrp="1"/>
          </p:cNvSpPr>
          <p:nvPr>
            <p:ph sz="quarter" idx="14"/>
          </p:nvPr>
        </p:nvSpPr>
        <p:spPr>
          <a:xfrm>
            <a:off x="5993970" y="2861733"/>
            <a:ext cx="5088713" cy="2512852"/>
          </a:xfrm>
        </p:spPr>
        <p:txBody>
          <a:bodyPr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9E9FDB6-7A26-4DBB-9BB0-088C0534314D}" type="datetimeFigureOut">
              <a:rPr lang="en-US" smtClean="0"/>
              <a:t>10/29/2017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01152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C2E7C72F-E0F0-449A-A903-6D7865ED3EFA}" type="datetimeFigureOut">
              <a:rPr lang="en-US" smtClean="0"/>
              <a:t>10/29/2017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14342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1207D-C9F3-42EA-960B-DC9955B358C7}" type="datetimeFigureOut">
              <a:rPr lang="en-US" smtClean="0"/>
              <a:t>10/29/2017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84804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tr-TR" smtClean="0"/>
              <a:t>Asıl başlık stili için tıklatın</a:t>
            </a:r>
            <a:endParaRPr lang="en-US" dirty="0"/>
          </a:p>
        </p:txBody>
      </p:sp>
      <p:sp>
        <p:nvSpPr>
          <p:cNvPr id="10" name="Content Placeholder 2"/>
          <p:cNvSpPr>
            <a:spLocks noGrp="1"/>
          </p:cNvSpPr>
          <p:nvPr>
            <p:ph sz="quarter" idx="13"/>
          </p:nvPr>
        </p:nvSpPr>
        <p:spPr>
          <a:xfrm>
            <a:off x="5046134" y="685802"/>
            <a:ext cx="6034375" cy="468878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93643" y="2709054"/>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D8827A6-8947-4115-8D9E-E89B1EC0518D}" type="datetimeFigureOut">
              <a:rPr lang="en-US" smtClean="0"/>
              <a:t>10/29/2017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36907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6345303" cy="2023252"/>
          </a:xfrm>
        </p:spPr>
        <p:txBody>
          <a:bodyPr anchor="b">
            <a:normAutofit/>
          </a:bodyPr>
          <a:lstStyle>
            <a:lvl1pPr algn="ctr">
              <a:defRPr sz="36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482361" y="2"/>
            <a:ext cx="3598147"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2" y="2709054"/>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D460A6F-F31A-4CA3-B222-0B3C224FF998}" type="datetimeFigureOut">
              <a:rPr lang="en-US" smtClean="0"/>
              <a:t>10/29/2017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04064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2"/>
            <a:ext cx="12005351"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2"/>
            <a:ext cx="10396883" cy="1151965"/>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801" y="2063396"/>
            <a:ext cx="10396883" cy="3311189"/>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648A1663-7765-4EF4-B97F-A02E70C6265E}" type="datetimeFigureOut">
              <a:rPr lang="en-US" smtClean="0"/>
              <a:t>10/29/2017</a:t>
            </a:fld>
            <a:endParaRPr lang="en-US" dirty="0"/>
          </a:p>
        </p:txBody>
      </p:sp>
      <p:sp>
        <p:nvSpPr>
          <p:cNvPr id="5" name="Footer Placeholder 4"/>
          <p:cNvSpPr>
            <a:spLocks noGrp="1"/>
          </p:cNvSpPr>
          <p:nvPr>
            <p:ph type="ftr" sz="quarter" idx="3"/>
          </p:nvPr>
        </p:nvSpPr>
        <p:spPr>
          <a:xfrm>
            <a:off x="685802"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7"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83930820"/>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wdDnDiag">
          <a:fgClr>
            <a:schemeClr val="accent1"/>
          </a:fgClr>
          <a:bgClr>
            <a:schemeClr val="bg1"/>
          </a:bgClr>
        </a:patt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263268" y="679099"/>
            <a:ext cx="10351641" cy="1547933"/>
          </a:xfrm>
        </p:spPr>
        <p:txBody>
          <a:bodyPr>
            <a:normAutofit/>
          </a:bodyPr>
          <a:lstStyle/>
          <a:p>
            <a:pPr algn="ctr"/>
            <a:r>
              <a:rPr lang="tr-TR" sz="4400" cap="none" dirty="0">
                <a:latin typeface="Book Antiqua" panose="02040602050305030304" pitchFamily="18" charset="0"/>
              </a:rPr>
              <a:t>ZİYAFET   VE İKRAM HİZMETLERİ</a:t>
            </a:r>
            <a:br>
              <a:rPr lang="tr-TR" sz="4400" cap="none" dirty="0">
                <a:latin typeface="Book Antiqua" panose="02040602050305030304" pitchFamily="18" charset="0"/>
              </a:rPr>
            </a:br>
            <a:r>
              <a:rPr lang="tr-TR" sz="4400" cap="none" dirty="0">
                <a:latin typeface="Book Antiqua" panose="02040602050305030304" pitchFamily="18" charset="0"/>
              </a:rPr>
              <a:t>BESİN ÖĞELERİ II</a:t>
            </a:r>
          </a:p>
        </p:txBody>
      </p:sp>
      <p:sp>
        <p:nvSpPr>
          <p:cNvPr id="3" name="Alt Başlık 2"/>
          <p:cNvSpPr>
            <a:spLocks noGrp="1"/>
          </p:cNvSpPr>
          <p:nvPr>
            <p:ph type="subTitle" idx="1"/>
          </p:nvPr>
        </p:nvSpPr>
        <p:spPr>
          <a:xfrm>
            <a:off x="689764" y="3522462"/>
            <a:ext cx="9755187" cy="550333"/>
          </a:xfrm>
        </p:spPr>
        <p:txBody>
          <a:bodyPr/>
          <a:lstStyle/>
          <a:p>
            <a:pPr algn="ctr"/>
            <a:r>
              <a:rPr lang="tr-TR" dirty="0" smtClean="0"/>
              <a:t>Emir </a:t>
            </a:r>
            <a:r>
              <a:rPr lang="tr-TR" dirty="0" err="1" smtClean="0"/>
              <a:t>hilmi</a:t>
            </a:r>
            <a:r>
              <a:rPr lang="tr-TR" dirty="0" smtClean="0"/>
              <a:t> </a:t>
            </a:r>
            <a:r>
              <a:rPr lang="tr-TR" dirty="0" err="1" smtClean="0"/>
              <a:t>üner</a:t>
            </a:r>
            <a:endParaRPr lang="tr-TR" dirty="0"/>
          </a:p>
        </p:txBody>
      </p:sp>
    </p:spTree>
    <p:extLst>
      <p:ext uri="{BB962C8B-B14F-4D97-AF65-F5344CB8AC3E}">
        <p14:creationId xmlns:p14="http://schemas.microsoft.com/office/powerpoint/2010/main" val="3346793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cap="none" dirty="0">
              <a:latin typeface="Book Antiqua" panose="02040602050305030304" pitchFamily="18" charset="0"/>
            </a:endParaRPr>
          </a:p>
        </p:txBody>
      </p:sp>
      <p:sp>
        <p:nvSpPr>
          <p:cNvPr id="3" name="İçerik Yer Tutucusu 2"/>
          <p:cNvSpPr>
            <a:spLocks noGrp="1"/>
          </p:cNvSpPr>
          <p:nvPr>
            <p:ph sz="quarter" idx="13"/>
          </p:nvPr>
        </p:nvSpPr>
        <p:spPr>
          <a:xfrm>
            <a:off x="685801" y="868680"/>
            <a:ext cx="10394707" cy="4505905"/>
          </a:xfrm>
        </p:spPr>
        <p:txBody>
          <a:bodyPr/>
          <a:lstStyle/>
          <a:p>
            <a:pPr marL="0" indent="0" algn="just">
              <a:buNone/>
            </a:pPr>
            <a:r>
              <a:rPr lang="tr-TR" cap="none" dirty="0" smtClean="0">
                <a:latin typeface="Book Antiqua" panose="02040602050305030304" pitchFamily="18" charset="0"/>
              </a:rPr>
              <a:t>	</a:t>
            </a:r>
            <a:r>
              <a:rPr lang="tr-TR" sz="2400" cap="none" dirty="0" smtClean="0">
                <a:latin typeface="Book Antiqua" panose="02040602050305030304" pitchFamily="18" charset="0"/>
              </a:rPr>
              <a:t>Süt ve türevlerinin ortalama porsiyon miktarları</a:t>
            </a:r>
          </a:p>
          <a:p>
            <a:pPr marL="0" indent="0" algn="just">
              <a:buNone/>
            </a:pPr>
            <a:endParaRPr lang="tr-TR" sz="2400" cap="none" dirty="0" smtClean="0">
              <a:latin typeface="Book Antiqua" panose="02040602050305030304" pitchFamily="18" charset="0"/>
            </a:endParaRPr>
          </a:p>
          <a:p>
            <a:pPr algn="just"/>
            <a:r>
              <a:rPr lang="tr-TR" sz="2400" cap="none" dirty="0" smtClean="0">
                <a:latin typeface="Book Antiqua" panose="02040602050305030304" pitchFamily="18" charset="0"/>
              </a:rPr>
              <a:t> Süt/Yoğurt 			230-250 gr (</a:t>
            </a:r>
            <a:r>
              <a:rPr lang="es-ES" sz="2400" cap="none" dirty="0" smtClean="0">
                <a:latin typeface="Book Antiqua" panose="02040602050305030304" pitchFamily="18" charset="0"/>
              </a:rPr>
              <a:t>1 su bardağı</a:t>
            </a:r>
            <a:r>
              <a:rPr lang="tr-TR" sz="2400" cap="none" dirty="0" smtClean="0">
                <a:latin typeface="Book Antiqua" panose="02040602050305030304" pitchFamily="18" charset="0"/>
              </a:rPr>
              <a:t>)</a:t>
            </a:r>
            <a:r>
              <a:rPr lang="es-ES" sz="2400" cap="none" dirty="0" smtClean="0">
                <a:latin typeface="Book Antiqua" panose="02040602050305030304" pitchFamily="18" charset="0"/>
              </a:rPr>
              <a:t> </a:t>
            </a:r>
            <a:endParaRPr lang="tr-TR" sz="2400" cap="none" dirty="0" smtClean="0">
              <a:latin typeface="Book Antiqua" panose="02040602050305030304" pitchFamily="18" charset="0"/>
            </a:endParaRPr>
          </a:p>
          <a:p>
            <a:pPr algn="just"/>
            <a:r>
              <a:rPr lang="tr-TR" sz="2400" cap="none" dirty="0" smtClean="0">
                <a:latin typeface="Book Antiqua" panose="02040602050305030304" pitchFamily="18" charset="0"/>
              </a:rPr>
              <a:t> Ayran 				450-500 gr (2 su bardağı) </a:t>
            </a:r>
          </a:p>
          <a:p>
            <a:pPr algn="just"/>
            <a:r>
              <a:rPr lang="tr-TR" sz="2400" cap="none" dirty="0">
                <a:latin typeface="Book Antiqua" panose="02040602050305030304" pitchFamily="18" charset="0"/>
              </a:rPr>
              <a:t>P</a:t>
            </a:r>
            <a:r>
              <a:rPr lang="tr-TR" sz="2400" cap="none" dirty="0" smtClean="0">
                <a:latin typeface="Book Antiqua" panose="02040602050305030304" pitchFamily="18" charset="0"/>
              </a:rPr>
              <a:t>eynir, çökelek 			50-60 gr (2 kibrit kutusu) </a:t>
            </a:r>
          </a:p>
          <a:p>
            <a:pPr algn="just"/>
            <a:r>
              <a:rPr lang="tr-TR" sz="2400" cap="none" dirty="0">
                <a:latin typeface="Book Antiqua" panose="02040602050305030304" pitchFamily="18" charset="0"/>
              </a:rPr>
              <a:t>M</a:t>
            </a:r>
            <a:r>
              <a:rPr lang="tr-TR" sz="2400" cap="none" dirty="0" smtClean="0">
                <a:latin typeface="Book Antiqua" panose="02040602050305030304" pitchFamily="18" charset="0"/>
              </a:rPr>
              <a:t>uhallebi, sütlaç 			150-250 gr</a:t>
            </a:r>
            <a:endParaRPr lang="tr-TR" sz="2400" cap="none" dirty="0">
              <a:latin typeface="Book Antiqua" panose="02040602050305030304" pitchFamily="18" charset="0"/>
            </a:endParaRPr>
          </a:p>
        </p:txBody>
      </p:sp>
    </p:spTree>
    <p:extLst>
      <p:ext uri="{BB962C8B-B14F-4D97-AF65-F5344CB8AC3E}">
        <p14:creationId xmlns:p14="http://schemas.microsoft.com/office/powerpoint/2010/main" val="568508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48641" y="1"/>
            <a:ext cx="10396883" cy="762000"/>
          </a:xfrm>
        </p:spPr>
        <p:txBody>
          <a:bodyPr>
            <a:normAutofit/>
          </a:bodyPr>
          <a:lstStyle/>
          <a:p>
            <a:pPr algn="ctr"/>
            <a:r>
              <a:rPr lang="tr-TR" sz="4400" cap="none" dirty="0" smtClean="0">
                <a:latin typeface="Book Antiqua" panose="02040602050305030304" pitchFamily="18" charset="0"/>
              </a:rPr>
              <a:t>3. Tahıllar</a:t>
            </a:r>
            <a:endParaRPr lang="tr-TR" sz="4400" cap="none" dirty="0">
              <a:latin typeface="Book Antiqua" panose="02040602050305030304" pitchFamily="18" charset="0"/>
            </a:endParaRPr>
          </a:p>
        </p:txBody>
      </p:sp>
      <p:sp>
        <p:nvSpPr>
          <p:cNvPr id="3" name="İçerik Yer Tutucusu 2"/>
          <p:cNvSpPr>
            <a:spLocks noGrp="1"/>
          </p:cNvSpPr>
          <p:nvPr>
            <p:ph sz="quarter" idx="13"/>
          </p:nvPr>
        </p:nvSpPr>
        <p:spPr>
          <a:xfrm>
            <a:off x="304801" y="716280"/>
            <a:ext cx="11384280" cy="5288280"/>
          </a:xfrm>
        </p:spPr>
        <p:txBody>
          <a:bodyPr>
            <a:normAutofit/>
          </a:bodyPr>
          <a:lstStyle/>
          <a:p>
            <a:pPr algn="just"/>
            <a:r>
              <a:rPr lang="tr-TR" sz="2600" cap="none" dirty="0">
                <a:latin typeface="Book Antiqua" panose="02040602050305030304" pitchFamily="18" charset="0"/>
              </a:rPr>
              <a:t>B</a:t>
            </a:r>
            <a:r>
              <a:rPr lang="tr-TR" sz="2600" cap="none" dirty="0" smtClean="0">
                <a:latin typeface="Book Antiqua" panose="02040602050305030304" pitchFamily="18" charset="0"/>
              </a:rPr>
              <a:t>uğday, arpa, pirinç, yulaf, mısır vb. ile bunlardan elde edilen un, ekmek, bulgur, şehriye, irmik, kuskus, tarhana vb. bu gruba girmektedir.</a:t>
            </a:r>
          </a:p>
          <a:p>
            <a:pPr algn="just"/>
            <a:r>
              <a:rPr lang="tr-TR" sz="2600" cap="none" dirty="0">
                <a:latin typeface="Book Antiqua" panose="02040602050305030304" pitchFamily="18" charset="0"/>
              </a:rPr>
              <a:t>U</a:t>
            </a:r>
            <a:r>
              <a:rPr lang="tr-TR" sz="2600" cap="none" dirty="0" smtClean="0">
                <a:latin typeface="Book Antiqua" panose="02040602050305030304" pitchFamily="18" charset="0"/>
              </a:rPr>
              <a:t>cuz enerji kaynaklarından olan tahıllar, günlük enerji miktarının %70’ini karşılamaktadır.</a:t>
            </a:r>
          </a:p>
          <a:p>
            <a:pPr algn="just"/>
            <a:r>
              <a:rPr lang="tr-TR" sz="2600" cap="none" dirty="0">
                <a:latin typeface="Book Antiqua" panose="02040602050305030304" pitchFamily="18" charset="0"/>
              </a:rPr>
              <a:t>P</a:t>
            </a:r>
            <a:r>
              <a:rPr lang="tr-TR" sz="2600" cap="none" dirty="0" smtClean="0">
                <a:latin typeface="Book Antiqua" panose="02040602050305030304" pitchFamily="18" charset="0"/>
              </a:rPr>
              <a:t>asta, bisküvi hazırlamada önemli yeri olan tahıl ve ürünleri aynı zamanda tatlılarda, böreklerde, pilav, makarna vb. ürünlerde sıklıkla kullanılmaktadır.</a:t>
            </a:r>
          </a:p>
          <a:p>
            <a:pPr algn="just"/>
            <a:r>
              <a:rPr lang="tr-TR" sz="2600" cap="none" dirty="0">
                <a:latin typeface="Book Antiqua" panose="02040602050305030304" pitchFamily="18" charset="0"/>
              </a:rPr>
              <a:t>B</a:t>
            </a:r>
            <a:r>
              <a:rPr lang="tr-TR" sz="2600" cap="none" dirty="0" smtClean="0">
                <a:latin typeface="Book Antiqua" panose="02040602050305030304" pitchFamily="18" charset="0"/>
              </a:rPr>
              <a:t>u gruptaki besinler, karbonhidrat bakımından çok zengindir. tahıllardaki karbonhidratlar çoğunlukla nişasta şeklindedir. tahılların yapılarında protein de bulunur. ancak protein kalitesi düşüktür. </a:t>
            </a:r>
          </a:p>
          <a:p>
            <a:pPr algn="just"/>
            <a:endParaRPr lang="tr-TR" cap="none" dirty="0">
              <a:latin typeface="Book Antiqua" panose="02040602050305030304" pitchFamily="18" charset="0"/>
            </a:endParaRPr>
          </a:p>
        </p:txBody>
      </p:sp>
    </p:spTree>
    <p:extLst>
      <p:ext uri="{BB962C8B-B14F-4D97-AF65-F5344CB8AC3E}">
        <p14:creationId xmlns:p14="http://schemas.microsoft.com/office/powerpoint/2010/main" val="307266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cap="none" dirty="0">
              <a:latin typeface="Book Antiqua" panose="02040602050305030304" pitchFamily="18" charset="0"/>
            </a:endParaRPr>
          </a:p>
        </p:txBody>
      </p:sp>
      <p:sp>
        <p:nvSpPr>
          <p:cNvPr id="3" name="İçerik Yer Tutucusu 2"/>
          <p:cNvSpPr>
            <a:spLocks noGrp="1"/>
          </p:cNvSpPr>
          <p:nvPr>
            <p:ph sz="quarter" idx="13"/>
          </p:nvPr>
        </p:nvSpPr>
        <p:spPr/>
        <p:txBody>
          <a:bodyPr>
            <a:noAutofit/>
          </a:bodyPr>
          <a:lstStyle/>
          <a:p>
            <a:pPr algn="just"/>
            <a:r>
              <a:rPr lang="tr-TR" sz="2400" cap="none" dirty="0" smtClean="0">
                <a:latin typeface="Book Antiqua" panose="02040602050305030304" pitchFamily="18" charset="0"/>
              </a:rPr>
              <a:t>Un</a:t>
            </a:r>
          </a:p>
          <a:p>
            <a:pPr algn="just"/>
            <a:r>
              <a:rPr lang="tr-TR" sz="2400" cap="none" dirty="0" smtClean="0">
                <a:latin typeface="Book Antiqua" panose="02040602050305030304" pitchFamily="18" charset="0"/>
              </a:rPr>
              <a:t>Bulgur</a:t>
            </a:r>
          </a:p>
          <a:p>
            <a:pPr algn="just"/>
            <a:r>
              <a:rPr lang="tr-TR" sz="2400" cap="none" dirty="0" smtClean="0">
                <a:latin typeface="Book Antiqua" panose="02040602050305030304" pitchFamily="18" charset="0"/>
              </a:rPr>
              <a:t>İrmik</a:t>
            </a:r>
          </a:p>
          <a:p>
            <a:pPr algn="just"/>
            <a:r>
              <a:rPr lang="tr-TR" sz="2400" cap="none" dirty="0" smtClean="0">
                <a:latin typeface="Book Antiqua" panose="02040602050305030304" pitchFamily="18" charset="0"/>
              </a:rPr>
              <a:t>Makarna Ve Şehriye</a:t>
            </a:r>
          </a:p>
          <a:p>
            <a:pPr algn="just"/>
            <a:r>
              <a:rPr lang="tr-TR" sz="2400" cap="none" dirty="0" smtClean="0">
                <a:latin typeface="Book Antiqua" panose="02040602050305030304" pitchFamily="18" charset="0"/>
              </a:rPr>
              <a:t>Ekmek</a:t>
            </a:r>
          </a:p>
          <a:p>
            <a:pPr algn="just"/>
            <a:r>
              <a:rPr lang="tr-TR" sz="2400" cap="none" dirty="0" smtClean="0">
                <a:latin typeface="Book Antiqua" panose="02040602050305030304" pitchFamily="18" charset="0"/>
              </a:rPr>
              <a:t>Nişasta</a:t>
            </a:r>
          </a:p>
        </p:txBody>
      </p:sp>
    </p:spTree>
    <p:extLst>
      <p:ext uri="{BB962C8B-B14F-4D97-AF65-F5344CB8AC3E}">
        <p14:creationId xmlns:p14="http://schemas.microsoft.com/office/powerpoint/2010/main" val="3280679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cap="none" dirty="0" smtClean="0">
                <a:latin typeface="Book Antiqua" panose="02040602050305030304" pitchFamily="18" charset="0"/>
              </a:rPr>
              <a:t> Günlük Alınması Gereken Porsiyon Miktarı</a:t>
            </a:r>
            <a:endParaRPr lang="tr-TR" cap="none" dirty="0">
              <a:latin typeface="Book Antiqua" panose="02040602050305030304" pitchFamily="18" charset="0"/>
            </a:endParaRPr>
          </a:p>
        </p:txBody>
      </p:sp>
      <p:sp>
        <p:nvSpPr>
          <p:cNvPr id="3" name="İçerik Yer Tutucusu 2"/>
          <p:cNvSpPr>
            <a:spLocks noGrp="1"/>
          </p:cNvSpPr>
          <p:nvPr>
            <p:ph sz="quarter" idx="13"/>
          </p:nvPr>
        </p:nvSpPr>
        <p:spPr/>
        <p:txBody>
          <a:bodyPr/>
          <a:lstStyle/>
          <a:p>
            <a:pPr algn="just"/>
            <a:r>
              <a:rPr lang="tr-TR" sz="2400" cap="none" dirty="0">
                <a:latin typeface="Book Antiqua" panose="02040602050305030304" pitchFamily="18" charset="0"/>
              </a:rPr>
              <a:t>T</a:t>
            </a:r>
            <a:r>
              <a:rPr lang="tr-TR" sz="2400" cap="none" dirty="0" smtClean="0">
                <a:latin typeface="Book Antiqua" panose="02040602050305030304" pitchFamily="18" charset="0"/>
              </a:rPr>
              <a:t>ahıl ve türevlerinden günlük alınması gereken porsiyon miktarı bireyin çalışma durumuna ve dolayısıyla enerji ihtiyacına göre değişmektedir. Ortalama olarak tahıl ve ürünlerinden yetişkin bir kimsenin günde 4-6 porsiyon tüketmesi önerilir. Günlük olarak alınacak porsiyon miktarı bireyin enerji ihtiyacına göre artırılabilir.</a:t>
            </a:r>
          </a:p>
          <a:p>
            <a:pPr algn="just"/>
            <a:endParaRPr lang="tr-TR" cap="none" dirty="0" smtClean="0">
              <a:latin typeface="Book Antiqua" panose="02040602050305030304" pitchFamily="18" charset="0"/>
            </a:endParaRPr>
          </a:p>
        </p:txBody>
      </p:sp>
    </p:spTree>
    <p:extLst>
      <p:ext uri="{BB962C8B-B14F-4D97-AF65-F5344CB8AC3E}">
        <p14:creationId xmlns:p14="http://schemas.microsoft.com/office/powerpoint/2010/main" val="2928730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just"/>
            <a:r>
              <a:rPr lang="tr-TR" cap="none" dirty="0" smtClean="0">
                <a:latin typeface="Book Antiqua" panose="02040602050305030304" pitchFamily="18" charset="0"/>
              </a:rPr>
              <a:t>tahıl ve ürünlerinin ortalama bir porsiyonlarının miktarları</a:t>
            </a:r>
            <a:endParaRPr lang="tr-TR" cap="none" dirty="0">
              <a:latin typeface="Book Antiqua" panose="02040602050305030304" pitchFamily="18" charset="0"/>
            </a:endParaRPr>
          </a:p>
        </p:txBody>
      </p:sp>
      <p:sp>
        <p:nvSpPr>
          <p:cNvPr id="3" name="İçerik Yer Tutucusu 2"/>
          <p:cNvSpPr>
            <a:spLocks noGrp="1"/>
          </p:cNvSpPr>
          <p:nvPr>
            <p:ph sz="quarter" idx="13"/>
          </p:nvPr>
        </p:nvSpPr>
        <p:spPr/>
        <p:txBody>
          <a:bodyPr/>
          <a:lstStyle/>
          <a:p>
            <a:pPr algn="just"/>
            <a:r>
              <a:rPr lang="tr-TR" cap="none" dirty="0">
                <a:latin typeface="Book Antiqua" panose="02040602050305030304" pitchFamily="18" charset="0"/>
              </a:rPr>
              <a:t>E</a:t>
            </a:r>
            <a:r>
              <a:rPr lang="tr-TR" cap="none" dirty="0" smtClean="0">
                <a:latin typeface="Book Antiqua" panose="02040602050305030304" pitchFamily="18" charset="0"/>
              </a:rPr>
              <a:t>kmek 				 50 gr. (1 orta dilim, 2 ince dilim) </a:t>
            </a:r>
          </a:p>
          <a:p>
            <a:pPr algn="just"/>
            <a:r>
              <a:rPr lang="tr-TR" cap="none" dirty="0">
                <a:latin typeface="Book Antiqua" panose="02040602050305030304" pitchFamily="18" charset="0"/>
              </a:rPr>
              <a:t>P</a:t>
            </a:r>
            <a:r>
              <a:rPr lang="tr-TR" cap="none" dirty="0" smtClean="0">
                <a:latin typeface="Book Antiqua" panose="02040602050305030304" pitchFamily="18" charset="0"/>
              </a:rPr>
              <a:t>ilav/makarna			 50-60 gr.  (1-2 servis kaşığı)</a:t>
            </a:r>
          </a:p>
          <a:p>
            <a:pPr algn="just"/>
            <a:r>
              <a:rPr lang="tr-TR" cap="none" dirty="0">
                <a:latin typeface="Book Antiqua" panose="02040602050305030304" pitchFamily="18" charset="0"/>
              </a:rPr>
              <a:t>T</a:t>
            </a:r>
            <a:r>
              <a:rPr lang="tr-TR" cap="none" dirty="0" smtClean="0">
                <a:latin typeface="Book Antiqua" panose="02040602050305030304" pitchFamily="18" charset="0"/>
              </a:rPr>
              <a:t>epsi böreği 				10cm² </a:t>
            </a:r>
          </a:p>
          <a:p>
            <a:pPr algn="just"/>
            <a:r>
              <a:rPr lang="tr-TR" cap="none" dirty="0">
                <a:latin typeface="Book Antiqua" panose="02040602050305030304" pitchFamily="18" charset="0"/>
              </a:rPr>
              <a:t>S</a:t>
            </a:r>
            <a:r>
              <a:rPr lang="tr-TR" cap="none" dirty="0" smtClean="0">
                <a:latin typeface="Book Antiqua" panose="02040602050305030304" pitchFamily="18" charset="0"/>
              </a:rPr>
              <a:t>igara böreği 				3-5 adet </a:t>
            </a:r>
          </a:p>
          <a:p>
            <a:pPr algn="just"/>
            <a:r>
              <a:rPr lang="tr-TR" cap="none" dirty="0">
                <a:latin typeface="Book Antiqua" panose="02040602050305030304" pitchFamily="18" charset="0"/>
              </a:rPr>
              <a:t>T</a:t>
            </a:r>
            <a:r>
              <a:rPr lang="tr-TR" cap="none" dirty="0" smtClean="0">
                <a:latin typeface="Book Antiqua" panose="02040602050305030304" pitchFamily="18" charset="0"/>
              </a:rPr>
              <a:t>ahıl çorbaları 			200 cc  (1 su bardağı, 1 kepçe)</a:t>
            </a:r>
          </a:p>
        </p:txBody>
      </p:sp>
    </p:spTree>
    <p:extLst>
      <p:ext uri="{BB962C8B-B14F-4D97-AF65-F5344CB8AC3E}">
        <p14:creationId xmlns:p14="http://schemas.microsoft.com/office/powerpoint/2010/main" val="2956929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800" cap="none" dirty="0" smtClean="0">
                <a:latin typeface="Book Antiqua" panose="02040602050305030304" pitchFamily="18" charset="0"/>
              </a:rPr>
              <a:t>4. Sebze ve Meyveler</a:t>
            </a:r>
            <a:endParaRPr lang="tr-TR" sz="4800" cap="none" dirty="0">
              <a:latin typeface="Book Antiqua" panose="02040602050305030304" pitchFamily="18" charset="0"/>
            </a:endParaRPr>
          </a:p>
        </p:txBody>
      </p:sp>
      <p:sp>
        <p:nvSpPr>
          <p:cNvPr id="3" name="İçerik Yer Tutucusu 2"/>
          <p:cNvSpPr>
            <a:spLocks noGrp="1"/>
          </p:cNvSpPr>
          <p:nvPr>
            <p:ph sz="quarter" idx="13"/>
          </p:nvPr>
        </p:nvSpPr>
        <p:spPr>
          <a:xfrm>
            <a:off x="685801" y="1630680"/>
            <a:ext cx="10394707" cy="3743905"/>
          </a:xfrm>
        </p:spPr>
        <p:txBody>
          <a:bodyPr>
            <a:normAutofit/>
          </a:bodyPr>
          <a:lstStyle/>
          <a:p>
            <a:pPr algn="just"/>
            <a:r>
              <a:rPr lang="tr-TR" sz="2400" cap="none" dirty="0">
                <a:latin typeface="Book Antiqua" panose="02040602050305030304" pitchFamily="18" charset="0"/>
              </a:rPr>
              <a:t>S</a:t>
            </a:r>
            <a:r>
              <a:rPr lang="tr-TR" sz="2400" cap="none" dirty="0" smtClean="0">
                <a:latin typeface="Book Antiqua" panose="02040602050305030304" pitchFamily="18" charset="0"/>
              </a:rPr>
              <a:t>ebze ve meyveler; çorbalarda, etli ve zeytinyağlı yemeklerde, garnitür olarak salatalarda, turşu ve reçel yapımında, pasta, börek ve tatlılarda kullanılmaktadır.</a:t>
            </a:r>
          </a:p>
          <a:p>
            <a:pPr algn="just"/>
            <a:r>
              <a:rPr lang="tr-TR" sz="2400" cap="none" dirty="0">
                <a:latin typeface="Book Antiqua" panose="02040602050305030304" pitchFamily="18" charset="0"/>
              </a:rPr>
              <a:t>S</a:t>
            </a:r>
            <a:r>
              <a:rPr lang="tr-TR" sz="2400" cap="none" dirty="0" smtClean="0">
                <a:latin typeface="Book Antiqua" panose="02040602050305030304" pitchFamily="18" charset="0"/>
              </a:rPr>
              <a:t>ebze ve meyveler taze olarak (çiğ ve pişmiş) mutfaklarda kullanıldığı gibi gıda sanayinde, çeşitli şekillerde işlenmiş (konserve, kurutma, dondurma vb.) olarak da kullanılabilir.</a:t>
            </a:r>
          </a:p>
          <a:p>
            <a:pPr algn="just"/>
            <a:endParaRPr lang="tr-TR" sz="2400" cap="none" dirty="0">
              <a:latin typeface="Book Antiqua" panose="02040602050305030304" pitchFamily="18" charset="0"/>
            </a:endParaRPr>
          </a:p>
        </p:txBody>
      </p:sp>
    </p:spTree>
    <p:extLst>
      <p:ext uri="{BB962C8B-B14F-4D97-AF65-F5344CB8AC3E}">
        <p14:creationId xmlns:p14="http://schemas.microsoft.com/office/powerpoint/2010/main" val="926796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cap="none" dirty="0">
              <a:latin typeface="Book Antiqua" panose="02040602050305030304" pitchFamily="18" charset="0"/>
            </a:endParaRPr>
          </a:p>
        </p:txBody>
      </p:sp>
      <p:sp>
        <p:nvSpPr>
          <p:cNvPr id="3" name="İçerik Yer Tutucusu 2"/>
          <p:cNvSpPr>
            <a:spLocks noGrp="1"/>
          </p:cNvSpPr>
          <p:nvPr>
            <p:ph sz="quarter" idx="13"/>
          </p:nvPr>
        </p:nvSpPr>
        <p:spPr/>
        <p:txBody>
          <a:bodyPr>
            <a:normAutofit/>
          </a:bodyPr>
          <a:lstStyle/>
          <a:p>
            <a:pPr algn="just"/>
            <a:r>
              <a:rPr lang="tr-TR" sz="2400" cap="none" dirty="0">
                <a:latin typeface="Book Antiqua" panose="02040602050305030304" pitchFamily="18" charset="0"/>
              </a:rPr>
              <a:t>S</a:t>
            </a:r>
            <a:r>
              <a:rPr lang="tr-TR" sz="2400" cap="none" dirty="0" smtClean="0">
                <a:latin typeface="Book Antiqua" panose="02040602050305030304" pitchFamily="18" charset="0"/>
              </a:rPr>
              <a:t>ebze ve meyvelerin %70-98’i sudur. taze sebze ve meyveler özellikle vitamin, mineral ve selüloz gibi sindirilmeyen karbonhidratlar yönünden iyi kaynaktır. C vitamini ihtiyacı, yalnız bu gruptaki besinlerle karşılanır. Yeşil, sarı ve turuncu sebze ve meyveler a vitamininin ön maddesi </a:t>
            </a:r>
            <a:r>
              <a:rPr lang="tr-TR" sz="2400" cap="none" dirty="0" err="1" smtClean="0">
                <a:latin typeface="Book Antiqua" panose="02040602050305030304" pitchFamily="18" charset="0"/>
              </a:rPr>
              <a:t>karotenlerden</a:t>
            </a:r>
            <a:r>
              <a:rPr lang="tr-TR" sz="2400" cap="none" dirty="0" smtClean="0">
                <a:latin typeface="Book Antiqua" panose="02040602050305030304" pitchFamily="18" charset="0"/>
              </a:rPr>
              <a:t> zengindir. Yeşil yapraklı sebzeler, B grubu vitaminlerinin çoğu C, K, E vitaminlerinin de iyi kaynağıdır. demir ve kalsiyum gibi minerallere olan ihtiyacın karşılanmasına katkıda bulunur. </a:t>
            </a:r>
            <a:endParaRPr lang="tr-TR" sz="2400" cap="none" dirty="0">
              <a:latin typeface="Book Antiqua" panose="02040602050305030304" pitchFamily="18" charset="0"/>
            </a:endParaRPr>
          </a:p>
        </p:txBody>
      </p:sp>
    </p:spTree>
    <p:extLst>
      <p:ext uri="{BB962C8B-B14F-4D97-AF65-F5344CB8AC3E}">
        <p14:creationId xmlns:p14="http://schemas.microsoft.com/office/powerpoint/2010/main" val="1804967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cap="none" dirty="0" smtClean="0">
                <a:latin typeface="Book Antiqua" panose="02040602050305030304" pitchFamily="18" charset="0"/>
              </a:rPr>
              <a:t>Günlük Alınması Gereken Porsiyon Miktarı</a:t>
            </a:r>
            <a:endParaRPr lang="tr-TR" cap="none" dirty="0">
              <a:latin typeface="Book Antiqua" panose="02040602050305030304" pitchFamily="18" charset="0"/>
            </a:endParaRPr>
          </a:p>
        </p:txBody>
      </p:sp>
      <p:sp>
        <p:nvSpPr>
          <p:cNvPr id="3" name="İçerik Yer Tutucusu 2"/>
          <p:cNvSpPr>
            <a:spLocks noGrp="1"/>
          </p:cNvSpPr>
          <p:nvPr>
            <p:ph sz="quarter" idx="13"/>
          </p:nvPr>
        </p:nvSpPr>
        <p:spPr/>
        <p:txBody>
          <a:bodyPr>
            <a:normAutofit/>
          </a:bodyPr>
          <a:lstStyle/>
          <a:p>
            <a:pPr algn="just"/>
            <a:r>
              <a:rPr lang="tr-TR" sz="2400" cap="none" dirty="0">
                <a:latin typeface="Book Antiqua" panose="02040602050305030304" pitchFamily="18" charset="0"/>
              </a:rPr>
              <a:t>Y</a:t>
            </a:r>
            <a:r>
              <a:rPr lang="tr-TR" sz="2400" cap="none" dirty="0" smtClean="0">
                <a:latin typeface="Book Antiqua" panose="02040602050305030304" pitchFamily="18" charset="0"/>
              </a:rPr>
              <a:t>etişkin bir birey günde 3-4 porsiyon sebze ve meyve tüketmelidir. en az bir porsiyonu çiğ olarak bir porsiyonu da yeşil yapraklı sebzelerden alınmalıdır. Domates, </a:t>
            </a:r>
            <a:r>
              <a:rPr lang="tr-TR" sz="2400" cap="none" dirty="0" err="1" smtClean="0">
                <a:latin typeface="Book Antiqua" panose="02040602050305030304" pitchFamily="18" charset="0"/>
              </a:rPr>
              <a:t>turunçgil</a:t>
            </a:r>
            <a:r>
              <a:rPr lang="tr-TR" sz="2400" cap="none" dirty="0" smtClean="0">
                <a:latin typeface="Book Antiqua" panose="02040602050305030304" pitchFamily="18" charset="0"/>
              </a:rPr>
              <a:t>, havuç, marul gibi yiyeceklerden biri veya bir kaçından çiğ olarak tüketmeyi alışkanlık hâline getirmelidir.</a:t>
            </a:r>
          </a:p>
          <a:p>
            <a:pPr algn="just"/>
            <a:endParaRPr lang="tr-TR" sz="2400" cap="none" dirty="0">
              <a:latin typeface="Book Antiqua" panose="02040602050305030304" pitchFamily="18" charset="0"/>
            </a:endParaRPr>
          </a:p>
        </p:txBody>
      </p:sp>
    </p:spTree>
    <p:extLst>
      <p:ext uri="{BB962C8B-B14F-4D97-AF65-F5344CB8AC3E}">
        <p14:creationId xmlns:p14="http://schemas.microsoft.com/office/powerpoint/2010/main" val="2739353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72441" y="274322"/>
            <a:ext cx="10396883" cy="1151965"/>
          </a:xfrm>
        </p:spPr>
        <p:txBody>
          <a:bodyPr>
            <a:normAutofit fontScale="90000"/>
          </a:bodyPr>
          <a:lstStyle/>
          <a:p>
            <a:pPr algn="ctr"/>
            <a:r>
              <a:rPr lang="tr-TR" cap="none" dirty="0" smtClean="0">
                <a:latin typeface="Book Antiqua" panose="02040602050305030304" pitchFamily="18" charset="0"/>
              </a:rPr>
              <a:t>Sebze ve Meyvelerin Ortalama Porsiyon Ölçüleri</a:t>
            </a:r>
            <a:endParaRPr lang="tr-TR" cap="none" dirty="0">
              <a:latin typeface="Book Antiqua" panose="02040602050305030304" pitchFamily="18" charset="0"/>
            </a:endParaRPr>
          </a:p>
        </p:txBody>
      </p:sp>
      <p:sp>
        <p:nvSpPr>
          <p:cNvPr id="3" name="İçerik Yer Tutucusu 2"/>
          <p:cNvSpPr>
            <a:spLocks noGrp="1"/>
          </p:cNvSpPr>
          <p:nvPr>
            <p:ph sz="quarter" idx="13"/>
          </p:nvPr>
        </p:nvSpPr>
        <p:spPr>
          <a:xfrm>
            <a:off x="1" y="1676400"/>
            <a:ext cx="11080508" cy="3698185"/>
          </a:xfrm>
        </p:spPr>
        <p:txBody>
          <a:bodyPr>
            <a:noAutofit/>
          </a:bodyPr>
          <a:lstStyle/>
          <a:p>
            <a:pPr algn="just"/>
            <a:r>
              <a:rPr lang="tr-TR" sz="2400" cap="none" dirty="0" smtClean="0">
                <a:latin typeface="Book Antiqua" panose="02040602050305030304" pitchFamily="18" charset="0"/>
              </a:rPr>
              <a:t>sebze yemekleri 			150- 200  (1,5-2 kepçe çiğ olarak) </a:t>
            </a:r>
          </a:p>
          <a:p>
            <a:pPr algn="just"/>
            <a:r>
              <a:rPr lang="tr-TR" sz="2400" cap="none" dirty="0" smtClean="0">
                <a:latin typeface="Book Antiqua" panose="02040602050305030304" pitchFamily="18" charset="0"/>
              </a:rPr>
              <a:t>marul, kıvırcık	 		4-7 yaprak </a:t>
            </a:r>
          </a:p>
          <a:p>
            <a:pPr algn="just"/>
            <a:r>
              <a:rPr lang="tr-TR" sz="2400" cap="none" dirty="0" smtClean="0">
                <a:latin typeface="Book Antiqua" panose="02040602050305030304" pitchFamily="18" charset="0"/>
              </a:rPr>
              <a:t>yeşil biber 				50-60  (3-4 adet) </a:t>
            </a:r>
          </a:p>
          <a:p>
            <a:pPr algn="just"/>
            <a:r>
              <a:rPr lang="tr-TR" sz="2400" cap="none" dirty="0" smtClean="0">
                <a:latin typeface="Book Antiqua" panose="02040602050305030304" pitchFamily="18" charset="0"/>
              </a:rPr>
              <a:t>domates, patates, havuç 		90-100  (1 adet büyük boy) </a:t>
            </a:r>
          </a:p>
          <a:p>
            <a:pPr algn="just"/>
            <a:r>
              <a:rPr lang="tr-TR" sz="2400" cap="none" dirty="0" smtClean="0">
                <a:latin typeface="Book Antiqua" panose="02040602050305030304" pitchFamily="18" charset="0"/>
              </a:rPr>
              <a:t>kavun, karpuz 			150-200 (2-3 parmak kalınlığında bir dilim )</a:t>
            </a:r>
          </a:p>
          <a:p>
            <a:pPr algn="just"/>
            <a:r>
              <a:rPr lang="tr-TR" sz="2400" cap="none" dirty="0" smtClean="0">
                <a:latin typeface="Book Antiqua" panose="02040602050305030304" pitchFamily="18" charset="0"/>
              </a:rPr>
              <a:t>elma, portakal, şeftali 		90-100  (1 adet büyük)</a:t>
            </a:r>
          </a:p>
          <a:p>
            <a:pPr algn="just"/>
            <a:r>
              <a:rPr lang="tr-TR" sz="2400" cap="none" dirty="0" smtClean="0">
                <a:latin typeface="Book Antiqua" panose="02040602050305030304" pitchFamily="18" charset="0"/>
              </a:rPr>
              <a:t>üzüm, kiraz, dut vb. 		90-100  (1 su bardağı kadar) </a:t>
            </a:r>
            <a:endParaRPr lang="tr-TR" sz="2400" cap="none" dirty="0">
              <a:latin typeface="Book Antiqua" panose="02040602050305030304" pitchFamily="18" charset="0"/>
            </a:endParaRPr>
          </a:p>
        </p:txBody>
      </p:sp>
    </p:spTree>
    <p:extLst>
      <p:ext uri="{BB962C8B-B14F-4D97-AF65-F5344CB8AC3E}">
        <p14:creationId xmlns:p14="http://schemas.microsoft.com/office/powerpoint/2010/main" val="1173475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cap="none" dirty="0" smtClean="0">
                <a:latin typeface="Book Antiqua" panose="02040602050305030304" pitchFamily="18" charset="0"/>
              </a:rPr>
              <a:t> Günlük Yemek Listesi Hazırlama İlkeleri</a:t>
            </a:r>
            <a:endParaRPr lang="tr-TR" cap="none" dirty="0">
              <a:latin typeface="Book Antiqua" panose="02040602050305030304" pitchFamily="18" charset="0"/>
            </a:endParaRPr>
          </a:p>
        </p:txBody>
      </p:sp>
      <p:sp>
        <p:nvSpPr>
          <p:cNvPr id="3" name="İçerik Yer Tutucusu 2"/>
          <p:cNvSpPr>
            <a:spLocks noGrp="1"/>
          </p:cNvSpPr>
          <p:nvPr>
            <p:ph sz="quarter" idx="13"/>
          </p:nvPr>
        </p:nvSpPr>
        <p:spPr>
          <a:xfrm>
            <a:off x="685801" y="2063396"/>
            <a:ext cx="10394707" cy="3758284"/>
          </a:xfrm>
        </p:spPr>
        <p:txBody>
          <a:bodyPr>
            <a:normAutofit/>
          </a:bodyPr>
          <a:lstStyle/>
          <a:p>
            <a:pPr algn="just"/>
            <a:r>
              <a:rPr lang="tr-TR" cap="none" dirty="0" smtClean="0">
                <a:latin typeface="Book Antiqua" panose="02040602050305030304" pitchFamily="18" charset="0"/>
              </a:rPr>
              <a:t> </a:t>
            </a:r>
            <a:r>
              <a:rPr lang="tr-TR" sz="2400" cap="none" dirty="0" smtClean="0">
                <a:latin typeface="Book Antiqua" panose="02040602050305030304" pitchFamily="18" charset="0"/>
              </a:rPr>
              <a:t>Yemek planlamada ana ilke birey, aile ya da grupların yeterli ve dengeli beslenmesini sağlamaktır.</a:t>
            </a:r>
          </a:p>
          <a:p>
            <a:pPr algn="just"/>
            <a:endParaRPr lang="tr-TR" sz="2400" cap="none" dirty="0">
              <a:latin typeface="Book Antiqua" panose="02040602050305030304" pitchFamily="18" charset="0"/>
            </a:endParaRPr>
          </a:p>
        </p:txBody>
      </p:sp>
    </p:spTree>
    <p:extLst>
      <p:ext uri="{BB962C8B-B14F-4D97-AF65-F5344CB8AC3E}">
        <p14:creationId xmlns:p14="http://schemas.microsoft.com/office/powerpoint/2010/main" val="4081149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4800" cap="none" dirty="0" smtClean="0">
                <a:latin typeface="Book Antiqua" panose="02040602050305030304" pitchFamily="18" charset="0"/>
              </a:rPr>
              <a:t>1.4. Yağlı Tohumlar</a:t>
            </a:r>
            <a:endParaRPr lang="tr-TR" sz="4800" cap="none" dirty="0">
              <a:latin typeface="Book Antiqua" panose="02040602050305030304" pitchFamily="18" charset="0"/>
            </a:endParaRPr>
          </a:p>
        </p:txBody>
      </p:sp>
      <p:sp>
        <p:nvSpPr>
          <p:cNvPr id="3" name="İçerik Yer Tutucusu 2"/>
          <p:cNvSpPr>
            <a:spLocks noGrp="1"/>
          </p:cNvSpPr>
          <p:nvPr>
            <p:ph sz="quarter" idx="13"/>
          </p:nvPr>
        </p:nvSpPr>
        <p:spPr/>
        <p:txBody>
          <a:bodyPr>
            <a:noAutofit/>
          </a:bodyPr>
          <a:lstStyle/>
          <a:p>
            <a:pPr algn="just"/>
            <a:r>
              <a:rPr lang="tr-TR" sz="2400" cap="none" dirty="0" smtClean="0">
                <a:latin typeface="Book Antiqua" panose="02040602050305030304" pitchFamily="18" charset="0"/>
              </a:rPr>
              <a:t>Fındık, susam, ceviz, ayçiçeği, badem içi, fıstık çeşitleri sayılabilir. </a:t>
            </a:r>
            <a:r>
              <a:rPr lang="tr-TR" sz="2400" cap="none" dirty="0">
                <a:latin typeface="Book Antiqua" panose="02040602050305030304" pitchFamily="18" charset="0"/>
              </a:rPr>
              <a:t>A</a:t>
            </a:r>
            <a:r>
              <a:rPr lang="tr-TR" sz="2400" cap="none" dirty="0" smtClean="0">
                <a:latin typeface="Book Antiqua" panose="02040602050305030304" pitchFamily="18" charset="0"/>
              </a:rPr>
              <a:t>ynı zamanda bu besinlerden bazıları işlenerek fındık, fıstık ezmesi, tahin, tahin helvası vb. ürünler elde edilmektedir.</a:t>
            </a:r>
          </a:p>
          <a:p>
            <a:pPr algn="just"/>
            <a:r>
              <a:rPr lang="tr-TR" sz="2400" cap="none" dirty="0">
                <a:latin typeface="Book Antiqua" panose="02040602050305030304" pitchFamily="18" charset="0"/>
              </a:rPr>
              <a:t>Y</a:t>
            </a:r>
            <a:r>
              <a:rPr lang="tr-TR" sz="2400" cap="none" dirty="0" smtClean="0">
                <a:latin typeface="Book Antiqua" panose="02040602050305030304" pitchFamily="18" charset="0"/>
              </a:rPr>
              <a:t>apılarında yüksek oranda yağ bulur. Yağlı tohumlarda bulunan yağlar (özellikle ceviz) doymamış yağ asitlerinden zengindirler. Protein, E vitamini, B vitaminleri, minerallerden de zengin olan bu yiyecekler, kalp ve damar rahatsızlıkları ve kolesterol seviyesinin azaltılması için tercih edilir. </a:t>
            </a:r>
            <a:endParaRPr lang="tr-TR" sz="2400" cap="none" dirty="0">
              <a:latin typeface="Book Antiqua" panose="02040602050305030304" pitchFamily="18" charset="0"/>
            </a:endParaRPr>
          </a:p>
        </p:txBody>
      </p:sp>
    </p:spTree>
    <p:extLst>
      <p:ext uri="{BB962C8B-B14F-4D97-AF65-F5344CB8AC3E}">
        <p14:creationId xmlns:p14="http://schemas.microsoft.com/office/powerpoint/2010/main" val="360333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1" y="182882"/>
            <a:ext cx="10396883" cy="1151965"/>
          </a:xfrm>
        </p:spPr>
        <p:txBody>
          <a:bodyPr>
            <a:noAutofit/>
          </a:bodyPr>
          <a:lstStyle/>
          <a:p>
            <a:pPr algn="ctr"/>
            <a:r>
              <a:rPr lang="tr-TR" sz="3600" cap="none" dirty="0" smtClean="0">
                <a:latin typeface="Book Antiqua" panose="02040602050305030304" pitchFamily="18" charset="0"/>
              </a:rPr>
              <a:t>Menü Planlamada Göz Önünde Bulundurulması Gereken Noktalar: </a:t>
            </a:r>
            <a:br>
              <a:rPr lang="tr-TR" sz="3600" cap="none" dirty="0" smtClean="0">
                <a:latin typeface="Book Antiqua" panose="02040602050305030304" pitchFamily="18" charset="0"/>
              </a:rPr>
            </a:br>
            <a:endParaRPr lang="tr-TR" sz="3600" cap="none" dirty="0">
              <a:latin typeface="Book Antiqua" panose="02040602050305030304" pitchFamily="18" charset="0"/>
            </a:endParaRPr>
          </a:p>
        </p:txBody>
      </p:sp>
      <p:sp>
        <p:nvSpPr>
          <p:cNvPr id="3" name="İçerik Yer Tutucusu 2"/>
          <p:cNvSpPr>
            <a:spLocks noGrp="1"/>
          </p:cNvSpPr>
          <p:nvPr>
            <p:ph sz="quarter" idx="13"/>
          </p:nvPr>
        </p:nvSpPr>
        <p:spPr>
          <a:xfrm>
            <a:off x="1" y="1334846"/>
            <a:ext cx="11628120" cy="4517313"/>
          </a:xfrm>
        </p:spPr>
        <p:txBody>
          <a:bodyPr>
            <a:normAutofit fontScale="92500"/>
          </a:bodyPr>
          <a:lstStyle/>
          <a:p>
            <a:pPr algn="just"/>
            <a:r>
              <a:rPr lang="tr-TR" sz="2400" cap="none" dirty="0">
                <a:latin typeface="Book Antiqua" panose="02040602050305030304" pitchFamily="18" charset="0"/>
              </a:rPr>
              <a:t>H</a:t>
            </a:r>
            <a:r>
              <a:rPr lang="tr-TR" sz="2400" cap="none" dirty="0" smtClean="0">
                <a:latin typeface="Book Antiqua" panose="02040602050305030304" pitchFamily="18" charset="0"/>
              </a:rPr>
              <a:t>izmet verilen grubun yaşına ve cinsiyetine göre enerji ve besin öğeleri ihtiyacı </a:t>
            </a:r>
          </a:p>
          <a:p>
            <a:pPr algn="just"/>
            <a:r>
              <a:rPr lang="tr-TR" sz="2400" cap="none" dirty="0">
                <a:latin typeface="Book Antiqua" panose="02040602050305030304" pitchFamily="18" charset="0"/>
              </a:rPr>
              <a:t>B</a:t>
            </a:r>
            <a:r>
              <a:rPr lang="tr-TR" sz="2400" cap="none" dirty="0" smtClean="0">
                <a:latin typeface="Book Antiqua" panose="02040602050305030304" pitchFamily="18" charset="0"/>
              </a:rPr>
              <a:t>esin çeşitliliği ve kalitesi</a:t>
            </a:r>
          </a:p>
          <a:p>
            <a:pPr algn="just"/>
            <a:r>
              <a:rPr lang="tr-TR" sz="2400" cap="none" dirty="0" smtClean="0">
                <a:latin typeface="Book Antiqua" panose="02040602050305030304" pitchFamily="18" charset="0"/>
              </a:rPr>
              <a:t> </a:t>
            </a:r>
            <a:r>
              <a:rPr lang="tr-TR" sz="2400" cap="none" dirty="0">
                <a:latin typeface="Book Antiqua" panose="02040602050305030304" pitchFamily="18" charset="0"/>
              </a:rPr>
              <a:t>H</a:t>
            </a:r>
            <a:r>
              <a:rPr lang="tr-TR" sz="2400" cap="none" dirty="0" smtClean="0">
                <a:latin typeface="Book Antiqua" panose="02040602050305030304" pitchFamily="18" charset="0"/>
              </a:rPr>
              <a:t>izmet verilen grubun özel durumu, fiziksel aktivite düzeyi, beslenme alışkanlıkları </a:t>
            </a:r>
          </a:p>
          <a:p>
            <a:pPr algn="just"/>
            <a:r>
              <a:rPr lang="tr-TR" sz="2400" cap="none" dirty="0" smtClean="0">
                <a:latin typeface="Book Antiqua" panose="02040602050305030304" pitchFamily="18" charset="0"/>
              </a:rPr>
              <a:t> mutfak harcamaları için ayrılan bütçe </a:t>
            </a:r>
          </a:p>
          <a:p>
            <a:pPr algn="just"/>
            <a:r>
              <a:rPr lang="tr-TR" sz="2400" cap="none" dirty="0" smtClean="0">
                <a:latin typeface="Book Antiqua" panose="02040602050305030304" pitchFamily="18" charset="0"/>
              </a:rPr>
              <a:t> Yemek yiyen kişi sayısı </a:t>
            </a:r>
          </a:p>
          <a:p>
            <a:pPr algn="just"/>
            <a:r>
              <a:rPr lang="tr-TR" sz="2400" cap="none" dirty="0" smtClean="0">
                <a:latin typeface="Book Antiqua" panose="02040602050305030304" pitchFamily="18" charset="0"/>
              </a:rPr>
              <a:t> Mutfakta bulunan araç gereç </a:t>
            </a:r>
          </a:p>
          <a:p>
            <a:pPr algn="just"/>
            <a:r>
              <a:rPr lang="tr-TR" sz="2400" cap="none" dirty="0">
                <a:latin typeface="Book Antiqua" panose="02040602050305030304" pitchFamily="18" charset="0"/>
              </a:rPr>
              <a:t>M</a:t>
            </a:r>
            <a:r>
              <a:rPr lang="tr-TR" sz="2400" cap="none" dirty="0" smtClean="0">
                <a:latin typeface="Book Antiqua" panose="02040602050305030304" pitchFamily="18" charset="0"/>
              </a:rPr>
              <a:t>utfakta çalışan personel sayısı  </a:t>
            </a:r>
          </a:p>
          <a:p>
            <a:pPr algn="just"/>
            <a:r>
              <a:rPr lang="tr-TR" sz="2400" cap="none" dirty="0">
                <a:latin typeface="Book Antiqua" panose="02040602050305030304" pitchFamily="18" charset="0"/>
              </a:rPr>
              <a:t>B</a:t>
            </a:r>
            <a:r>
              <a:rPr lang="tr-TR" sz="2400" cap="none" dirty="0" smtClean="0">
                <a:latin typeface="Book Antiqua" panose="02040602050305030304" pitchFamily="18" charset="0"/>
              </a:rPr>
              <a:t>ölgenin iklimi, coğrafi özellikleridir.</a:t>
            </a:r>
          </a:p>
          <a:p>
            <a:pPr algn="just"/>
            <a:endParaRPr lang="tr-TR" cap="none" dirty="0">
              <a:latin typeface="Book Antiqua" panose="02040602050305030304" pitchFamily="18" charset="0"/>
            </a:endParaRPr>
          </a:p>
        </p:txBody>
      </p:sp>
    </p:spTree>
    <p:extLst>
      <p:ext uri="{BB962C8B-B14F-4D97-AF65-F5344CB8AC3E}">
        <p14:creationId xmlns:p14="http://schemas.microsoft.com/office/powerpoint/2010/main" val="554911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cap="none" dirty="0" smtClean="0">
                <a:latin typeface="Book Antiqua" panose="02040602050305030304" pitchFamily="18" charset="0"/>
              </a:rPr>
              <a:t>Yemek Gruplarının Oluşturulması</a:t>
            </a:r>
            <a:endParaRPr lang="tr-TR" cap="none" dirty="0">
              <a:latin typeface="Book Antiqua" panose="02040602050305030304" pitchFamily="18" charset="0"/>
            </a:endParaRPr>
          </a:p>
        </p:txBody>
      </p:sp>
      <p:sp>
        <p:nvSpPr>
          <p:cNvPr id="3" name="İçerik Yer Tutucusu 2"/>
          <p:cNvSpPr>
            <a:spLocks noGrp="1"/>
          </p:cNvSpPr>
          <p:nvPr>
            <p:ph sz="quarter" idx="13"/>
          </p:nvPr>
        </p:nvSpPr>
        <p:spPr/>
        <p:txBody>
          <a:bodyPr>
            <a:normAutofit/>
          </a:bodyPr>
          <a:lstStyle/>
          <a:p>
            <a:pPr algn="just"/>
            <a:r>
              <a:rPr lang="tr-TR" sz="2400" cap="none" dirty="0">
                <a:latin typeface="Book Antiqua" panose="02040602050305030304" pitchFamily="18" charset="0"/>
              </a:rPr>
              <a:t>E</a:t>
            </a:r>
            <a:r>
              <a:rPr lang="tr-TR" sz="2400" cap="none" dirty="0" smtClean="0">
                <a:latin typeface="Book Antiqua" panose="02040602050305030304" pitchFamily="18" charset="0"/>
              </a:rPr>
              <a:t>n uygun günlük yemek listesi üç ana öğünde her besin grubundan yeterli miktarda yiyecek bulunması ile gerçekleşir. </a:t>
            </a:r>
          </a:p>
          <a:p>
            <a:pPr algn="just"/>
            <a:endParaRPr lang="tr-TR" sz="2400" cap="none" dirty="0">
              <a:latin typeface="Book Antiqua" panose="02040602050305030304" pitchFamily="18" charset="0"/>
            </a:endParaRPr>
          </a:p>
        </p:txBody>
      </p:sp>
    </p:spTree>
    <p:extLst>
      <p:ext uri="{BB962C8B-B14F-4D97-AF65-F5344CB8AC3E}">
        <p14:creationId xmlns:p14="http://schemas.microsoft.com/office/powerpoint/2010/main" val="1132724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1" y="457202"/>
            <a:ext cx="10396883" cy="1151965"/>
          </a:xfrm>
        </p:spPr>
        <p:txBody>
          <a:bodyPr>
            <a:normAutofit fontScale="90000"/>
          </a:bodyPr>
          <a:lstStyle/>
          <a:p>
            <a:pPr algn="ctr"/>
            <a:r>
              <a:rPr lang="tr-TR" cap="none" dirty="0" smtClean="0">
                <a:latin typeface="Book Antiqua" panose="02040602050305030304" pitchFamily="18" charset="0"/>
              </a:rPr>
              <a:t>Yemek Gruplarının Oluşturulması</a:t>
            </a:r>
            <a:endParaRPr lang="tr-TR" cap="none" dirty="0">
              <a:latin typeface="Book Antiqua" panose="02040602050305030304" pitchFamily="18" charset="0"/>
            </a:endParaRPr>
          </a:p>
        </p:txBody>
      </p:sp>
      <p:sp>
        <p:nvSpPr>
          <p:cNvPr id="3" name="İçerik Yer Tutucusu 2"/>
          <p:cNvSpPr>
            <a:spLocks noGrp="1"/>
          </p:cNvSpPr>
          <p:nvPr>
            <p:ph sz="quarter" idx="13"/>
          </p:nvPr>
        </p:nvSpPr>
        <p:spPr>
          <a:xfrm>
            <a:off x="106680" y="1386840"/>
            <a:ext cx="11445239" cy="5105400"/>
          </a:xfrm>
        </p:spPr>
        <p:txBody>
          <a:bodyPr>
            <a:normAutofit/>
          </a:bodyPr>
          <a:lstStyle/>
          <a:p>
            <a:pPr marL="0" indent="0" algn="just">
              <a:buNone/>
            </a:pPr>
            <a:r>
              <a:rPr lang="tr-TR" sz="2400" cap="none" dirty="0" smtClean="0">
                <a:latin typeface="Book Antiqua" panose="02040602050305030304" pitchFamily="18" charset="0"/>
              </a:rPr>
              <a:t>    Günlük yemek listesi düzenlemede yemek grupları şunlardır:</a:t>
            </a:r>
          </a:p>
          <a:p>
            <a:pPr marL="0" indent="0" algn="just">
              <a:buNone/>
            </a:pPr>
            <a:r>
              <a:rPr lang="tr-TR" sz="2400" cap="none" dirty="0" smtClean="0">
                <a:latin typeface="Book Antiqua" panose="02040602050305030304" pitchFamily="18" charset="0"/>
              </a:rPr>
              <a:t>     </a:t>
            </a:r>
            <a:r>
              <a:rPr lang="tr-TR" sz="2400" b="1" cap="none" dirty="0" smtClean="0">
                <a:latin typeface="Book Antiqua" panose="02040602050305030304" pitchFamily="18" charset="0"/>
              </a:rPr>
              <a:t>Birinci Yemek (Ana Yemek): </a:t>
            </a:r>
          </a:p>
          <a:p>
            <a:pPr algn="just"/>
            <a:r>
              <a:rPr lang="tr-TR" sz="2400" cap="none" dirty="0">
                <a:latin typeface="Book Antiqua" panose="02040602050305030304" pitchFamily="18" charset="0"/>
              </a:rPr>
              <a:t>Y</a:t>
            </a:r>
            <a:r>
              <a:rPr lang="tr-TR" sz="2400" cap="none" dirty="0" smtClean="0">
                <a:latin typeface="Book Antiqua" panose="02040602050305030304" pitchFamily="18" charset="0"/>
              </a:rPr>
              <a:t>emek listesi düzenlenirken ilk olarak et, yumurta, kuru </a:t>
            </a:r>
            <a:r>
              <a:rPr lang="tr-TR" sz="2400" cap="none" dirty="0" err="1" smtClean="0">
                <a:latin typeface="Book Antiqua" panose="02040602050305030304" pitchFamily="18" charset="0"/>
              </a:rPr>
              <a:t>baklagil</a:t>
            </a:r>
            <a:r>
              <a:rPr lang="tr-TR" sz="2400" cap="none" dirty="0" smtClean="0">
                <a:latin typeface="Book Antiqua" panose="02040602050305030304" pitchFamily="18" charset="0"/>
              </a:rPr>
              <a:t> grubundan yapılan yemekler belirlenir. Her türlü et ve etli yemekler, balık ve su ürünleri, yumurtalı yemekler, etli sebzeler, etli dolma ve sarmalar, kuru </a:t>
            </a:r>
            <a:r>
              <a:rPr lang="tr-TR" sz="2400" cap="none" dirty="0" err="1" smtClean="0">
                <a:latin typeface="Book Antiqua" panose="02040602050305030304" pitchFamily="18" charset="0"/>
              </a:rPr>
              <a:t>baklagil</a:t>
            </a:r>
            <a:r>
              <a:rPr lang="tr-TR" sz="2400" cap="none" dirty="0" smtClean="0">
                <a:latin typeface="Book Antiqua" panose="02040602050305030304" pitchFamily="18" charset="0"/>
              </a:rPr>
              <a:t> yemekleri ana yemek olarak seçilir. </a:t>
            </a:r>
          </a:p>
          <a:p>
            <a:pPr algn="just"/>
            <a:r>
              <a:rPr lang="tr-TR" sz="2400" cap="none" dirty="0">
                <a:latin typeface="Book Antiqua" panose="02040602050305030304" pitchFamily="18" charset="0"/>
              </a:rPr>
              <a:t>E</a:t>
            </a:r>
            <a:r>
              <a:rPr lang="tr-TR" sz="2400" cap="none" dirty="0" smtClean="0">
                <a:latin typeface="Book Antiqua" panose="02040602050305030304" pitchFamily="18" charset="0"/>
              </a:rPr>
              <a:t>t, yumurta ve kuru baklagiller gibi besinleri yoğun olarak bulunduran çorbalar da birinci yemek sayılır.</a:t>
            </a:r>
          </a:p>
          <a:p>
            <a:pPr algn="just"/>
            <a:endParaRPr lang="tr-TR" cap="none" dirty="0">
              <a:latin typeface="Book Antiqua" panose="02040602050305030304" pitchFamily="18" charset="0"/>
            </a:endParaRPr>
          </a:p>
        </p:txBody>
      </p:sp>
    </p:spTree>
    <p:extLst>
      <p:ext uri="{BB962C8B-B14F-4D97-AF65-F5344CB8AC3E}">
        <p14:creationId xmlns:p14="http://schemas.microsoft.com/office/powerpoint/2010/main" val="3604782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cap="none" dirty="0" smtClean="0">
                <a:latin typeface="Book Antiqua" panose="02040602050305030304" pitchFamily="18" charset="0"/>
              </a:rPr>
              <a:t>Yemek Gruplarının Oluşturulması</a:t>
            </a:r>
            <a:endParaRPr lang="tr-TR" cap="none" dirty="0">
              <a:latin typeface="Book Antiqua" panose="02040602050305030304" pitchFamily="18" charset="0"/>
            </a:endParaRPr>
          </a:p>
        </p:txBody>
      </p:sp>
      <p:sp>
        <p:nvSpPr>
          <p:cNvPr id="3" name="İçerik Yer Tutucusu 2"/>
          <p:cNvSpPr>
            <a:spLocks noGrp="1"/>
          </p:cNvSpPr>
          <p:nvPr>
            <p:ph sz="quarter" idx="13"/>
          </p:nvPr>
        </p:nvSpPr>
        <p:spPr>
          <a:xfrm>
            <a:off x="685801" y="2063396"/>
            <a:ext cx="10317479" cy="3311189"/>
          </a:xfrm>
        </p:spPr>
        <p:txBody>
          <a:bodyPr>
            <a:normAutofit/>
          </a:bodyPr>
          <a:lstStyle/>
          <a:p>
            <a:pPr marL="0" indent="0" algn="just">
              <a:buNone/>
            </a:pPr>
            <a:r>
              <a:rPr lang="tr-TR" sz="2400" b="1" cap="none" dirty="0" smtClean="0">
                <a:latin typeface="Book Antiqua" panose="02040602050305030304" pitchFamily="18" charset="0"/>
              </a:rPr>
              <a:t>    İkinci Yemek: </a:t>
            </a:r>
          </a:p>
          <a:p>
            <a:pPr algn="just"/>
            <a:r>
              <a:rPr lang="tr-TR" sz="2400" cap="none" dirty="0">
                <a:latin typeface="Book Antiqua" panose="02040602050305030304" pitchFamily="18" charset="0"/>
              </a:rPr>
              <a:t>İ</a:t>
            </a:r>
            <a:r>
              <a:rPr lang="tr-TR" sz="2400" cap="none" dirty="0" smtClean="0">
                <a:latin typeface="Book Antiqua" panose="02040602050305030304" pitchFamily="18" charset="0"/>
              </a:rPr>
              <a:t>kinci yemek, birinci yemeğe göre değişmek üzere tahıl ya da sebze yemeklerinden seçilir. birinci yemek et, yumurta, tavuk, balık gibi proteince zengin besinlerden yapılmışsa ikinci yemek sebze yemeği olur. birinci yemek etli sebze ise ikinci yemek pilav, makarna, börek vb. olabilir.</a:t>
            </a:r>
          </a:p>
          <a:p>
            <a:pPr algn="just"/>
            <a:endParaRPr lang="tr-TR" cap="none" dirty="0">
              <a:latin typeface="Book Antiqua" panose="02040602050305030304" pitchFamily="18" charset="0"/>
            </a:endParaRPr>
          </a:p>
        </p:txBody>
      </p:sp>
    </p:spTree>
    <p:extLst>
      <p:ext uri="{BB962C8B-B14F-4D97-AF65-F5344CB8AC3E}">
        <p14:creationId xmlns:p14="http://schemas.microsoft.com/office/powerpoint/2010/main" val="4203707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cap="none" dirty="0" smtClean="0">
                <a:latin typeface="Book Antiqua" panose="02040602050305030304" pitchFamily="18" charset="0"/>
              </a:rPr>
              <a:t>Yemek Gruplarının Oluşturulması</a:t>
            </a:r>
            <a:endParaRPr lang="tr-TR" cap="none" dirty="0">
              <a:latin typeface="Book Antiqua" panose="02040602050305030304" pitchFamily="18" charset="0"/>
            </a:endParaRPr>
          </a:p>
        </p:txBody>
      </p:sp>
      <p:sp>
        <p:nvSpPr>
          <p:cNvPr id="3" name="İçerik Yer Tutucusu 2"/>
          <p:cNvSpPr>
            <a:spLocks noGrp="1"/>
          </p:cNvSpPr>
          <p:nvPr>
            <p:ph sz="quarter" idx="13"/>
          </p:nvPr>
        </p:nvSpPr>
        <p:spPr/>
        <p:txBody>
          <a:bodyPr/>
          <a:lstStyle/>
          <a:p>
            <a:pPr marL="0" indent="0" algn="just">
              <a:buNone/>
            </a:pPr>
            <a:r>
              <a:rPr lang="tr-TR" sz="2400" cap="none" dirty="0">
                <a:latin typeface="Book Antiqua" panose="02040602050305030304" pitchFamily="18" charset="0"/>
              </a:rPr>
              <a:t> </a:t>
            </a:r>
            <a:r>
              <a:rPr lang="tr-TR" sz="2400" cap="none" dirty="0" smtClean="0">
                <a:latin typeface="Book Antiqua" panose="02040602050305030304" pitchFamily="18" charset="0"/>
              </a:rPr>
              <a:t>    </a:t>
            </a:r>
            <a:r>
              <a:rPr lang="tr-TR" sz="2400" b="1" cap="none" dirty="0" smtClean="0">
                <a:latin typeface="Book Antiqua" panose="02040602050305030304" pitchFamily="18" charset="0"/>
              </a:rPr>
              <a:t>Üçüncü Yemek:</a:t>
            </a:r>
          </a:p>
          <a:p>
            <a:pPr algn="just"/>
            <a:r>
              <a:rPr lang="tr-TR" sz="2400" cap="none" dirty="0" smtClean="0">
                <a:latin typeface="Book Antiqua" panose="02040602050305030304" pitchFamily="18" charset="0"/>
              </a:rPr>
              <a:t> Üçüncü yemek de birinci ve ikinci yemeğe göre değişir. öğünde sebze yemeği yoksa üçüncü yemek olarak salata veya meyve verilir. Menüde süt grubundan yeterli besin yoksa yoğurt, cacık, ayran, sütlü tatlılar üçüncü yemek olarak belirlenir. İkinci yemek tahıl grubundan ise üçüncü yemek hamur tatlısı olarak verilmemelidir.</a:t>
            </a:r>
          </a:p>
          <a:p>
            <a:pPr algn="just"/>
            <a:endParaRPr lang="tr-TR" cap="none" dirty="0">
              <a:latin typeface="Book Antiqua" panose="02040602050305030304" pitchFamily="18" charset="0"/>
            </a:endParaRPr>
          </a:p>
        </p:txBody>
      </p:sp>
    </p:spTree>
    <p:extLst>
      <p:ext uri="{BB962C8B-B14F-4D97-AF65-F5344CB8AC3E}">
        <p14:creationId xmlns:p14="http://schemas.microsoft.com/office/powerpoint/2010/main" val="1049174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cap="none" dirty="0" smtClean="0">
                <a:latin typeface="Book Antiqua" panose="02040602050305030304" pitchFamily="18" charset="0"/>
              </a:rPr>
              <a:t>1.5. Et, Yumurta, Kuru Baklagillerin Günlük Alınması Gereken Porsiyon Miktarları </a:t>
            </a:r>
            <a:endParaRPr lang="tr-TR" sz="3600" cap="none" dirty="0">
              <a:latin typeface="Book Antiqua" panose="02040602050305030304" pitchFamily="18" charset="0"/>
            </a:endParaRPr>
          </a:p>
        </p:txBody>
      </p:sp>
      <p:sp>
        <p:nvSpPr>
          <p:cNvPr id="3" name="İçerik Yer Tutucusu 2"/>
          <p:cNvSpPr>
            <a:spLocks noGrp="1"/>
          </p:cNvSpPr>
          <p:nvPr>
            <p:ph sz="quarter" idx="13"/>
          </p:nvPr>
        </p:nvSpPr>
        <p:spPr/>
        <p:txBody>
          <a:bodyPr>
            <a:normAutofit/>
          </a:bodyPr>
          <a:lstStyle/>
          <a:p>
            <a:pPr algn="just"/>
            <a:r>
              <a:rPr lang="tr-TR" sz="2400" cap="none" dirty="0">
                <a:latin typeface="Book Antiqua" panose="02040602050305030304" pitchFamily="18" charset="0"/>
              </a:rPr>
              <a:t>Y</a:t>
            </a:r>
            <a:r>
              <a:rPr lang="tr-TR" sz="2400" cap="none" dirty="0" smtClean="0">
                <a:latin typeface="Book Antiqua" panose="02040602050305030304" pitchFamily="18" charset="0"/>
              </a:rPr>
              <a:t>etişkin bir kimse et, yumurta, kuru baklagiller grubundan günde iki porsiyon tüketmelidir. Bu gruptaki besinler birbiri yerine geçebilen, gerektiğinde birbirini tamamlayan yiyeceklerdir. Büyüme çağında olanlar ile gebe ve emzikli kadınlar, alınması gereken günlük porsiyon miktarından, 1 porsiyon fazla tüketmelidir. Bu şekilde özel durumları nedeniyle artan enerji ve besin öğeleri ihtiyacı karşılanmış olur. </a:t>
            </a:r>
            <a:endParaRPr lang="tr-TR" sz="2400" cap="none" dirty="0">
              <a:latin typeface="Book Antiqua" panose="02040602050305030304" pitchFamily="18" charset="0"/>
            </a:endParaRPr>
          </a:p>
        </p:txBody>
      </p:sp>
    </p:spTree>
    <p:extLst>
      <p:ext uri="{BB962C8B-B14F-4D97-AF65-F5344CB8AC3E}">
        <p14:creationId xmlns:p14="http://schemas.microsoft.com/office/powerpoint/2010/main" val="2314960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cap="none" dirty="0">
              <a:latin typeface="Book Antiqua" panose="02040602050305030304" pitchFamily="18" charset="0"/>
            </a:endParaRPr>
          </a:p>
        </p:txBody>
      </p:sp>
      <p:sp>
        <p:nvSpPr>
          <p:cNvPr id="3" name="İçerik Yer Tutucusu 2"/>
          <p:cNvSpPr>
            <a:spLocks noGrp="1"/>
          </p:cNvSpPr>
          <p:nvPr>
            <p:ph sz="quarter" idx="13"/>
          </p:nvPr>
        </p:nvSpPr>
        <p:spPr/>
        <p:txBody>
          <a:bodyPr>
            <a:noAutofit/>
          </a:bodyPr>
          <a:lstStyle/>
          <a:p>
            <a:pPr algn="just"/>
            <a:r>
              <a:rPr lang="tr-TR" sz="2400" cap="none" dirty="0">
                <a:latin typeface="Book Antiqua" panose="02040602050305030304" pitchFamily="18" charset="0"/>
              </a:rPr>
              <a:t>E</a:t>
            </a:r>
            <a:r>
              <a:rPr lang="tr-TR" sz="2400" cap="none" dirty="0" smtClean="0">
                <a:latin typeface="Book Antiqua" panose="02040602050305030304" pitchFamily="18" charset="0"/>
              </a:rPr>
              <a:t>konomik durumu iyi olmayan kimseler, et yerine ucuz protein kaynağı olan yumurta, kuru </a:t>
            </a:r>
            <a:r>
              <a:rPr lang="tr-TR" sz="2400" cap="none" dirty="0" err="1" smtClean="0">
                <a:latin typeface="Book Antiqua" panose="02040602050305030304" pitchFamily="18" charset="0"/>
              </a:rPr>
              <a:t>baklagil</a:t>
            </a:r>
            <a:r>
              <a:rPr lang="tr-TR" sz="2400" cap="none" dirty="0" smtClean="0">
                <a:latin typeface="Book Antiqua" panose="02040602050305030304" pitchFamily="18" charset="0"/>
              </a:rPr>
              <a:t> ve balık tüketerek hayvansal kaynaklı protein ihtiyacını karşılayabilirler. Ucuz ve pahalı besin karışımlarıyla (etli kuru fasulye, menemen) ekonomik ve besin değeri yüksek beslenme sağlayabilir. </a:t>
            </a:r>
          </a:p>
          <a:p>
            <a:pPr algn="just"/>
            <a:r>
              <a:rPr lang="tr-TR" sz="2400" cap="none" dirty="0">
                <a:latin typeface="Book Antiqua" panose="02040602050305030304" pitchFamily="18" charset="0"/>
              </a:rPr>
              <a:t>İ</a:t>
            </a:r>
            <a:r>
              <a:rPr lang="tr-TR" sz="2400" cap="none" dirty="0" smtClean="0">
                <a:latin typeface="Book Antiqua" panose="02040602050305030304" pitchFamily="18" charset="0"/>
              </a:rPr>
              <a:t>ki yumurta bir porsiyon yerine geçmektedir. </a:t>
            </a:r>
            <a:r>
              <a:rPr lang="tr-TR" sz="2400" cap="none" dirty="0">
                <a:latin typeface="Book Antiqua" panose="02040602050305030304" pitchFamily="18" charset="0"/>
              </a:rPr>
              <a:t>Y</a:t>
            </a:r>
            <a:r>
              <a:rPr lang="tr-TR" sz="2400" cap="none" dirty="0" smtClean="0">
                <a:latin typeface="Book Antiqua" panose="02040602050305030304" pitchFamily="18" charset="0"/>
              </a:rPr>
              <a:t>umurta tüketimi kişilerin yaşları ve özel durumları dikkate alınarak her gün veya haftada 3-4 defa önerilmektedir.</a:t>
            </a:r>
            <a:endParaRPr lang="tr-TR" sz="2400" cap="none" dirty="0">
              <a:latin typeface="Book Antiqua" panose="02040602050305030304" pitchFamily="18" charset="0"/>
            </a:endParaRPr>
          </a:p>
        </p:txBody>
      </p:sp>
    </p:spTree>
    <p:extLst>
      <p:ext uri="{BB962C8B-B14F-4D97-AF65-F5344CB8AC3E}">
        <p14:creationId xmlns:p14="http://schemas.microsoft.com/office/powerpoint/2010/main" val="3338647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1" y="121921"/>
            <a:ext cx="10396883" cy="670559"/>
          </a:xfrm>
        </p:spPr>
        <p:txBody>
          <a:bodyPr>
            <a:noAutofit/>
          </a:bodyPr>
          <a:lstStyle/>
          <a:p>
            <a:pPr algn="ctr"/>
            <a:r>
              <a:rPr lang="tr-TR" sz="2800" cap="none" dirty="0" smtClean="0">
                <a:latin typeface="Book Antiqua" panose="02040602050305030304" pitchFamily="18" charset="0"/>
              </a:rPr>
              <a:t>Et, Yumurta, Kuru Baklagiller Ve Yağlı Tohumlar Grubunun Porsiyon Miktarları (Gr)</a:t>
            </a:r>
            <a:endParaRPr lang="tr-TR" sz="2800" cap="none" dirty="0">
              <a:latin typeface="Book Antiqua" panose="02040602050305030304" pitchFamily="18" charset="0"/>
            </a:endParaRPr>
          </a:p>
        </p:txBody>
      </p:sp>
      <p:sp>
        <p:nvSpPr>
          <p:cNvPr id="3" name="İçerik Yer Tutucusu 2"/>
          <p:cNvSpPr>
            <a:spLocks noGrp="1"/>
          </p:cNvSpPr>
          <p:nvPr>
            <p:ph sz="quarter" idx="13"/>
          </p:nvPr>
        </p:nvSpPr>
        <p:spPr>
          <a:xfrm>
            <a:off x="259081" y="792480"/>
            <a:ext cx="11475720" cy="4815840"/>
          </a:xfrm>
        </p:spPr>
        <p:txBody>
          <a:bodyPr>
            <a:noAutofit/>
          </a:bodyPr>
          <a:lstStyle/>
          <a:p>
            <a:pPr algn="just"/>
            <a:r>
              <a:rPr lang="tr-TR" cap="none" dirty="0">
                <a:latin typeface="Book Antiqua" panose="02040602050305030304" pitchFamily="18" charset="0"/>
              </a:rPr>
              <a:t>E</a:t>
            </a:r>
            <a:r>
              <a:rPr lang="tr-TR" cap="none" dirty="0" smtClean="0">
                <a:latin typeface="Book Antiqua" panose="02040602050305030304" pitchFamily="18" charset="0"/>
              </a:rPr>
              <a:t>tler, su ürünleri 					100-150 </a:t>
            </a:r>
          </a:p>
          <a:p>
            <a:pPr algn="just"/>
            <a:r>
              <a:rPr lang="tr-TR" cap="none" dirty="0">
                <a:latin typeface="Book Antiqua" panose="02040602050305030304" pitchFamily="18" charset="0"/>
              </a:rPr>
              <a:t>K</a:t>
            </a:r>
            <a:r>
              <a:rPr lang="tr-TR" cap="none" dirty="0" smtClean="0">
                <a:latin typeface="Book Antiqua" panose="02040602050305030304" pitchFamily="18" charset="0"/>
              </a:rPr>
              <a:t>emikli etler 					 	80 </a:t>
            </a:r>
          </a:p>
          <a:p>
            <a:pPr algn="just"/>
            <a:r>
              <a:rPr lang="tr-TR" cap="none" dirty="0">
                <a:latin typeface="Book Antiqua" panose="02040602050305030304" pitchFamily="18" charset="0"/>
              </a:rPr>
              <a:t>E</a:t>
            </a:r>
            <a:r>
              <a:rPr lang="tr-TR" cap="none" dirty="0" smtClean="0">
                <a:latin typeface="Book Antiqua" panose="02040602050305030304" pitchFamily="18" charset="0"/>
              </a:rPr>
              <a:t>tli yemeklerdeki et 					40 </a:t>
            </a:r>
          </a:p>
          <a:p>
            <a:pPr algn="just"/>
            <a:r>
              <a:rPr lang="tr-TR" cap="none" dirty="0">
                <a:latin typeface="Book Antiqua" panose="02040602050305030304" pitchFamily="18" charset="0"/>
              </a:rPr>
              <a:t>K</a:t>
            </a:r>
            <a:r>
              <a:rPr lang="tr-TR" cap="none" dirty="0" smtClean="0">
                <a:latin typeface="Book Antiqua" panose="02040602050305030304" pitchFamily="18" charset="0"/>
              </a:rPr>
              <a:t>öfte (kasap köfte) 					90-120 </a:t>
            </a:r>
          </a:p>
          <a:p>
            <a:pPr algn="just"/>
            <a:r>
              <a:rPr lang="tr-TR" cap="none" dirty="0">
                <a:latin typeface="Book Antiqua" panose="02040602050305030304" pitchFamily="18" charset="0"/>
              </a:rPr>
              <a:t>T</a:t>
            </a:r>
            <a:r>
              <a:rPr lang="tr-TR" cap="none" dirty="0" smtClean="0">
                <a:latin typeface="Book Antiqua" panose="02040602050305030304" pitchFamily="18" charset="0"/>
              </a:rPr>
              <a:t>avuk, balık, organ etleri  				100</a:t>
            </a:r>
          </a:p>
          <a:p>
            <a:pPr algn="just"/>
            <a:r>
              <a:rPr lang="tr-TR" cap="none" dirty="0">
                <a:latin typeface="Book Antiqua" panose="02040602050305030304" pitchFamily="18" charset="0"/>
              </a:rPr>
              <a:t>Y</a:t>
            </a:r>
            <a:r>
              <a:rPr lang="tr-TR" cap="none" dirty="0" smtClean="0">
                <a:latin typeface="Book Antiqua" panose="02040602050305030304" pitchFamily="18" charset="0"/>
              </a:rPr>
              <a:t>umurta 						100 (2 adet) </a:t>
            </a:r>
          </a:p>
          <a:p>
            <a:pPr algn="just"/>
            <a:r>
              <a:rPr lang="tr-TR" cap="none" dirty="0">
                <a:latin typeface="Book Antiqua" panose="02040602050305030304" pitchFamily="18" charset="0"/>
              </a:rPr>
              <a:t>K</a:t>
            </a:r>
            <a:r>
              <a:rPr lang="tr-TR" cap="none" dirty="0" smtClean="0">
                <a:latin typeface="Book Antiqua" panose="02040602050305030304" pitchFamily="18" charset="0"/>
              </a:rPr>
              <a:t>uru </a:t>
            </a:r>
            <a:r>
              <a:rPr lang="tr-TR" cap="none" dirty="0" err="1" smtClean="0">
                <a:latin typeface="Book Antiqua" panose="02040602050305030304" pitchFamily="18" charset="0"/>
              </a:rPr>
              <a:t>baklagil</a:t>
            </a:r>
            <a:r>
              <a:rPr lang="tr-TR" cap="none" dirty="0" smtClean="0">
                <a:latin typeface="Book Antiqua" panose="02040602050305030304" pitchFamily="18" charset="0"/>
              </a:rPr>
              <a:t> yemeği 					50-60 (1 tabak) </a:t>
            </a:r>
          </a:p>
          <a:p>
            <a:pPr algn="just"/>
            <a:r>
              <a:rPr lang="tr-TR" cap="none" dirty="0">
                <a:latin typeface="Book Antiqua" panose="02040602050305030304" pitchFamily="18" charset="0"/>
              </a:rPr>
              <a:t>E</a:t>
            </a:r>
            <a:r>
              <a:rPr lang="tr-TR" cap="none" dirty="0" smtClean="0">
                <a:latin typeface="Book Antiqua" panose="02040602050305030304" pitchFamily="18" charset="0"/>
              </a:rPr>
              <a:t>tli sebze yemeklerindeki et 				30-40 (1 tabak/1 su bardağı) </a:t>
            </a:r>
          </a:p>
          <a:p>
            <a:pPr algn="just"/>
            <a:r>
              <a:rPr lang="tr-TR" cap="none" dirty="0">
                <a:latin typeface="Book Antiqua" panose="02040602050305030304" pitchFamily="18" charset="0"/>
              </a:rPr>
              <a:t>E</a:t>
            </a:r>
            <a:r>
              <a:rPr lang="tr-TR" cap="none" dirty="0" smtClean="0">
                <a:latin typeface="Book Antiqua" panose="02040602050305030304" pitchFamily="18" charset="0"/>
              </a:rPr>
              <a:t>tli kuru </a:t>
            </a:r>
            <a:r>
              <a:rPr lang="tr-TR" cap="none" dirty="0" err="1" smtClean="0">
                <a:latin typeface="Book Antiqua" panose="02040602050305030304" pitchFamily="18" charset="0"/>
              </a:rPr>
              <a:t>baklagil</a:t>
            </a:r>
            <a:r>
              <a:rPr lang="tr-TR" cap="none" dirty="0" smtClean="0">
                <a:latin typeface="Book Antiqua" panose="02040602050305030304" pitchFamily="18" charset="0"/>
              </a:rPr>
              <a:t> yemeği 				30-40 (1 tabak/1 su bardağı) </a:t>
            </a:r>
          </a:p>
          <a:p>
            <a:pPr algn="just"/>
            <a:r>
              <a:rPr lang="tr-TR" cap="none" dirty="0">
                <a:latin typeface="Book Antiqua" panose="02040602050305030304" pitchFamily="18" charset="0"/>
              </a:rPr>
              <a:t>Y</a:t>
            </a:r>
            <a:r>
              <a:rPr lang="tr-TR" cap="none" dirty="0" smtClean="0">
                <a:latin typeface="Book Antiqua" panose="02040602050305030304" pitchFamily="18" charset="0"/>
              </a:rPr>
              <a:t>ağlı tohum, kuruyemişler 				20  (1 yemek kaşığı) </a:t>
            </a:r>
            <a:endParaRPr lang="tr-TR" cap="none" dirty="0">
              <a:latin typeface="Book Antiqua" panose="02040602050305030304" pitchFamily="18" charset="0"/>
            </a:endParaRPr>
          </a:p>
        </p:txBody>
      </p:sp>
    </p:spTree>
    <p:extLst>
      <p:ext uri="{BB962C8B-B14F-4D97-AF65-F5344CB8AC3E}">
        <p14:creationId xmlns:p14="http://schemas.microsoft.com/office/powerpoint/2010/main" val="2530890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cap="none" dirty="0" smtClean="0">
                <a:latin typeface="Book Antiqua" panose="02040602050305030304" pitchFamily="18" charset="0"/>
              </a:rPr>
              <a:t>2. Süt ve Türevleri</a:t>
            </a:r>
            <a:endParaRPr lang="tr-TR" cap="none" dirty="0">
              <a:latin typeface="Book Antiqua" panose="02040602050305030304" pitchFamily="18" charset="0"/>
            </a:endParaRPr>
          </a:p>
        </p:txBody>
      </p:sp>
      <p:sp>
        <p:nvSpPr>
          <p:cNvPr id="3" name="İçerik Yer Tutucusu 2"/>
          <p:cNvSpPr>
            <a:spLocks noGrp="1"/>
          </p:cNvSpPr>
          <p:nvPr>
            <p:ph sz="quarter" idx="13"/>
          </p:nvPr>
        </p:nvSpPr>
        <p:spPr/>
        <p:txBody>
          <a:bodyPr>
            <a:normAutofit/>
          </a:bodyPr>
          <a:lstStyle/>
          <a:p>
            <a:pPr algn="just"/>
            <a:r>
              <a:rPr lang="tr-TR" sz="2400" cap="none" dirty="0">
                <a:latin typeface="Book Antiqua" panose="02040602050305030304" pitchFamily="18" charset="0"/>
              </a:rPr>
              <a:t>S</a:t>
            </a:r>
            <a:r>
              <a:rPr lang="tr-TR" sz="2400" cap="none" dirty="0" smtClean="0">
                <a:latin typeface="Book Antiqua" panose="02040602050305030304" pitchFamily="18" charset="0"/>
              </a:rPr>
              <a:t>üt, insan beslenmesinde çok önemli gıda maddelerindendir. Yeni doğan bebeğin besin gereksinmeleri anne sütü tarafından karşılanmaktadır. Yeni doğmuş bebeğin anne sütü ile beslenmesi, büyümesi, gelişmesi ve zekâ gelişiminde çok önemlidir.</a:t>
            </a:r>
            <a:endParaRPr lang="tr-TR" sz="2400" cap="none" dirty="0">
              <a:latin typeface="Book Antiqua" panose="02040602050305030304" pitchFamily="18" charset="0"/>
            </a:endParaRPr>
          </a:p>
        </p:txBody>
      </p:sp>
    </p:spTree>
    <p:extLst>
      <p:ext uri="{BB962C8B-B14F-4D97-AF65-F5344CB8AC3E}">
        <p14:creationId xmlns:p14="http://schemas.microsoft.com/office/powerpoint/2010/main" val="1933477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5801" y="685803"/>
            <a:ext cx="10396883" cy="396238"/>
          </a:xfrm>
        </p:spPr>
        <p:txBody>
          <a:bodyPr>
            <a:normAutofit fontScale="90000"/>
          </a:bodyPr>
          <a:lstStyle/>
          <a:p>
            <a:pPr algn="just"/>
            <a:endParaRPr lang="tr-TR" cap="none" dirty="0">
              <a:latin typeface="Book Antiqua" panose="02040602050305030304" pitchFamily="18" charset="0"/>
            </a:endParaRPr>
          </a:p>
        </p:txBody>
      </p:sp>
      <p:sp>
        <p:nvSpPr>
          <p:cNvPr id="3" name="İçerik Yer Tutucusu 2"/>
          <p:cNvSpPr>
            <a:spLocks noGrp="1"/>
          </p:cNvSpPr>
          <p:nvPr>
            <p:ph sz="quarter" idx="13"/>
          </p:nvPr>
        </p:nvSpPr>
        <p:spPr>
          <a:xfrm>
            <a:off x="472441" y="365760"/>
            <a:ext cx="10394707" cy="5760720"/>
          </a:xfrm>
        </p:spPr>
        <p:txBody>
          <a:bodyPr>
            <a:normAutofit/>
          </a:bodyPr>
          <a:lstStyle/>
          <a:p>
            <a:pPr marL="0" indent="0" algn="just">
              <a:buNone/>
            </a:pPr>
            <a:r>
              <a:rPr lang="tr-TR" b="1" cap="none" dirty="0" smtClean="0">
                <a:latin typeface="Book Antiqua" panose="02040602050305030304" pitchFamily="18" charset="0"/>
              </a:rPr>
              <a:t>   </a:t>
            </a:r>
            <a:r>
              <a:rPr lang="tr-TR" sz="2400" b="1" cap="none" dirty="0" smtClean="0">
                <a:latin typeface="Book Antiqua" panose="02040602050305030304" pitchFamily="18" charset="0"/>
              </a:rPr>
              <a:t>Pastörizasyon: </a:t>
            </a:r>
          </a:p>
          <a:p>
            <a:pPr algn="just"/>
            <a:r>
              <a:rPr lang="tr-TR" sz="2400" cap="none" dirty="0" smtClean="0">
                <a:latin typeface="Book Antiqua" panose="02040602050305030304" pitchFamily="18" charset="0"/>
              </a:rPr>
              <a:t>Sütün, fabrikalarda ön işlemlerden geçirildikten sonra (süzme, standardizasyon </a:t>
            </a:r>
            <a:r>
              <a:rPr lang="tr-TR" sz="2400" cap="none" dirty="0" err="1" smtClean="0">
                <a:latin typeface="Book Antiqua" panose="02040602050305030304" pitchFamily="18" charset="0"/>
              </a:rPr>
              <a:t>vb</a:t>
            </a:r>
            <a:r>
              <a:rPr lang="tr-TR" sz="2400" cap="none" dirty="0" smtClean="0">
                <a:latin typeface="Book Antiqua" panose="02040602050305030304" pitchFamily="18" charset="0"/>
              </a:rPr>
              <a:t>) 80-85 c‘de 15-20 saniye ısıtılıp süratle soğutulması ve ambalajlanmasıdır. Pastörize edilmiş süt, buzdolabında yazın 24 saat, kışın 3-4 gün saklanabilir.</a:t>
            </a:r>
          </a:p>
          <a:p>
            <a:pPr marL="0" indent="0" algn="just">
              <a:buNone/>
            </a:pPr>
            <a:r>
              <a:rPr lang="tr-TR" sz="2400" cap="none" dirty="0">
                <a:latin typeface="Book Antiqua" panose="02040602050305030304" pitchFamily="18" charset="0"/>
              </a:rPr>
              <a:t> </a:t>
            </a:r>
            <a:r>
              <a:rPr lang="tr-TR" sz="2400" cap="none" dirty="0" smtClean="0">
                <a:latin typeface="Book Antiqua" panose="02040602050305030304" pitchFamily="18" charset="0"/>
              </a:rPr>
              <a:t>  </a:t>
            </a:r>
            <a:r>
              <a:rPr lang="tr-TR" sz="2400" b="1" cap="none" dirty="0" smtClean="0">
                <a:latin typeface="Book Antiqua" panose="02040602050305030304" pitchFamily="18" charset="0"/>
              </a:rPr>
              <a:t>Sterilizasyon: </a:t>
            </a:r>
          </a:p>
          <a:p>
            <a:pPr algn="just"/>
            <a:r>
              <a:rPr lang="tr-TR" sz="2400" cap="none" dirty="0" smtClean="0">
                <a:latin typeface="Book Antiqua" panose="02040602050305030304" pitchFamily="18" charset="0"/>
              </a:rPr>
              <a:t>Sütün, 140-150 c‘de 2-4 saniye ısıtılıp hızla soğutulması ve özel kutularda ambalajlanması işlemidir. Uzun ömürlü süt (</a:t>
            </a:r>
            <a:r>
              <a:rPr lang="tr-TR" sz="2400" cap="none" dirty="0" err="1" smtClean="0">
                <a:latin typeface="Book Antiqua" panose="02040602050305030304" pitchFamily="18" charset="0"/>
              </a:rPr>
              <a:t>uht</a:t>
            </a:r>
            <a:r>
              <a:rPr lang="tr-TR" sz="2400" cap="none" dirty="0" smtClean="0">
                <a:latin typeface="Book Antiqua" panose="02040602050305030304" pitchFamily="18" charset="0"/>
              </a:rPr>
              <a:t>) olarak bilinen bu sütlerin raf ömrü 3-6 ay arasında değişmektedir. Açıldıktan sonra buzdolabında saklanmalı ve 1-2 gün içinde tüketilmelidir.</a:t>
            </a:r>
          </a:p>
          <a:p>
            <a:pPr algn="just"/>
            <a:endParaRPr lang="tr-TR" cap="none" dirty="0">
              <a:latin typeface="Book Antiqua" panose="02040602050305030304" pitchFamily="18" charset="0"/>
            </a:endParaRPr>
          </a:p>
        </p:txBody>
      </p:sp>
    </p:spTree>
    <p:extLst>
      <p:ext uri="{BB962C8B-B14F-4D97-AF65-F5344CB8AC3E}">
        <p14:creationId xmlns:p14="http://schemas.microsoft.com/office/powerpoint/2010/main" val="33750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cap="none" dirty="0">
              <a:latin typeface="Book Antiqua" panose="02040602050305030304" pitchFamily="18" charset="0"/>
            </a:endParaRPr>
          </a:p>
        </p:txBody>
      </p:sp>
      <p:sp>
        <p:nvSpPr>
          <p:cNvPr id="3" name="İçerik Yer Tutucusu 2"/>
          <p:cNvSpPr>
            <a:spLocks noGrp="1"/>
          </p:cNvSpPr>
          <p:nvPr>
            <p:ph sz="quarter" idx="13"/>
          </p:nvPr>
        </p:nvSpPr>
        <p:spPr>
          <a:xfrm>
            <a:off x="685801" y="853440"/>
            <a:ext cx="10394707" cy="4521145"/>
          </a:xfrm>
        </p:spPr>
        <p:txBody>
          <a:bodyPr>
            <a:normAutofit/>
          </a:bodyPr>
          <a:lstStyle/>
          <a:p>
            <a:pPr algn="just"/>
            <a:r>
              <a:rPr lang="tr-TR" cap="none" dirty="0" smtClean="0">
                <a:latin typeface="Book Antiqua" panose="02040602050305030304" pitchFamily="18" charset="0"/>
              </a:rPr>
              <a:t> </a:t>
            </a:r>
            <a:r>
              <a:rPr lang="tr-TR" sz="2400" cap="none" dirty="0" smtClean="0">
                <a:latin typeface="Book Antiqua" panose="02040602050305030304" pitchFamily="18" charset="0"/>
              </a:rPr>
              <a:t>Yoğurt</a:t>
            </a:r>
          </a:p>
          <a:p>
            <a:pPr algn="just"/>
            <a:r>
              <a:rPr lang="tr-TR" sz="2400" cap="none" dirty="0" smtClean="0">
                <a:latin typeface="Book Antiqua" panose="02040602050305030304" pitchFamily="18" charset="0"/>
              </a:rPr>
              <a:t> Peynir</a:t>
            </a:r>
          </a:p>
          <a:p>
            <a:pPr algn="just"/>
            <a:r>
              <a:rPr lang="tr-TR" sz="2400" cap="none" dirty="0" smtClean="0">
                <a:latin typeface="Book Antiqua" panose="02040602050305030304" pitchFamily="18" charset="0"/>
              </a:rPr>
              <a:t> Lor Peynir</a:t>
            </a:r>
          </a:p>
          <a:p>
            <a:pPr algn="just"/>
            <a:r>
              <a:rPr lang="tr-TR" sz="2400" cap="none" dirty="0" smtClean="0">
                <a:latin typeface="Book Antiqua" panose="02040602050305030304" pitchFamily="18" charset="0"/>
              </a:rPr>
              <a:t> Çökelek</a:t>
            </a:r>
          </a:p>
          <a:p>
            <a:pPr algn="just"/>
            <a:r>
              <a:rPr lang="tr-TR" sz="2400" cap="none" dirty="0" smtClean="0">
                <a:latin typeface="Book Antiqua" panose="02040602050305030304" pitchFamily="18" charset="0"/>
              </a:rPr>
              <a:t> Süttozu</a:t>
            </a:r>
          </a:p>
          <a:p>
            <a:pPr algn="just"/>
            <a:r>
              <a:rPr lang="tr-TR" sz="2400" cap="none" dirty="0" smtClean="0">
                <a:latin typeface="Book Antiqua" panose="02040602050305030304" pitchFamily="18" charset="0"/>
              </a:rPr>
              <a:t> Tereyağı</a:t>
            </a:r>
          </a:p>
          <a:p>
            <a:pPr algn="just"/>
            <a:r>
              <a:rPr lang="tr-TR" sz="2400" cap="none" dirty="0" smtClean="0">
                <a:latin typeface="Book Antiqua" panose="02040602050305030304" pitchFamily="18" charset="0"/>
              </a:rPr>
              <a:t> Krema</a:t>
            </a:r>
            <a:endParaRPr lang="tr-TR" sz="2400" cap="none" dirty="0">
              <a:latin typeface="Book Antiqua" panose="02040602050305030304" pitchFamily="18" charset="0"/>
            </a:endParaRPr>
          </a:p>
        </p:txBody>
      </p:sp>
    </p:spTree>
    <p:extLst>
      <p:ext uri="{BB962C8B-B14F-4D97-AF65-F5344CB8AC3E}">
        <p14:creationId xmlns:p14="http://schemas.microsoft.com/office/powerpoint/2010/main" val="3805310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cap="none" dirty="0" smtClean="0">
                <a:latin typeface="Book Antiqua" panose="02040602050305030304" pitchFamily="18" charset="0"/>
              </a:rPr>
              <a:t> Günlük Alınması Gereken Porsiyon Miktarları</a:t>
            </a:r>
            <a:endParaRPr lang="tr-TR" cap="none" dirty="0">
              <a:latin typeface="Book Antiqua" panose="02040602050305030304" pitchFamily="18" charset="0"/>
            </a:endParaRPr>
          </a:p>
        </p:txBody>
      </p:sp>
      <p:sp>
        <p:nvSpPr>
          <p:cNvPr id="3" name="İçerik Yer Tutucusu 2"/>
          <p:cNvSpPr>
            <a:spLocks noGrp="1"/>
          </p:cNvSpPr>
          <p:nvPr>
            <p:ph sz="quarter" idx="13"/>
          </p:nvPr>
        </p:nvSpPr>
        <p:spPr/>
        <p:txBody>
          <a:bodyPr>
            <a:normAutofit/>
          </a:bodyPr>
          <a:lstStyle/>
          <a:p>
            <a:pPr algn="just"/>
            <a:r>
              <a:rPr lang="tr-TR" sz="2400" cap="none" dirty="0">
                <a:latin typeface="Book Antiqua" panose="02040602050305030304" pitchFamily="18" charset="0"/>
              </a:rPr>
              <a:t>S</a:t>
            </a:r>
            <a:r>
              <a:rPr lang="tr-TR" sz="2400" cap="none" dirty="0" smtClean="0">
                <a:latin typeface="Book Antiqua" panose="02040602050305030304" pitchFamily="18" charset="0"/>
              </a:rPr>
              <a:t>üt ve türevleri her yaş döneminde tüketilmesi gereken önemli besin gruplarındandır. Günde en az 1-2 porsiyon tüketilmesi uygundur. Bireyin özel durumuna göre miktar arttırılabilir.</a:t>
            </a:r>
          </a:p>
          <a:p>
            <a:pPr algn="just"/>
            <a:endParaRPr lang="tr-TR" sz="2400" cap="none" dirty="0">
              <a:latin typeface="Book Antiqua" panose="02040602050305030304" pitchFamily="18" charset="0"/>
            </a:endParaRPr>
          </a:p>
        </p:txBody>
      </p:sp>
    </p:spTree>
    <p:extLst>
      <p:ext uri="{BB962C8B-B14F-4D97-AF65-F5344CB8AC3E}">
        <p14:creationId xmlns:p14="http://schemas.microsoft.com/office/powerpoint/2010/main" val="36236319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na Olay">
  <a:themeElements>
    <a:clrScheme name="Kırmızı">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Yansıma">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1">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2829</TotalTime>
  <Words>1105</Words>
  <Application>Microsoft Office PowerPoint</Application>
  <PresentationFormat>Geniş ekran</PresentationFormat>
  <Paragraphs>98</Paragraphs>
  <Slides>24</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24</vt:i4>
      </vt:variant>
    </vt:vector>
  </HeadingPairs>
  <TitlesOfParts>
    <vt:vector size="30" baseType="lpstr">
      <vt:lpstr>Arial</vt:lpstr>
      <vt:lpstr>Book Antiqua</vt:lpstr>
      <vt:lpstr>Calibri</vt:lpstr>
      <vt:lpstr>Franklin Gothic Book</vt:lpstr>
      <vt:lpstr>Franklin Gothic Medium</vt:lpstr>
      <vt:lpstr>Ana Olay</vt:lpstr>
      <vt:lpstr>ZİYAFET   VE İKRAM HİZMETLERİ BESİN ÖĞELERİ II</vt:lpstr>
      <vt:lpstr>1.4. Yağlı Tohumlar</vt:lpstr>
      <vt:lpstr>1.5. Et, Yumurta, Kuru Baklagillerin Günlük Alınması Gereken Porsiyon Miktarları </vt:lpstr>
      <vt:lpstr>PowerPoint Sunusu</vt:lpstr>
      <vt:lpstr>Et, Yumurta, Kuru Baklagiller Ve Yağlı Tohumlar Grubunun Porsiyon Miktarları (Gr)</vt:lpstr>
      <vt:lpstr>2. Süt ve Türevleri</vt:lpstr>
      <vt:lpstr>PowerPoint Sunusu</vt:lpstr>
      <vt:lpstr>PowerPoint Sunusu</vt:lpstr>
      <vt:lpstr> Günlük Alınması Gereken Porsiyon Miktarları</vt:lpstr>
      <vt:lpstr>PowerPoint Sunusu</vt:lpstr>
      <vt:lpstr>3. Tahıllar</vt:lpstr>
      <vt:lpstr>PowerPoint Sunusu</vt:lpstr>
      <vt:lpstr> Günlük Alınması Gereken Porsiyon Miktarı</vt:lpstr>
      <vt:lpstr>tahıl ve ürünlerinin ortalama bir porsiyonlarının miktarları</vt:lpstr>
      <vt:lpstr>4. Sebze ve Meyveler</vt:lpstr>
      <vt:lpstr>PowerPoint Sunusu</vt:lpstr>
      <vt:lpstr>Günlük Alınması Gereken Porsiyon Miktarı</vt:lpstr>
      <vt:lpstr>Sebze ve Meyvelerin Ortalama Porsiyon Ölçüleri</vt:lpstr>
      <vt:lpstr> Günlük Yemek Listesi Hazırlama İlkeleri</vt:lpstr>
      <vt:lpstr>Menü Planlamada Göz Önünde Bulundurulması Gereken Noktalar:  </vt:lpstr>
      <vt:lpstr>Yemek Gruplarının Oluşturulması</vt:lpstr>
      <vt:lpstr>Yemek Gruplarının Oluşturulması</vt:lpstr>
      <vt:lpstr>Yemek Gruplarının Oluşturulması</vt:lpstr>
      <vt:lpstr>Yemek Gruplarının Oluşturulması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ZİYAFET   ve İKRAM HİZMETLERİ BESİN ÖĞELERİ II</dc:title>
  <dc:creator>tosshıba</dc:creator>
  <cp:lastModifiedBy>emir üner</cp:lastModifiedBy>
  <cp:revision>50</cp:revision>
  <dcterms:created xsi:type="dcterms:W3CDTF">2015-12-10T19:07:39Z</dcterms:created>
  <dcterms:modified xsi:type="dcterms:W3CDTF">2017-10-29T10:53:00Z</dcterms:modified>
</cp:coreProperties>
</file>