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72DE9C-074C-4851-A502-50A8C671F7A4}" type="doc">
      <dgm:prSet loTypeId="urn:microsoft.com/office/officeart/2005/8/layout/process1" loCatId="process" qsTypeId="urn:microsoft.com/office/officeart/2005/8/quickstyle/simple1" qsCatId="simple" csTypeId="urn:microsoft.com/office/officeart/2005/8/colors/accent1_2" csCatId="accent1" phldr="1"/>
      <dgm:spPr/>
    </dgm:pt>
    <dgm:pt modelId="{63A4F743-B8E3-4671-B6B0-F3E711B6F821}">
      <dgm:prSet phldrT="[Metin]"/>
      <dgm:spPr/>
      <dgm:t>
        <a:bodyPr/>
        <a:lstStyle/>
        <a:p>
          <a:r>
            <a:rPr lang="tr-TR" dirty="0" smtClean="0"/>
            <a:t>Kaynak</a:t>
          </a:r>
          <a:endParaRPr lang="tr-TR" dirty="0"/>
        </a:p>
      </dgm:t>
    </dgm:pt>
    <dgm:pt modelId="{850A410B-FAC8-45E4-9E17-CFFF9ABB4AE4}" type="parTrans" cxnId="{5EA46F48-A6E6-49B7-975A-0ED006809FFC}">
      <dgm:prSet/>
      <dgm:spPr/>
      <dgm:t>
        <a:bodyPr/>
        <a:lstStyle/>
        <a:p>
          <a:endParaRPr lang="tr-TR"/>
        </a:p>
      </dgm:t>
    </dgm:pt>
    <dgm:pt modelId="{30527548-85D9-4173-B525-FED92C1FB5FC}" type="sibTrans" cxnId="{5EA46F48-A6E6-49B7-975A-0ED006809FFC}">
      <dgm:prSet/>
      <dgm:spPr/>
      <dgm:t>
        <a:bodyPr/>
        <a:lstStyle/>
        <a:p>
          <a:endParaRPr lang="tr-TR"/>
        </a:p>
      </dgm:t>
    </dgm:pt>
    <dgm:pt modelId="{33A23134-DE95-41BA-BB24-1C2D856A247B}">
      <dgm:prSet phldrT="[Metin]"/>
      <dgm:spPr/>
      <dgm:t>
        <a:bodyPr/>
        <a:lstStyle/>
        <a:p>
          <a:r>
            <a:rPr lang="tr-TR" dirty="0" smtClean="0"/>
            <a:t>İleti</a:t>
          </a:r>
          <a:endParaRPr lang="tr-TR" dirty="0"/>
        </a:p>
      </dgm:t>
    </dgm:pt>
    <dgm:pt modelId="{E2F89AE0-B5EF-4BC5-8955-114DD945C96E}" type="parTrans" cxnId="{2DE9F780-EC07-4DF5-B3EF-271652EEE340}">
      <dgm:prSet/>
      <dgm:spPr/>
      <dgm:t>
        <a:bodyPr/>
        <a:lstStyle/>
        <a:p>
          <a:endParaRPr lang="tr-TR"/>
        </a:p>
      </dgm:t>
    </dgm:pt>
    <dgm:pt modelId="{064347C6-85D9-4093-8FD0-FD214B85273F}" type="sibTrans" cxnId="{2DE9F780-EC07-4DF5-B3EF-271652EEE340}">
      <dgm:prSet/>
      <dgm:spPr/>
      <dgm:t>
        <a:bodyPr/>
        <a:lstStyle/>
        <a:p>
          <a:endParaRPr lang="tr-TR"/>
        </a:p>
      </dgm:t>
    </dgm:pt>
    <dgm:pt modelId="{2CDED071-7579-4584-B50D-9378393610D9}">
      <dgm:prSet phldrT="[Metin]"/>
      <dgm:spPr/>
      <dgm:t>
        <a:bodyPr/>
        <a:lstStyle/>
        <a:p>
          <a:r>
            <a:rPr lang="tr-TR" dirty="0" smtClean="0"/>
            <a:t>Alıcı</a:t>
          </a:r>
          <a:endParaRPr lang="tr-TR" dirty="0"/>
        </a:p>
      </dgm:t>
    </dgm:pt>
    <dgm:pt modelId="{1FEC72F5-C42B-4400-AD53-08580B9ACFE2}" type="parTrans" cxnId="{9C426A8C-59A7-44C6-87AB-6361D0B66EF7}">
      <dgm:prSet/>
      <dgm:spPr/>
      <dgm:t>
        <a:bodyPr/>
        <a:lstStyle/>
        <a:p>
          <a:endParaRPr lang="tr-TR"/>
        </a:p>
      </dgm:t>
    </dgm:pt>
    <dgm:pt modelId="{97FD6FC4-5528-47F5-B964-244670F0BA2D}" type="sibTrans" cxnId="{9C426A8C-59A7-44C6-87AB-6361D0B66EF7}">
      <dgm:prSet/>
      <dgm:spPr/>
      <dgm:t>
        <a:bodyPr/>
        <a:lstStyle/>
        <a:p>
          <a:endParaRPr lang="tr-TR"/>
        </a:p>
      </dgm:t>
    </dgm:pt>
    <dgm:pt modelId="{14D48495-A199-4DEA-BB9C-8E59C11CFFDC}" type="pres">
      <dgm:prSet presAssocID="{D672DE9C-074C-4851-A502-50A8C671F7A4}" presName="Name0" presStyleCnt="0">
        <dgm:presLayoutVars>
          <dgm:dir/>
          <dgm:resizeHandles val="exact"/>
        </dgm:presLayoutVars>
      </dgm:prSet>
      <dgm:spPr/>
    </dgm:pt>
    <dgm:pt modelId="{623600A1-9815-40E3-9281-16B93E39BF9A}" type="pres">
      <dgm:prSet presAssocID="{63A4F743-B8E3-4671-B6B0-F3E711B6F821}" presName="node" presStyleLbl="node1" presStyleIdx="0" presStyleCnt="3">
        <dgm:presLayoutVars>
          <dgm:bulletEnabled val="1"/>
        </dgm:presLayoutVars>
      </dgm:prSet>
      <dgm:spPr/>
      <dgm:t>
        <a:bodyPr/>
        <a:lstStyle/>
        <a:p>
          <a:endParaRPr lang="tr-TR"/>
        </a:p>
      </dgm:t>
    </dgm:pt>
    <dgm:pt modelId="{07285B03-09B0-4CDF-A8F5-B9BD379BECA4}" type="pres">
      <dgm:prSet presAssocID="{30527548-85D9-4173-B525-FED92C1FB5FC}" presName="sibTrans" presStyleLbl="sibTrans2D1" presStyleIdx="0" presStyleCnt="2"/>
      <dgm:spPr/>
      <dgm:t>
        <a:bodyPr/>
        <a:lstStyle/>
        <a:p>
          <a:endParaRPr lang="tr-TR"/>
        </a:p>
      </dgm:t>
    </dgm:pt>
    <dgm:pt modelId="{69E76B7B-C89F-4092-8E7A-330BF82E44B3}" type="pres">
      <dgm:prSet presAssocID="{30527548-85D9-4173-B525-FED92C1FB5FC}" presName="connectorText" presStyleLbl="sibTrans2D1" presStyleIdx="0" presStyleCnt="2"/>
      <dgm:spPr/>
      <dgm:t>
        <a:bodyPr/>
        <a:lstStyle/>
        <a:p>
          <a:endParaRPr lang="tr-TR"/>
        </a:p>
      </dgm:t>
    </dgm:pt>
    <dgm:pt modelId="{4CF96352-A36B-45AB-BB55-4A1D0311C1A9}" type="pres">
      <dgm:prSet presAssocID="{33A23134-DE95-41BA-BB24-1C2D856A247B}" presName="node" presStyleLbl="node1" presStyleIdx="1" presStyleCnt="3">
        <dgm:presLayoutVars>
          <dgm:bulletEnabled val="1"/>
        </dgm:presLayoutVars>
      </dgm:prSet>
      <dgm:spPr/>
      <dgm:t>
        <a:bodyPr/>
        <a:lstStyle/>
        <a:p>
          <a:endParaRPr lang="tr-TR"/>
        </a:p>
      </dgm:t>
    </dgm:pt>
    <dgm:pt modelId="{41EE9FEE-B932-4E4F-A39D-55809852CB51}" type="pres">
      <dgm:prSet presAssocID="{064347C6-85D9-4093-8FD0-FD214B85273F}" presName="sibTrans" presStyleLbl="sibTrans2D1" presStyleIdx="1" presStyleCnt="2"/>
      <dgm:spPr/>
      <dgm:t>
        <a:bodyPr/>
        <a:lstStyle/>
        <a:p>
          <a:endParaRPr lang="tr-TR"/>
        </a:p>
      </dgm:t>
    </dgm:pt>
    <dgm:pt modelId="{C49339E7-0204-43AE-9912-70B29D673D07}" type="pres">
      <dgm:prSet presAssocID="{064347C6-85D9-4093-8FD0-FD214B85273F}" presName="connectorText" presStyleLbl="sibTrans2D1" presStyleIdx="1" presStyleCnt="2"/>
      <dgm:spPr/>
      <dgm:t>
        <a:bodyPr/>
        <a:lstStyle/>
        <a:p>
          <a:endParaRPr lang="tr-TR"/>
        </a:p>
      </dgm:t>
    </dgm:pt>
    <dgm:pt modelId="{3008D81C-AE50-4A22-8243-017ED7DD7F5F}" type="pres">
      <dgm:prSet presAssocID="{2CDED071-7579-4584-B50D-9378393610D9}" presName="node" presStyleLbl="node1" presStyleIdx="2" presStyleCnt="3">
        <dgm:presLayoutVars>
          <dgm:bulletEnabled val="1"/>
        </dgm:presLayoutVars>
      </dgm:prSet>
      <dgm:spPr/>
      <dgm:t>
        <a:bodyPr/>
        <a:lstStyle/>
        <a:p>
          <a:endParaRPr lang="tr-TR"/>
        </a:p>
      </dgm:t>
    </dgm:pt>
  </dgm:ptLst>
  <dgm:cxnLst>
    <dgm:cxn modelId="{E5C0901E-1255-49B4-9C08-A2B190C50CEE}" type="presOf" srcId="{63A4F743-B8E3-4671-B6B0-F3E711B6F821}" destId="{623600A1-9815-40E3-9281-16B93E39BF9A}" srcOrd="0" destOrd="0" presId="urn:microsoft.com/office/officeart/2005/8/layout/process1"/>
    <dgm:cxn modelId="{5EA46F48-A6E6-49B7-975A-0ED006809FFC}" srcId="{D672DE9C-074C-4851-A502-50A8C671F7A4}" destId="{63A4F743-B8E3-4671-B6B0-F3E711B6F821}" srcOrd="0" destOrd="0" parTransId="{850A410B-FAC8-45E4-9E17-CFFF9ABB4AE4}" sibTransId="{30527548-85D9-4173-B525-FED92C1FB5FC}"/>
    <dgm:cxn modelId="{F5D181CD-C8CD-487C-A95D-25CED81FF2AC}" type="presOf" srcId="{064347C6-85D9-4093-8FD0-FD214B85273F}" destId="{41EE9FEE-B932-4E4F-A39D-55809852CB51}" srcOrd="0" destOrd="0" presId="urn:microsoft.com/office/officeart/2005/8/layout/process1"/>
    <dgm:cxn modelId="{40482D01-908D-4BD7-98E2-82A114D229EE}" type="presOf" srcId="{2CDED071-7579-4584-B50D-9378393610D9}" destId="{3008D81C-AE50-4A22-8243-017ED7DD7F5F}" srcOrd="0" destOrd="0" presId="urn:microsoft.com/office/officeart/2005/8/layout/process1"/>
    <dgm:cxn modelId="{534F5239-494A-4F8B-B49C-C088E2CCA5A4}" type="presOf" srcId="{33A23134-DE95-41BA-BB24-1C2D856A247B}" destId="{4CF96352-A36B-45AB-BB55-4A1D0311C1A9}" srcOrd="0" destOrd="0" presId="urn:microsoft.com/office/officeart/2005/8/layout/process1"/>
    <dgm:cxn modelId="{3E54E9AD-B52F-4CBD-8F08-3C65C684B479}" type="presOf" srcId="{30527548-85D9-4173-B525-FED92C1FB5FC}" destId="{69E76B7B-C89F-4092-8E7A-330BF82E44B3}" srcOrd="1" destOrd="0" presId="urn:microsoft.com/office/officeart/2005/8/layout/process1"/>
    <dgm:cxn modelId="{37E1510A-E5BB-4E80-8C4D-87888B330B2A}" type="presOf" srcId="{30527548-85D9-4173-B525-FED92C1FB5FC}" destId="{07285B03-09B0-4CDF-A8F5-B9BD379BECA4}" srcOrd="0" destOrd="0" presId="urn:microsoft.com/office/officeart/2005/8/layout/process1"/>
    <dgm:cxn modelId="{B7B507EB-12E5-49CB-BDBB-68A5174F4D2E}" type="presOf" srcId="{064347C6-85D9-4093-8FD0-FD214B85273F}" destId="{C49339E7-0204-43AE-9912-70B29D673D07}" srcOrd="1" destOrd="0" presId="urn:microsoft.com/office/officeart/2005/8/layout/process1"/>
    <dgm:cxn modelId="{2DE9F780-EC07-4DF5-B3EF-271652EEE340}" srcId="{D672DE9C-074C-4851-A502-50A8C671F7A4}" destId="{33A23134-DE95-41BA-BB24-1C2D856A247B}" srcOrd="1" destOrd="0" parTransId="{E2F89AE0-B5EF-4BC5-8955-114DD945C96E}" sibTransId="{064347C6-85D9-4093-8FD0-FD214B85273F}"/>
    <dgm:cxn modelId="{9FF05F9F-2A2B-4742-A665-25E5DC394C7A}" type="presOf" srcId="{D672DE9C-074C-4851-A502-50A8C671F7A4}" destId="{14D48495-A199-4DEA-BB9C-8E59C11CFFDC}" srcOrd="0" destOrd="0" presId="urn:microsoft.com/office/officeart/2005/8/layout/process1"/>
    <dgm:cxn modelId="{9C426A8C-59A7-44C6-87AB-6361D0B66EF7}" srcId="{D672DE9C-074C-4851-A502-50A8C671F7A4}" destId="{2CDED071-7579-4584-B50D-9378393610D9}" srcOrd="2" destOrd="0" parTransId="{1FEC72F5-C42B-4400-AD53-08580B9ACFE2}" sibTransId="{97FD6FC4-5528-47F5-B964-244670F0BA2D}"/>
    <dgm:cxn modelId="{B444A62A-F756-4F0B-A492-A78B363FC510}" type="presParOf" srcId="{14D48495-A199-4DEA-BB9C-8E59C11CFFDC}" destId="{623600A1-9815-40E3-9281-16B93E39BF9A}" srcOrd="0" destOrd="0" presId="urn:microsoft.com/office/officeart/2005/8/layout/process1"/>
    <dgm:cxn modelId="{B83A6372-EF25-4F82-BFF2-919BDB863470}" type="presParOf" srcId="{14D48495-A199-4DEA-BB9C-8E59C11CFFDC}" destId="{07285B03-09B0-4CDF-A8F5-B9BD379BECA4}" srcOrd="1" destOrd="0" presId="urn:microsoft.com/office/officeart/2005/8/layout/process1"/>
    <dgm:cxn modelId="{FDD22810-E063-4107-AB50-529FCB9D6299}" type="presParOf" srcId="{07285B03-09B0-4CDF-A8F5-B9BD379BECA4}" destId="{69E76B7B-C89F-4092-8E7A-330BF82E44B3}" srcOrd="0" destOrd="0" presId="urn:microsoft.com/office/officeart/2005/8/layout/process1"/>
    <dgm:cxn modelId="{CD1C5963-8A62-4FC2-9704-26032E749102}" type="presParOf" srcId="{14D48495-A199-4DEA-BB9C-8E59C11CFFDC}" destId="{4CF96352-A36B-45AB-BB55-4A1D0311C1A9}" srcOrd="2" destOrd="0" presId="urn:microsoft.com/office/officeart/2005/8/layout/process1"/>
    <dgm:cxn modelId="{E2FE4373-8812-4B22-B168-AA671524D762}" type="presParOf" srcId="{14D48495-A199-4DEA-BB9C-8E59C11CFFDC}" destId="{41EE9FEE-B932-4E4F-A39D-55809852CB51}" srcOrd="3" destOrd="0" presId="urn:microsoft.com/office/officeart/2005/8/layout/process1"/>
    <dgm:cxn modelId="{F9CF4397-C6CA-46D3-855A-373F368AB2E4}" type="presParOf" srcId="{41EE9FEE-B932-4E4F-A39D-55809852CB51}" destId="{C49339E7-0204-43AE-9912-70B29D673D07}" srcOrd="0" destOrd="0" presId="urn:microsoft.com/office/officeart/2005/8/layout/process1"/>
    <dgm:cxn modelId="{046690B9-EF5E-4960-9652-78E0E827D5FC}" type="presParOf" srcId="{14D48495-A199-4DEA-BB9C-8E59C11CFFDC}" destId="{3008D81C-AE50-4A22-8243-017ED7DD7F5F}" srcOrd="4"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23600A1-9815-40E3-9281-16B93E39BF9A}">
      <dsp:nvSpPr>
        <dsp:cNvPr id="0" name=""/>
        <dsp:cNvSpPr/>
      </dsp:nvSpPr>
      <dsp:spPr>
        <a:xfrm>
          <a:off x="5357" y="1551582"/>
          <a:ext cx="1601390" cy="960834"/>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tr-TR" sz="2900" kern="1200" dirty="0" smtClean="0"/>
            <a:t>Kaynak</a:t>
          </a:r>
          <a:endParaRPr lang="tr-TR" sz="2900" kern="1200" dirty="0"/>
        </a:p>
      </dsp:txBody>
      <dsp:txXfrm>
        <a:off x="5357" y="1551582"/>
        <a:ext cx="1601390" cy="960834"/>
      </dsp:txXfrm>
    </dsp:sp>
    <dsp:sp modelId="{07285B03-09B0-4CDF-A8F5-B9BD379BECA4}">
      <dsp:nvSpPr>
        <dsp:cNvPr id="0" name=""/>
        <dsp:cNvSpPr/>
      </dsp:nvSpPr>
      <dsp:spPr>
        <a:xfrm>
          <a:off x="1766887" y="1833427"/>
          <a:ext cx="339494" cy="3971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a:off x="1766887" y="1833427"/>
        <a:ext cx="339494" cy="397144"/>
      </dsp:txXfrm>
    </dsp:sp>
    <dsp:sp modelId="{4CF96352-A36B-45AB-BB55-4A1D0311C1A9}">
      <dsp:nvSpPr>
        <dsp:cNvPr id="0" name=""/>
        <dsp:cNvSpPr/>
      </dsp:nvSpPr>
      <dsp:spPr>
        <a:xfrm>
          <a:off x="2247304" y="1551582"/>
          <a:ext cx="1601390" cy="960834"/>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tr-TR" sz="2900" kern="1200" dirty="0" smtClean="0"/>
            <a:t>İleti</a:t>
          </a:r>
          <a:endParaRPr lang="tr-TR" sz="2900" kern="1200" dirty="0"/>
        </a:p>
      </dsp:txBody>
      <dsp:txXfrm>
        <a:off x="2247304" y="1551582"/>
        <a:ext cx="1601390" cy="960834"/>
      </dsp:txXfrm>
    </dsp:sp>
    <dsp:sp modelId="{41EE9FEE-B932-4E4F-A39D-55809852CB51}">
      <dsp:nvSpPr>
        <dsp:cNvPr id="0" name=""/>
        <dsp:cNvSpPr/>
      </dsp:nvSpPr>
      <dsp:spPr>
        <a:xfrm>
          <a:off x="4008834" y="1833427"/>
          <a:ext cx="339494" cy="3971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a:off x="4008834" y="1833427"/>
        <a:ext cx="339494" cy="397144"/>
      </dsp:txXfrm>
    </dsp:sp>
    <dsp:sp modelId="{3008D81C-AE50-4A22-8243-017ED7DD7F5F}">
      <dsp:nvSpPr>
        <dsp:cNvPr id="0" name=""/>
        <dsp:cNvSpPr/>
      </dsp:nvSpPr>
      <dsp:spPr>
        <a:xfrm>
          <a:off x="4489251" y="1551582"/>
          <a:ext cx="1601390" cy="960834"/>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tr-TR" sz="2900" kern="1200" dirty="0" smtClean="0"/>
            <a:t>Alıcı</a:t>
          </a:r>
          <a:endParaRPr lang="tr-TR" sz="2900" kern="1200" dirty="0"/>
        </a:p>
      </dsp:txBody>
      <dsp:txXfrm>
        <a:off x="4489251" y="1551582"/>
        <a:ext cx="1601390" cy="960834"/>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D9F75050-0E15-4C5B-92B0-66D068882F1F}" type="datetimeFigureOut">
              <a:rPr lang="tr-TR" smtClean="0"/>
              <a:pPr/>
              <a:t>04.02.2020</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Başlık"/>
          <p:cNvSpPr>
            <a:spLocks noGrp="1"/>
          </p:cNvSpPr>
          <p:nvPr>
            <p:ph type="title"/>
          </p:nvPr>
        </p:nvSpPr>
        <p:spPr/>
        <p:txBody>
          <a:bodyPr rtlCol="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04.02.2020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p>
            <a:fld id="{D9F75050-0E15-4C5B-92B0-66D068882F1F}" type="datetimeFigureOut">
              <a:rPr lang="tr-TR" smtClean="0"/>
              <a:pPr/>
              <a:t>04.02.2020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D9F75050-0E15-4C5B-92B0-66D068882F1F}" type="datetimeFigureOut">
              <a:rPr lang="tr-TR" smtClean="0"/>
              <a:pPr/>
              <a:t>04.02.2020</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B1DEFA8C-F947-479F-BE07-76B6B3F80BF1}" type="slidenum">
              <a:rPr lang="tr-TR" smtClean="0"/>
              <a:pPr/>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9F75050-0E15-4C5B-92B0-66D068882F1F}" type="datetimeFigureOut">
              <a:rPr lang="tr-TR" smtClean="0"/>
              <a:pPr/>
              <a:t>04.02.2020</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İletişimin Temel Kavramları</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marL="624078" indent="-514350">
              <a:buFont typeface="+mj-lt"/>
              <a:buAutoNum type="arabicPeriod"/>
            </a:pPr>
            <a:r>
              <a:rPr lang="tr-TR" dirty="0" smtClean="0"/>
              <a:t>Üretim ve dağıtımın belirli teknik ve kurumsal araçları içermesi. </a:t>
            </a:r>
          </a:p>
          <a:p>
            <a:pPr marL="624078" indent="-514350">
              <a:buFont typeface="+mj-lt"/>
              <a:buAutoNum type="arabicPeriod"/>
            </a:pPr>
            <a:r>
              <a:rPr lang="tr-TR" dirty="0" smtClean="0"/>
              <a:t>Metalaşma.</a:t>
            </a:r>
          </a:p>
          <a:p>
            <a:pPr marL="624078" indent="-514350">
              <a:buFont typeface="+mj-lt"/>
              <a:buAutoNum type="arabicPeriod"/>
            </a:pPr>
            <a:r>
              <a:rPr lang="tr-TR" dirty="0" smtClean="0"/>
              <a:t>Üretim ve </a:t>
            </a:r>
            <a:r>
              <a:rPr lang="tr-TR" dirty="0" err="1" smtClean="0"/>
              <a:t>alımlama</a:t>
            </a:r>
            <a:r>
              <a:rPr lang="tr-TR" dirty="0" smtClean="0"/>
              <a:t> arasında yapılaşmış kopuş.</a:t>
            </a:r>
          </a:p>
          <a:p>
            <a:pPr marL="624078" indent="-514350">
              <a:buFont typeface="+mj-lt"/>
              <a:buAutoNum type="arabicPeriod"/>
            </a:pPr>
            <a:r>
              <a:rPr lang="tr-TR" dirty="0" smtClean="0"/>
              <a:t>Kitle iletişim ürünlerinin zaman ve mekânda genişlemesi. </a:t>
            </a:r>
          </a:p>
          <a:p>
            <a:pPr marL="624078" indent="-514350">
              <a:buFont typeface="+mj-lt"/>
              <a:buAutoNum type="arabicPeriod"/>
            </a:pPr>
            <a:r>
              <a:rPr lang="tr-TR" dirty="0" smtClean="0"/>
              <a:t>Kitle iletişim ürünlerinin kamusal dolaşımı. </a:t>
            </a:r>
          </a:p>
          <a:p>
            <a:endParaRPr lang="tr-TR" dirty="0"/>
          </a:p>
        </p:txBody>
      </p:sp>
      <p:sp>
        <p:nvSpPr>
          <p:cNvPr id="3" name="2 Başlık"/>
          <p:cNvSpPr>
            <a:spLocks noGrp="1"/>
          </p:cNvSpPr>
          <p:nvPr>
            <p:ph type="title"/>
          </p:nvPr>
        </p:nvSpPr>
        <p:spPr/>
        <p:txBody>
          <a:bodyPr/>
          <a:lstStyle/>
          <a:p>
            <a:r>
              <a:rPr lang="tr-TR" dirty="0" smtClean="0"/>
              <a:t>Kitle iletişiminin özellikleri</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Erol Mutlu (2017). </a:t>
            </a:r>
            <a:r>
              <a:rPr lang="tr-TR" i="1" dirty="0" smtClean="0"/>
              <a:t>İletişim Sözlüğü. </a:t>
            </a:r>
            <a:r>
              <a:rPr lang="tr-TR" dirty="0" smtClean="0"/>
              <a:t>Ankara</a:t>
            </a:r>
            <a:r>
              <a:rPr lang="tr-TR" smtClean="0"/>
              <a:t>: Ütopya. </a:t>
            </a:r>
            <a:endParaRPr lang="tr-TR" dirty="0" smtClean="0"/>
          </a:p>
          <a:p>
            <a:r>
              <a:rPr lang="tr-TR" dirty="0" smtClean="0"/>
              <a:t>John </a:t>
            </a:r>
            <a:r>
              <a:rPr lang="tr-TR" dirty="0"/>
              <a:t>B. </a:t>
            </a:r>
            <a:r>
              <a:rPr lang="tr-TR" dirty="0" err="1"/>
              <a:t>Thompson</a:t>
            </a:r>
            <a:r>
              <a:rPr lang="tr-TR" dirty="0"/>
              <a:t> (2008). </a:t>
            </a:r>
            <a:r>
              <a:rPr lang="tr-TR" i="1" dirty="0"/>
              <a:t>Medya ve </a:t>
            </a:r>
            <a:r>
              <a:rPr lang="tr-TR" i="1" dirty="0" err="1"/>
              <a:t>Modernite</a:t>
            </a:r>
            <a:r>
              <a:rPr lang="tr-TR" i="1" dirty="0"/>
              <a:t>.</a:t>
            </a:r>
            <a:r>
              <a:rPr lang="tr-TR" dirty="0"/>
              <a:t> Çev. Serdar Öztürk. İstanbul: Kırmızı</a:t>
            </a:r>
            <a:r>
              <a:rPr lang="tr-TR" dirty="0" smtClean="0"/>
              <a:t>.</a:t>
            </a:r>
          </a:p>
          <a:p>
            <a:r>
              <a:rPr lang="tr-TR" dirty="0"/>
              <a:t>Ünsal Oskay (2007). </a:t>
            </a:r>
            <a:r>
              <a:rPr lang="tr-TR" i="1" dirty="0"/>
              <a:t>İletişimin </a:t>
            </a:r>
            <a:r>
              <a:rPr lang="tr-TR" i="1" dirty="0" err="1"/>
              <a:t>ABC’si</a:t>
            </a:r>
            <a:r>
              <a:rPr lang="tr-TR" i="1" dirty="0"/>
              <a:t>. </a:t>
            </a:r>
            <a:r>
              <a:rPr lang="tr-TR" dirty="0"/>
              <a:t>İstanbul: </a:t>
            </a:r>
            <a:r>
              <a:rPr lang="tr-TR" dirty="0" smtClean="0"/>
              <a:t>Der.</a:t>
            </a:r>
          </a:p>
          <a:p>
            <a:endParaRPr lang="tr-TR" dirty="0"/>
          </a:p>
        </p:txBody>
      </p:sp>
      <p:sp>
        <p:nvSpPr>
          <p:cNvPr id="3" name="Unvan 2"/>
          <p:cNvSpPr>
            <a:spLocks noGrp="1"/>
          </p:cNvSpPr>
          <p:nvPr>
            <p:ph type="title"/>
          </p:nvPr>
        </p:nvSpPr>
        <p:spPr/>
        <p:txBody>
          <a:bodyPr/>
          <a:lstStyle/>
          <a:p>
            <a:r>
              <a:rPr lang="tr-TR" dirty="0" smtClean="0"/>
              <a:t>Yararlanılan kaynaklar</a:t>
            </a:r>
            <a:endParaRPr lang="tr-TR" dirty="0"/>
          </a:p>
        </p:txBody>
      </p:sp>
    </p:spTree>
    <p:extLst>
      <p:ext uri="{BB962C8B-B14F-4D97-AF65-F5344CB8AC3E}">
        <p14:creationId xmlns="" xmlns:p14="http://schemas.microsoft.com/office/powerpoint/2010/main" val="2563635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sz="2800" dirty="0" smtClean="0">
                <a:latin typeface="+mj-lt"/>
              </a:rPr>
              <a:t>İletişim sözcüğünün İngilizcesi olan </a:t>
            </a:r>
            <a:r>
              <a:rPr lang="tr-TR" sz="2800" i="1" dirty="0" err="1" smtClean="0">
                <a:latin typeface="+mj-lt"/>
              </a:rPr>
              <a:t>communication</a:t>
            </a:r>
            <a:r>
              <a:rPr lang="tr-TR" sz="2800" dirty="0" err="1" smtClean="0">
                <a:latin typeface="+mj-lt"/>
              </a:rPr>
              <a:t>’ın</a:t>
            </a:r>
            <a:r>
              <a:rPr lang="tr-TR" sz="2800" dirty="0" smtClean="0">
                <a:latin typeface="+mj-lt"/>
              </a:rPr>
              <a:t> kökeni Latincedeki </a:t>
            </a:r>
            <a:r>
              <a:rPr lang="tr-TR" sz="2800" i="1" dirty="0" err="1" smtClean="0">
                <a:latin typeface="+mj-lt"/>
              </a:rPr>
              <a:t>communis</a:t>
            </a:r>
            <a:r>
              <a:rPr lang="tr-TR" sz="2800" i="1" dirty="0" smtClean="0">
                <a:latin typeface="+mj-lt"/>
              </a:rPr>
              <a:t> </a:t>
            </a:r>
            <a:r>
              <a:rPr lang="tr-TR" sz="2800" dirty="0" smtClean="0">
                <a:latin typeface="+mj-lt"/>
              </a:rPr>
              <a:t>sözcüğüdür. </a:t>
            </a:r>
            <a:endParaRPr lang="tr-TR" sz="2800" smtClean="0">
              <a:latin typeface="+mj-lt"/>
            </a:endParaRPr>
          </a:p>
          <a:p>
            <a:pPr>
              <a:buNone/>
            </a:pPr>
            <a:endParaRPr lang="tr-TR" sz="2800" dirty="0" smtClean="0">
              <a:latin typeface="+mj-lt"/>
            </a:endParaRPr>
          </a:p>
          <a:p>
            <a:r>
              <a:rPr lang="tr-TR" sz="2800" dirty="0" err="1" smtClean="0">
                <a:latin typeface="+mj-lt"/>
              </a:rPr>
              <a:t>Communis</a:t>
            </a:r>
            <a:r>
              <a:rPr lang="tr-TR" sz="2800" dirty="0" smtClean="0">
                <a:latin typeface="+mj-lt"/>
              </a:rPr>
              <a:t>, “benzeşenlerin oluşturduğu ortaklık, topluluk” anlamına gelir. </a:t>
            </a:r>
          </a:p>
          <a:p>
            <a:endParaRPr lang="tr-TR" sz="2800" dirty="0">
              <a:latin typeface="+mj-lt"/>
            </a:endParaRPr>
          </a:p>
        </p:txBody>
      </p:sp>
      <p:sp>
        <p:nvSpPr>
          <p:cNvPr id="3" name="2 Başlık"/>
          <p:cNvSpPr>
            <a:spLocks noGrp="1"/>
          </p:cNvSpPr>
          <p:nvPr>
            <p:ph type="title"/>
          </p:nvPr>
        </p:nvSpPr>
        <p:spPr/>
        <p:txBody>
          <a:bodyPr/>
          <a:lstStyle/>
          <a:p>
            <a:r>
              <a:rPr lang="tr-TR" dirty="0" smtClean="0"/>
              <a:t>İletişim sözcüğünün kökeni</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Her iletişim süreci üç temel öğeye sahiptir: Kaynak, ileti (mesaj), alıcı</a:t>
            </a:r>
          </a:p>
          <a:p>
            <a:endParaRPr lang="tr-TR" dirty="0" smtClean="0"/>
          </a:p>
          <a:p>
            <a:endParaRPr lang="tr-TR" dirty="0" smtClean="0"/>
          </a:p>
        </p:txBody>
      </p:sp>
      <p:sp>
        <p:nvSpPr>
          <p:cNvPr id="3" name="2 Başlık"/>
          <p:cNvSpPr>
            <a:spLocks noGrp="1"/>
          </p:cNvSpPr>
          <p:nvPr>
            <p:ph type="title"/>
          </p:nvPr>
        </p:nvSpPr>
        <p:spPr>
          <a:xfrm>
            <a:off x="467544" y="260648"/>
            <a:ext cx="8229600" cy="1143000"/>
          </a:xfrm>
        </p:spPr>
        <p:txBody>
          <a:bodyPr/>
          <a:lstStyle/>
          <a:p>
            <a:r>
              <a:rPr lang="tr-TR" dirty="0" smtClean="0"/>
              <a:t>İletişim olgusunun öğeleri</a:t>
            </a:r>
            <a:endParaRPr lang="tr-TR" dirty="0"/>
          </a:p>
        </p:txBody>
      </p:sp>
      <p:graphicFrame>
        <p:nvGraphicFramePr>
          <p:cNvPr id="4" name="3 Diyagram"/>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b="1" dirty="0" smtClean="0"/>
              <a:t>Kaynak: </a:t>
            </a:r>
            <a:r>
              <a:rPr lang="tr-TR" dirty="0" smtClean="0"/>
              <a:t>Mesajları oluşturan, kişi, grup, örgüt ya da aygıt olarak tanımlanır. </a:t>
            </a:r>
          </a:p>
          <a:p>
            <a:pPr>
              <a:buNone/>
            </a:pPr>
            <a:endParaRPr lang="tr-TR" dirty="0" smtClean="0"/>
          </a:p>
          <a:p>
            <a:pPr>
              <a:buNone/>
            </a:pPr>
            <a:r>
              <a:rPr lang="tr-TR" dirty="0" smtClean="0"/>
              <a:t>Bir iletişim etkinliğinin kaynağı konuşan, yazan ya da bir hareket yapan bir birey ya da bir reklam politikası formüle eden bir grup ya da bir sorunu çözen bir bilgisayar olabilir. </a:t>
            </a:r>
            <a:endParaRPr lang="tr-TR" dirty="0"/>
          </a:p>
        </p:txBody>
      </p:sp>
      <p:sp>
        <p:nvSpPr>
          <p:cNvPr id="3" name="2 Başlık"/>
          <p:cNvSpPr>
            <a:spLocks noGrp="1"/>
          </p:cNvSpPr>
          <p:nvPr>
            <p:ph type="title"/>
          </p:nvPr>
        </p:nvSpPr>
        <p:spPr/>
        <p:txBody>
          <a:bodyPr/>
          <a:lstStyle/>
          <a:p>
            <a:r>
              <a:rPr lang="tr-TR" dirty="0" smtClean="0"/>
              <a:t>İletişim olgusunun öğeleri</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sz="2000" b="1" dirty="0" smtClean="0"/>
              <a:t>İleti (mesaj): </a:t>
            </a:r>
            <a:r>
              <a:rPr lang="tr-TR" sz="2000" dirty="0" smtClean="0"/>
              <a:t>Bir alıcı için bir uyaran olarak işlev gören bir sinyal ya da sinyaller bileşimi. İletişim sürecinde iletilen şey. </a:t>
            </a:r>
          </a:p>
          <a:p>
            <a:r>
              <a:rPr lang="tr-TR" sz="2000" dirty="0" smtClean="0"/>
              <a:t>İleti terimi, farklı anlamlara sahiptir. Örneğin bir yerde bir biçimde açığa vurulan bir dizi sözcük ya da imgeyi tanımlar. Bir gazete reklamındaki sözcükler, bir şarkının sözleri vb. </a:t>
            </a:r>
          </a:p>
          <a:p>
            <a:r>
              <a:rPr lang="tr-TR" sz="2000" dirty="0" smtClean="0"/>
              <a:t>Terimin bir başka boyutu, iletişim içeriğinin bu içeriği dile getiren birey tarafından algılanan ya da amaçlanan anlamıdır.</a:t>
            </a:r>
          </a:p>
          <a:p>
            <a:r>
              <a:rPr lang="tr-TR" sz="2000" dirty="0" smtClean="0"/>
              <a:t>İleti, aynı zamanda, iletiyi alanlar tarafından içeriğe atfedilen anlamdır. </a:t>
            </a:r>
            <a:endParaRPr lang="tr-TR" sz="2000" dirty="0"/>
          </a:p>
        </p:txBody>
      </p:sp>
      <p:sp>
        <p:nvSpPr>
          <p:cNvPr id="3" name="2 Başlık"/>
          <p:cNvSpPr>
            <a:spLocks noGrp="1"/>
          </p:cNvSpPr>
          <p:nvPr>
            <p:ph type="title"/>
          </p:nvPr>
        </p:nvSpPr>
        <p:spPr/>
        <p:txBody>
          <a:bodyPr/>
          <a:lstStyle/>
          <a:p>
            <a:r>
              <a:rPr lang="tr-TR" dirty="0" smtClean="0"/>
              <a:t>İletişim olgusunun öğeleri</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b="1" dirty="0" smtClean="0"/>
              <a:t>Alıcı: </a:t>
            </a:r>
            <a:r>
              <a:rPr lang="tr-TR" dirty="0" smtClean="0"/>
              <a:t>İletişim sürecinde göndericinin karşısında konumlanan ve iletinin ulaşması hedeflenen kategoridir. </a:t>
            </a:r>
          </a:p>
          <a:p>
            <a:r>
              <a:rPr lang="tr-TR" dirty="0" smtClean="0"/>
              <a:t>Alıcı, kullanılan iletişim modeline göre farklı kategorileri dile getirir. Bu bağlamda ya mesajın hedefe ulaşmasını sağlayacak </a:t>
            </a:r>
            <a:r>
              <a:rPr lang="tr-TR" dirty="0" err="1" smtClean="0"/>
              <a:t>kodaçıcı</a:t>
            </a:r>
            <a:r>
              <a:rPr lang="tr-TR" dirty="0" smtClean="0"/>
              <a:t> kategoriyi ya da mesajın hedefini ifade eder. </a:t>
            </a:r>
          </a:p>
        </p:txBody>
      </p:sp>
      <p:sp>
        <p:nvSpPr>
          <p:cNvPr id="3" name="2 Başlık"/>
          <p:cNvSpPr>
            <a:spLocks noGrp="1"/>
          </p:cNvSpPr>
          <p:nvPr>
            <p:ph type="title"/>
          </p:nvPr>
        </p:nvSpPr>
        <p:spPr/>
        <p:txBody>
          <a:bodyPr/>
          <a:lstStyle/>
          <a:p>
            <a:r>
              <a:rPr lang="tr-TR" dirty="0" smtClean="0"/>
              <a:t>İletişim olgusunun öğeleri</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Bir kitlesel araçla </a:t>
            </a:r>
            <a:r>
              <a:rPr lang="tr-TR" dirty="0" err="1" smtClean="0"/>
              <a:t>dolayımlanan</a:t>
            </a:r>
            <a:r>
              <a:rPr lang="tr-TR" dirty="0" smtClean="0"/>
              <a:t> iletişim biçimi kitle iletişimi olarak adlandırılır. Örneğin televizyon, gazete, afiş, sinema vb. </a:t>
            </a:r>
          </a:p>
          <a:p>
            <a:r>
              <a:rPr lang="tr-TR" dirty="0" smtClean="0"/>
              <a:t>Kitle iletişimi terimi, ilk kez 1940’ların başlarında </a:t>
            </a:r>
            <a:r>
              <a:rPr lang="tr-TR" dirty="0" err="1" smtClean="0"/>
              <a:t>Harold</a:t>
            </a:r>
            <a:r>
              <a:rPr lang="tr-TR" dirty="0" smtClean="0"/>
              <a:t> </a:t>
            </a:r>
            <a:r>
              <a:rPr lang="tr-TR" dirty="0" err="1" smtClean="0"/>
              <a:t>Lasswell</a:t>
            </a:r>
            <a:r>
              <a:rPr lang="tr-TR" dirty="0" smtClean="0"/>
              <a:t> tarafından kullanılmıştır. </a:t>
            </a:r>
            <a:endParaRPr lang="tr-TR" dirty="0"/>
          </a:p>
        </p:txBody>
      </p:sp>
      <p:sp>
        <p:nvSpPr>
          <p:cNvPr id="3" name="2 Başlık"/>
          <p:cNvSpPr>
            <a:spLocks noGrp="1"/>
          </p:cNvSpPr>
          <p:nvPr>
            <p:ph type="title"/>
          </p:nvPr>
        </p:nvSpPr>
        <p:spPr/>
        <p:txBody>
          <a:bodyPr/>
          <a:lstStyle/>
          <a:p>
            <a:r>
              <a:rPr lang="tr-TR" dirty="0" smtClean="0"/>
              <a:t>Kitle iletişimi</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smtClean="0"/>
              <a:t>“Kitle” kavramının çoğunlukla binlerce hatta milyonlarca bireyi kapsayan büyük izleyici imajını çağrıştırması. Bazı kitle iletişim ürünleri için bu kavramın kesin bir anlamı olabilir, ancak gerek şimdinin gerekse geçmişin çoğu ürünü için geçerli değildir. </a:t>
            </a:r>
          </a:p>
          <a:p>
            <a:endParaRPr lang="tr-TR" dirty="0"/>
          </a:p>
        </p:txBody>
      </p:sp>
      <p:sp>
        <p:nvSpPr>
          <p:cNvPr id="3" name="2 Başlık"/>
          <p:cNvSpPr>
            <a:spLocks noGrp="1"/>
          </p:cNvSpPr>
          <p:nvPr>
            <p:ph type="title"/>
          </p:nvPr>
        </p:nvSpPr>
        <p:spPr/>
        <p:txBody>
          <a:bodyPr>
            <a:normAutofit fontScale="90000"/>
          </a:bodyPr>
          <a:lstStyle/>
          <a:p>
            <a:r>
              <a:rPr lang="tr-TR" dirty="0" smtClean="0"/>
              <a:t>Kitle iletişimi teriminin sorunlu yanları</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“Kitle” kavramının, medya ürünlerinin alıcılarının büyük oranda pasif ve kayıtsız bireylerden oluştuğu iması. </a:t>
            </a:r>
          </a:p>
          <a:p>
            <a:r>
              <a:rPr lang="tr-TR" dirty="0" smtClean="0"/>
              <a:t>“Kitle </a:t>
            </a:r>
            <a:r>
              <a:rPr lang="tr-TR" dirty="0" err="1" smtClean="0"/>
              <a:t>iletişimi”nin</a:t>
            </a:r>
            <a:r>
              <a:rPr lang="tr-TR" dirty="0" smtClean="0"/>
              <a:t>, iletişim sözcüğünün içerdiği karşılıklılığı tam olarak karşılayamaması. </a:t>
            </a:r>
          </a:p>
          <a:p>
            <a:r>
              <a:rPr lang="tr-TR" dirty="0" smtClean="0"/>
              <a:t>Yeni medya ile birlikte kitle iletişiminin doğasında köklü değişikliklerin gerçekleşmiş olması. </a:t>
            </a:r>
          </a:p>
          <a:p>
            <a:endParaRPr lang="tr-TR" dirty="0"/>
          </a:p>
        </p:txBody>
      </p:sp>
      <p:sp>
        <p:nvSpPr>
          <p:cNvPr id="3" name="2 Başlık"/>
          <p:cNvSpPr>
            <a:spLocks noGrp="1"/>
          </p:cNvSpPr>
          <p:nvPr>
            <p:ph type="title"/>
          </p:nvPr>
        </p:nvSpPr>
        <p:spPr/>
        <p:txBody>
          <a:bodyPr>
            <a:normAutofit fontScale="90000"/>
          </a:bodyPr>
          <a:lstStyle/>
          <a:p>
            <a:r>
              <a:rPr lang="tr-TR" dirty="0" smtClean="0"/>
              <a:t>Kitle iletişimi teriminin sorunlu yanları</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554</TotalTime>
  <Words>440</Words>
  <Application>Microsoft Office PowerPoint</Application>
  <PresentationFormat>Ekran Gösterisi (4:3)</PresentationFormat>
  <Paragraphs>41</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Kalabalık</vt:lpstr>
      <vt:lpstr>İletişimin Temel Kavramları</vt:lpstr>
      <vt:lpstr>İletişim sözcüğünün kökeni</vt:lpstr>
      <vt:lpstr>İletişim olgusunun öğeleri</vt:lpstr>
      <vt:lpstr>İletişim olgusunun öğeleri</vt:lpstr>
      <vt:lpstr>İletişim olgusunun öğeleri</vt:lpstr>
      <vt:lpstr>İletişim olgusunun öğeleri</vt:lpstr>
      <vt:lpstr>Kitle iletişimi</vt:lpstr>
      <vt:lpstr>Kitle iletişimi teriminin sorunlu yanları</vt:lpstr>
      <vt:lpstr>Kitle iletişimi teriminin sorunlu yanları</vt:lpstr>
      <vt:lpstr>Kitle iletişiminin özellikleri</vt:lpstr>
      <vt:lpstr>Yararlanılan 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MEDYANIN GÜNCEL SORUNLARI</dc:title>
  <dc:creator>Sony</dc:creator>
  <cp:lastModifiedBy>CAGLA KUBILAY</cp:lastModifiedBy>
  <cp:revision>54</cp:revision>
  <dcterms:created xsi:type="dcterms:W3CDTF">2017-09-24T11:44:37Z</dcterms:created>
  <dcterms:modified xsi:type="dcterms:W3CDTF">2020-02-04T13:25:17Z</dcterms:modified>
</cp:coreProperties>
</file>