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68" r:id="rId3"/>
    <p:sldId id="257" r:id="rId4"/>
    <p:sldId id="270" r:id="rId5"/>
    <p:sldId id="258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73" r:id="rId15"/>
    <p:sldId id="272" r:id="rId16"/>
    <p:sldId id="274" r:id="rId17"/>
    <p:sldId id="275" r:id="rId18"/>
    <p:sldId id="276" r:id="rId19"/>
    <p:sldId id="277" r:id="rId20"/>
    <p:sldId id="27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67" autoAdjust="0"/>
    <p:restoredTop sz="94660"/>
  </p:normalViewPr>
  <p:slideViewPr>
    <p:cSldViewPr snapToGrid="0">
      <p:cViewPr varScale="1">
        <p:scale>
          <a:sx n="88" d="100"/>
          <a:sy n="88" d="100"/>
        </p:scale>
        <p:origin x="70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7972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406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47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199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284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950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678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15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854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47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647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9294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Antidepresanlar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Işıl Özakca Gündüz</a:t>
            </a:r>
          </a:p>
          <a:p>
            <a:r>
              <a:rPr lang="tr-TR" dirty="0" smtClean="0"/>
              <a:t>2018-2019 Güz dönemi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483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0887" y="1354667"/>
            <a:ext cx="11401779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Venlafaksin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Desvenlafaksin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dirty="0" smtClean="0"/>
              <a:t>Serotonin </a:t>
            </a:r>
            <a:r>
              <a:rPr lang="en-US" dirty="0" err="1" smtClean="0"/>
              <a:t>reuptake’nin</a:t>
            </a:r>
            <a:r>
              <a:rPr lang="en-US" dirty="0" smtClean="0"/>
              <a:t> potent </a:t>
            </a:r>
            <a:r>
              <a:rPr lang="en-US" dirty="0" err="1" smtClean="0"/>
              <a:t>inhibitörü</a:t>
            </a:r>
            <a:r>
              <a:rPr lang="en-US" dirty="0" smtClean="0"/>
              <a:t>, </a:t>
            </a:r>
            <a:r>
              <a:rPr lang="en-US" dirty="0" err="1" smtClean="0"/>
              <a:t>orta-yüksek</a:t>
            </a:r>
            <a:r>
              <a:rPr lang="en-US" dirty="0" smtClean="0"/>
              <a:t> </a:t>
            </a:r>
            <a:r>
              <a:rPr lang="en-US" dirty="0" err="1" smtClean="0"/>
              <a:t>dozlarda</a:t>
            </a:r>
            <a:r>
              <a:rPr lang="en-US" dirty="0" smtClean="0"/>
              <a:t> noradrenalin reuptake </a:t>
            </a:r>
            <a:r>
              <a:rPr lang="en-US" dirty="0" err="1" smtClean="0"/>
              <a:t>inhibitörüdür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CYP2D6 </a:t>
            </a:r>
            <a:r>
              <a:rPr lang="en-US" dirty="0" err="1" smtClean="0"/>
              <a:t>ile</a:t>
            </a:r>
            <a:r>
              <a:rPr lang="en-US" dirty="0" smtClean="0"/>
              <a:t> metabolize </a:t>
            </a:r>
            <a:r>
              <a:rPr lang="en-US" dirty="0" err="1" smtClean="0"/>
              <a:t>olur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CYP </a:t>
            </a:r>
            <a:r>
              <a:rPr lang="en-US" dirty="0" err="1" smtClean="0"/>
              <a:t>üzerinde</a:t>
            </a:r>
            <a:r>
              <a:rPr lang="en-US" dirty="0" smtClean="0"/>
              <a:t> minimum </a:t>
            </a:r>
            <a:r>
              <a:rPr lang="en-US" dirty="0" err="1" smtClean="0"/>
              <a:t>etkiye</a:t>
            </a:r>
            <a:r>
              <a:rPr lang="en-US" dirty="0" smtClean="0"/>
              <a:t> </a:t>
            </a:r>
            <a:r>
              <a:rPr lang="en-US" dirty="0" err="1" smtClean="0"/>
              <a:t>sahiptir</a:t>
            </a:r>
            <a:r>
              <a:rPr lang="en-US" dirty="0" smtClean="0"/>
              <a:t>.</a:t>
            </a:r>
          </a:p>
          <a:p>
            <a:r>
              <a:rPr lang="en-US" dirty="0" smtClean="0"/>
              <a:t>Yan </a:t>
            </a:r>
            <a:r>
              <a:rPr lang="en-US" dirty="0" err="1" smtClean="0"/>
              <a:t>etkileri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bulantı</a:t>
            </a:r>
            <a:r>
              <a:rPr lang="en-US" dirty="0" smtClean="0"/>
              <a:t>, </a:t>
            </a:r>
            <a:r>
              <a:rPr lang="en-US" dirty="0" err="1" smtClean="0"/>
              <a:t>başağrısı</a:t>
            </a:r>
            <a:r>
              <a:rPr lang="en-US" dirty="0" smtClean="0"/>
              <a:t>, </a:t>
            </a:r>
            <a:r>
              <a:rPr lang="en-US" dirty="0" err="1" smtClean="0"/>
              <a:t>cinsel</a:t>
            </a:r>
            <a:r>
              <a:rPr lang="en-US" dirty="0" smtClean="0"/>
              <a:t> </a:t>
            </a:r>
            <a:r>
              <a:rPr lang="en-US" dirty="0" err="1" smtClean="0"/>
              <a:t>fonksiyon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r>
              <a:rPr lang="en-US" dirty="0" smtClean="0"/>
              <a:t>, </a:t>
            </a:r>
            <a:r>
              <a:rPr lang="en-US" dirty="0" err="1" smtClean="0"/>
              <a:t>yorgunluk</a:t>
            </a:r>
            <a:r>
              <a:rPr lang="en-US" dirty="0" smtClean="0"/>
              <a:t>, </a:t>
            </a:r>
            <a:r>
              <a:rPr lang="en-US" dirty="0" err="1" smtClean="0"/>
              <a:t>uykusuzluk</a:t>
            </a:r>
            <a:r>
              <a:rPr lang="en-US" dirty="0" smtClean="0"/>
              <a:t>, </a:t>
            </a:r>
            <a:r>
              <a:rPr lang="en-US" dirty="0" err="1" smtClean="0"/>
              <a:t>sedasyon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konstipasyon</a:t>
            </a:r>
            <a:r>
              <a:rPr lang="en-US" dirty="0" smtClean="0"/>
              <a:t> </a:t>
            </a:r>
            <a:r>
              <a:rPr lang="en-US" dirty="0" err="1" smtClean="0"/>
              <a:t>sayılabilir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dozlarda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basıncı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kalp</a:t>
            </a:r>
            <a:r>
              <a:rPr lang="en-US" dirty="0" smtClean="0"/>
              <a:t> </a:t>
            </a:r>
            <a:r>
              <a:rPr lang="en-US" dirty="0" err="1" smtClean="0"/>
              <a:t>atım</a:t>
            </a:r>
            <a:r>
              <a:rPr lang="en-US" dirty="0" smtClean="0"/>
              <a:t> </a:t>
            </a:r>
            <a:r>
              <a:rPr lang="en-US" dirty="0" err="1" smtClean="0"/>
              <a:t>hızında</a:t>
            </a:r>
            <a:r>
              <a:rPr lang="en-US" dirty="0" smtClean="0"/>
              <a:t> </a:t>
            </a:r>
            <a:r>
              <a:rPr lang="en-US" dirty="0" err="1" smtClean="0"/>
              <a:t>artış</a:t>
            </a:r>
            <a:r>
              <a:rPr lang="en-US" dirty="0" smtClean="0"/>
              <a:t> </a:t>
            </a:r>
            <a:r>
              <a:rPr lang="en-US" dirty="0" err="1" smtClean="0"/>
              <a:t>gözlenebilir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32178" y="3341510"/>
            <a:ext cx="113622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Duloksetin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dirty="0" smtClean="0"/>
              <a:t>Her </a:t>
            </a:r>
            <a:r>
              <a:rPr lang="en-US" dirty="0" err="1" smtClean="0"/>
              <a:t>dozda</a:t>
            </a:r>
            <a:r>
              <a:rPr lang="en-US" dirty="0" smtClean="0"/>
              <a:t> serotonin </a:t>
            </a:r>
            <a:r>
              <a:rPr lang="en-US" dirty="0" err="1" smtClean="0"/>
              <a:t>ve</a:t>
            </a:r>
            <a:r>
              <a:rPr lang="en-US" dirty="0" smtClean="0"/>
              <a:t> noradrenalin reuptake </a:t>
            </a:r>
            <a:r>
              <a:rPr lang="en-US" dirty="0" err="1" smtClean="0"/>
              <a:t>inhibisyonu</a:t>
            </a:r>
            <a:r>
              <a:rPr lang="en-US" dirty="0" smtClean="0"/>
              <a:t> </a:t>
            </a:r>
            <a:r>
              <a:rPr lang="en-US" dirty="0" err="1" smtClean="0"/>
              <a:t>yapar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fonksiyon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kişilerde</a:t>
            </a:r>
            <a:r>
              <a:rPr lang="en-US" dirty="0" smtClean="0"/>
              <a:t> </a:t>
            </a:r>
            <a:r>
              <a:rPr lang="en-US" dirty="0" err="1" smtClean="0"/>
              <a:t>dikkatli</a:t>
            </a:r>
            <a:r>
              <a:rPr lang="en-US" dirty="0" smtClean="0"/>
              <a:t> </a:t>
            </a:r>
            <a:r>
              <a:rPr lang="en-US" dirty="0" err="1" smtClean="0"/>
              <a:t>kullanılmalı</a:t>
            </a:r>
            <a:r>
              <a:rPr lang="en-US" dirty="0" smtClean="0"/>
              <a:t>.</a:t>
            </a:r>
          </a:p>
          <a:p>
            <a:r>
              <a:rPr lang="en-US" dirty="0"/>
              <a:t>Yan </a:t>
            </a:r>
            <a:r>
              <a:rPr lang="en-US" dirty="0" err="1"/>
              <a:t>etkileri</a:t>
            </a:r>
            <a:r>
              <a:rPr lang="en-US" dirty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GI </a:t>
            </a:r>
            <a:r>
              <a:rPr lang="en-US" dirty="0" err="1" smtClean="0"/>
              <a:t>problemler</a:t>
            </a:r>
            <a:r>
              <a:rPr lang="en-US" dirty="0" smtClean="0"/>
              <a:t> (</a:t>
            </a:r>
            <a:r>
              <a:rPr lang="en-US" dirty="0" err="1" smtClean="0"/>
              <a:t>bulantı</a:t>
            </a:r>
            <a:r>
              <a:rPr lang="en-US" dirty="0" smtClean="0"/>
              <a:t>, </a:t>
            </a:r>
            <a:r>
              <a:rPr lang="en-US" dirty="0" err="1" smtClean="0"/>
              <a:t>ağız</a:t>
            </a:r>
            <a:r>
              <a:rPr lang="en-US" dirty="0" smtClean="0"/>
              <a:t> </a:t>
            </a:r>
            <a:r>
              <a:rPr lang="en-US" dirty="0" err="1" smtClean="0"/>
              <a:t>kuruluğu</a:t>
            </a:r>
            <a:r>
              <a:rPr lang="en-US" dirty="0" smtClean="0"/>
              <a:t>, </a:t>
            </a:r>
            <a:r>
              <a:rPr lang="en-US" dirty="0" err="1" smtClean="0"/>
              <a:t>konstipasyon</a:t>
            </a:r>
            <a:r>
              <a:rPr lang="en-US" dirty="0" smtClean="0"/>
              <a:t>), </a:t>
            </a:r>
            <a:r>
              <a:rPr lang="en-US" dirty="0" err="1" smtClean="0"/>
              <a:t>uykusuzluk</a:t>
            </a:r>
            <a:r>
              <a:rPr lang="en-US" dirty="0" smtClean="0"/>
              <a:t>, </a:t>
            </a:r>
            <a:r>
              <a:rPr lang="en-US" dirty="0" err="1" smtClean="0"/>
              <a:t>yorgunluk</a:t>
            </a:r>
            <a:r>
              <a:rPr lang="en-US" dirty="0" smtClean="0"/>
              <a:t>, </a:t>
            </a:r>
            <a:r>
              <a:rPr lang="en-US" dirty="0" err="1" smtClean="0"/>
              <a:t>uyku</a:t>
            </a:r>
            <a:r>
              <a:rPr lang="en-US" dirty="0" smtClean="0"/>
              <a:t> </a:t>
            </a:r>
            <a:r>
              <a:rPr lang="en-US" dirty="0" err="1" smtClean="0"/>
              <a:t>hali</a:t>
            </a:r>
            <a:r>
              <a:rPr lang="en-US" dirty="0" smtClean="0"/>
              <a:t>, </a:t>
            </a:r>
            <a:r>
              <a:rPr lang="en-US" dirty="0" err="1" smtClean="0"/>
              <a:t>terleme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cinsel</a:t>
            </a:r>
            <a:r>
              <a:rPr lang="en-US" dirty="0"/>
              <a:t> </a:t>
            </a:r>
            <a:r>
              <a:rPr lang="en-US" dirty="0" err="1"/>
              <a:t>fonksiyon</a:t>
            </a:r>
            <a:r>
              <a:rPr lang="en-US" dirty="0"/>
              <a:t> </a:t>
            </a:r>
            <a:r>
              <a:rPr lang="en-US" dirty="0" err="1" smtClean="0"/>
              <a:t>bozukluğu</a:t>
            </a:r>
            <a:r>
              <a:rPr lang="en-US" dirty="0" smtClean="0"/>
              <a:t> </a:t>
            </a:r>
            <a:r>
              <a:rPr lang="en-US" dirty="0" err="1" smtClean="0"/>
              <a:t>gözlenir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CYP2D6’nın potent </a:t>
            </a:r>
            <a:r>
              <a:rPr lang="en-US" dirty="0" err="1" smtClean="0"/>
              <a:t>inhibitörüdür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izozim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metabolize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ilaçların</a:t>
            </a:r>
            <a:r>
              <a:rPr lang="en-US" dirty="0" smtClean="0"/>
              <a:t> (</a:t>
            </a:r>
            <a:r>
              <a:rPr lang="en-US" dirty="0" err="1" smtClean="0"/>
              <a:t>antipsikotikler</a:t>
            </a:r>
            <a:r>
              <a:rPr lang="en-US" dirty="0" smtClean="0"/>
              <a:t>) </a:t>
            </a:r>
            <a:r>
              <a:rPr lang="en-US" dirty="0" err="1" smtClean="0"/>
              <a:t>plazma</a:t>
            </a:r>
            <a:r>
              <a:rPr lang="en-US" dirty="0" smtClean="0"/>
              <a:t> </a:t>
            </a:r>
            <a:r>
              <a:rPr lang="en-US" dirty="0" err="1" smtClean="0"/>
              <a:t>konsantrasyonu</a:t>
            </a:r>
            <a:r>
              <a:rPr lang="en-US" dirty="0" smtClean="0"/>
              <a:t> </a:t>
            </a:r>
            <a:r>
              <a:rPr lang="en-US" dirty="0" err="1" smtClean="0"/>
              <a:t>yükselebilir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basıncı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kalp</a:t>
            </a:r>
            <a:r>
              <a:rPr lang="en-US" dirty="0" smtClean="0"/>
              <a:t> </a:t>
            </a:r>
            <a:r>
              <a:rPr lang="en-US" dirty="0" err="1" smtClean="0"/>
              <a:t>atım</a:t>
            </a:r>
            <a:r>
              <a:rPr lang="en-US" dirty="0" smtClean="0"/>
              <a:t> </a:t>
            </a:r>
            <a:r>
              <a:rPr lang="en-US" dirty="0" err="1" smtClean="0"/>
              <a:t>hızını</a:t>
            </a:r>
            <a:r>
              <a:rPr lang="en-US" dirty="0" smtClean="0"/>
              <a:t> </a:t>
            </a:r>
            <a:r>
              <a:rPr lang="en-US" dirty="0" err="1" smtClean="0"/>
              <a:t>artırabilir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Unvan 3"/>
          <p:cNvSpPr txBox="1">
            <a:spLocks/>
          </p:cNvSpPr>
          <p:nvPr/>
        </p:nvSpPr>
        <p:spPr>
          <a:xfrm>
            <a:off x="465909" y="283082"/>
            <a:ext cx="11387424" cy="10080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Serotonin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noradrenalin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reuptake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inhibitörleri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95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3"/>
          <p:cNvSpPr txBox="1">
            <a:spLocks/>
          </p:cNvSpPr>
          <p:nvPr/>
        </p:nvSpPr>
        <p:spPr>
          <a:xfrm>
            <a:off x="465909" y="283082"/>
            <a:ext cx="11387424" cy="10080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Atipik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antidepresanlar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8678" y="110066"/>
            <a:ext cx="3775611" cy="248637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9888" y="1213553"/>
            <a:ext cx="7958668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Bupropion:</a:t>
            </a:r>
          </a:p>
          <a:p>
            <a:r>
              <a:rPr lang="en-US" dirty="0" err="1" smtClean="0"/>
              <a:t>Zayıf</a:t>
            </a:r>
            <a:r>
              <a:rPr lang="en-US" dirty="0" smtClean="0"/>
              <a:t> </a:t>
            </a:r>
            <a:r>
              <a:rPr lang="en-US" dirty="0" err="1" smtClean="0"/>
              <a:t>ölçüde</a:t>
            </a:r>
            <a:r>
              <a:rPr lang="en-US" dirty="0" smtClean="0"/>
              <a:t> </a:t>
            </a:r>
            <a:r>
              <a:rPr lang="en-US" dirty="0" err="1" smtClean="0"/>
              <a:t>dopamin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noradrenalin reuptake </a:t>
            </a:r>
            <a:r>
              <a:rPr lang="en-US" dirty="0" err="1" smtClean="0"/>
              <a:t>inhibitörü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Nikotin</a:t>
            </a:r>
            <a:r>
              <a:rPr lang="en-US" dirty="0" smtClean="0"/>
              <a:t> </a:t>
            </a:r>
            <a:r>
              <a:rPr lang="en-US" dirty="0" err="1" smtClean="0"/>
              <a:t>bağımlılığının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sigara</a:t>
            </a:r>
            <a:r>
              <a:rPr lang="en-US" dirty="0" smtClean="0"/>
              <a:t> </a:t>
            </a:r>
            <a:r>
              <a:rPr lang="en-US" dirty="0" err="1" smtClean="0"/>
              <a:t>bırakma</a:t>
            </a:r>
            <a:r>
              <a:rPr lang="en-US" dirty="0" smtClean="0"/>
              <a:t> </a:t>
            </a:r>
            <a:r>
              <a:rPr lang="en-US" dirty="0" err="1" smtClean="0"/>
              <a:t>tedavisinde</a:t>
            </a:r>
            <a:r>
              <a:rPr lang="en-US" dirty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 FDA </a:t>
            </a:r>
            <a:r>
              <a:rPr lang="en-US" dirty="0" err="1" smtClean="0"/>
              <a:t>onaylıdır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Cinsel</a:t>
            </a:r>
            <a:r>
              <a:rPr lang="en-US" dirty="0" smtClean="0"/>
              <a:t> </a:t>
            </a:r>
            <a:r>
              <a:rPr lang="en-US" dirty="0" err="1" smtClean="0"/>
              <a:t>fonksiyon</a:t>
            </a:r>
            <a:r>
              <a:rPr lang="en-US" dirty="0" smtClean="0"/>
              <a:t> </a:t>
            </a:r>
            <a:r>
              <a:rPr lang="en-US" dirty="0" err="1" smtClean="0"/>
              <a:t>bozukluğuna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olmaması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üstünlüğü</a:t>
            </a:r>
            <a:r>
              <a:rPr lang="en-US" dirty="0" smtClean="0"/>
              <a:t> </a:t>
            </a:r>
            <a:r>
              <a:rPr lang="en-US" dirty="0" err="1" smtClean="0"/>
              <a:t>olmasına</a:t>
            </a:r>
            <a:r>
              <a:rPr lang="en-US" dirty="0" smtClean="0"/>
              <a:t> </a:t>
            </a:r>
            <a:r>
              <a:rPr lang="en-US" dirty="0" err="1" smtClean="0"/>
              <a:t>karşın</a:t>
            </a:r>
            <a:r>
              <a:rPr lang="en-US" dirty="0" smtClean="0"/>
              <a:t> </a:t>
            </a:r>
            <a:r>
              <a:rPr lang="en-US" dirty="0" err="1" smtClean="0"/>
              <a:t>epilepsi</a:t>
            </a:r>
            <a:r>
              <a:rPr lang="en-US" dirty="0" smtClean="0"/>
              <a:t> </a:t>
            </a:r>
            <a:r>
              <a:rPr lang="en-US" dirty="0" err="1" smtClean="0"/>
              <a:t>atağı</a:t>
            </a:r>
            <a:r>
              <a:rPr lang="en-US" dirty="0" smtClean="0"/>
              <a:t> </a:t>
            </a:r>
            <a:r>
              <a:rPr lang="en-US" dirty="0" err="1" smtClean="0"/>
              <a:t>geçirme</a:t>
            </a:r>
            <a:r>
              <a:rPr lang="en-US" dirty="0" smtClean="0"/>
              <a:t> </a:t>
            </a:r>
            <a:r>
              <a:rPr lang="en-US" dirty="0" err="1" smtClean="0"/>
              <a:t>eşiğini</a:t>
            </a:r>
            <a:r>
              <a:rPr lang="en-US" dirty="0" smtClean="0"/>
              <a:t> </a:t>
            </a:r>
            <a:r>
              <a:rPr lang="en-US" dirty="0" err="1" smtClean="0"/>
              <a:t>düşürmesi</a:t>
            </a:r>
            <a:r>
              <a:rPr lang="en-US" dirty="0" smtClean="0"/>
              <a:t> (</a:t>
            </a:r>
            <a:r>
              <a:rPr lang="en-US" dirty="0" err="1" smtClean="0"/>
              <a:t>doz-bağımlı</a:t>
            </a:r>
            <a:r>
              <a:rPr lang="en-US" dirty="0" smtClean="0"/>
              <a:t>) </a:t>
            </a:r>
            <a:r>
              <a:rPr lang="en-US" dirty="0" err="1" smtClean="0"/>
              <a:t>dikkat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etkisidir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Ağız</a:t>
            </a:r>
            <a:r>
              <a:rPr lang="en-US" dirty="0" smtClean="0"/>
              <a:t> </a:t>
            </a:r>
            <a:r>
              <a:rPr lang="en-US" dirty="0" err="1" smtClean="0"/>
              <a:t>kuruluğu</a:t>
            </a:r>
            <a:r>
              <a:rPr lang="en-US" dirty="0" smtClean="0"/>
              <a:t>, </a:t>
            </a:r>
            <a:r>
              <a:rPr lang="en-US" dirty="0" err="1" smtClean="0"/>
              <a:t>terleme</a:t>
            </a:r>
            <a:r>
              <a:rPr lang="en-US" dirty="0" smtClean="0"/>
              <a:t>, </a:t>
            </a:r>
            <a:r>
              <a:rPr lang="en-US" dirty="0" err="1" smtClean="0"/>
              <a:t>sinirlilik</a:t>
            </a:r>
            <a:r>
              <a:rPr lang="en-US" dirty="0" smtClean="0"/>
              <a:t>, </a:t>
            </a:r>
            <a:r>
              <a:rPr lang="en-US" dirty="0" err="1" smtClean="0"/>
              <a:t>titreme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r>
              <a:rPr lang="en-US" dirty="0" smtClean="0"/>
              <a:t> </a:t>
            </a:r>
            <a:r>
              <a:rPr lang="en-US" dirty="0" err="1" smtClean="0"/>
              <a:t>arasındadır</a:t>
            </a:r>
            <a:r>
              <a:rPr lang="en-US" dirty="0" smtClean="0"/>
              <a:t>.</a:t>
            </a:r>
          </a:p>
          <a:p>
            <a:r>
              <a:rPr lang="en-US" dirty="0" smtClean="0"/>
              <a:t>CYP2B6 </a:t>
            </a:r>
            <a:r>
              <a:rPr lang="en-US" dirty="0" err="1" smtClean="0"/>
              <a:t>ile</a:t>
            </a:r>
            <a:r>
              <a:rPr lang="en-US" dirty="0" smtClean="0"/>
              <a:t> metabolize </a:t>
            </a:r>
            <a:r>
              <a:rPr lang="en-US" dirty="0" err="1" smtClean="0"/>
              <a:t>olur</a:t>
            </a:r>
            <a:r>
              <a:rPr lang="en-US" dirty="0" smtClean="0"/>
              <a:t>, </a:t>
            </a:r>
            <a:r>
              <a:rPr lang="en-US" dirty="0" err="1" smtClean="0"/>
              <a:t>ilaç-ilaç</a:t>
            </a:r>
            <a:r>
              <a:rPr lang="en-US" dirty="0" smtClean="0"/>
              <a:t> </a:t>
            </a:r>
            <a:r>
              <a:rPr lang="en-US" dirty="0" err="1" smtClean="0"/>
              <a:t>etkileşmesi</a:t>
            </a:r>
            <a:r>
              <a:rPr lang="en-US" dirty="0" smtClean="0"/>
              <a:t> </a:t>
            </a:r>
            <a:r>
              <a:rPr lang="en-US" dirty="0" err="1" smtClean="0"/>
              <a:t>azdır</a:t>
            </a:r>
            <a:r>
              <a:rPr lang="en-US" dirty="0" smtClean="0"/>
              <a:t>. </a:t>
            </a:r>
            <a:r>
              <a:rPr lang="en-US" dirty="0" err="1" smtClean="0"/>
              <a:t>Ancak</a:t>
            </a:r>
            <a:r>
              <a:rPr lang="en-US" dirty="0" smtClean="0"/>
              <a:t> 2</a:t>
            </a:r>
            <a:r>
              <a:rPr lang="tr-TR" dirty="0" smtClean="0"/>
              <a:t>D</a:t>
            </a:r>
            <a:r>
              <a:rPr lang="en-US" dirty="0" smtClean="0"/>
              <a:t>6’yı </a:t>
            </a:r>
            <a:r>
              <a:rPr lang="en-US" dirty="0" err="1" smtClean="0"/>
              <a:t>inhibe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Atak</a:t>
            </a:r>
            <a:r>
              <a:rPr lang="en-US" dirty="0" smtClean="0"/>
              <a:t> </a:t>
            </a:r>
            <a:r>
              <a:rPr lang="en-US" dirty="0" err="1" smtClean="0"/>
              <a:t>geçirme</a:t>
            </a:r>
            <a:r>
              <a:rPr lang="en-US" dirty="0" smtClean="0"/>
              <a:t> </a:t>
            </a:r>
            <a:r>
              <a:rPr lang="en-US" dirty="0" err="1" smtClean="0"/>
              <a:t>riski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kişilerde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bulimia </a:t>
            </a:r>
            <a:r>
              <a:rPr lang="en-US" dirty="0" err="1" smtClean="0"/>
              <a:t>benzeri</a:t>
            </a:r>
            <a:r>
              <a:rPr lang="en-US" dirty="0" smtClean="0"/>
              <a:t> </a:t>
            </a:r>
            <a:r>
              <a:rPr lang="en-US" dirty="0" err="1" smtClean="0"/>
              <a:t>yeme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hastalarda</a:t>
            </a:r>
            <a:r>
              <a:rPr lang="en-US" dirty="0" smtClean="0"/>
              <a:t> </a:t>
            </a:r>
            <a:r>
              <a:rPr lang="en-US" dirty="0" err="1" smtClean="0"/>
              <a:t>dikkatli</a:t>
            </a:r>
            <a:r>
              <a:rPr lang="en-US" dirty="0" smtClean="0"/>
              <a:t> </a:t>
            </a:r>
            <a:r>
              <a:rPr lang="en-US" dirty="0" err="1" smtClean="0"/>
              <a:t>kullanılmalı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5777" y="4219897"/>
            <a:ext cx="108232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Mirtazapin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dirty="0" err="1" smtClean="0"/>
              <a:t>Presinaptik</a:t>
            </a:r>
            <a:r>
              <a:rPr lang="en-US" dirty="0" smtClean="0"/>
              <a:t> alfa2-antagonisti </a:t>
            </a:r>
            <a:r>
              <a:rPr lang="en-US" dirty="0" err="1" smtClean="0"/>
              <a:t>olarak</a:t>
            </a:r>
            <a:r>
              <a:rPr lang="en-US" dirty="0" smtClean="0"/>
              <a:t> serotonin </a:t>
            </a:r>
            <a:r>
              <a:rPr lang="en-US" dirty="0" err="1" smtClean="0"/>
              <a:t>ve</a:t>
            </a:r>
            <a:r>
              <a:rPr lang="en-US" dirty="0" smtClean="0"/>
              <a:t> noradrenalin </a:t>
            </a:r>
            <a:r>
              <a:rPr lang="en-US" dirty="0" err="1" smtClean="0"/>
              <a:t>nörotransmisyonunu</a:t>
            </a:r>
            <a:r>
              <a:rPr lang="en-US" dirty="0" smtClean="0"/>
              <a:t> </a:t>
            </a:r>
            <a:r>
              <a:rPr lang="en-US" dirty="0" err="1" smtClean="0"/>
              <a:t>arttırır</a:t>
            </a:r>
            <a:r>
              <a:rPr lang="en-US" dirty="0" smtClean="0"/>
              <a:t>.</a:t>
            </a:r>
          </a:p>
          <a:p>
            <a:r>
              <a:rPr lang="en-US" dirty="0" smtClean="0"/>
              <a:t>5HT2 </a:t>
            </a:r>
            <a:r>
              <a:rPr lang="en-US" dirty="0" err="1" smtClean="0"/>
              <a:t>reseptör</a:t>
            </a:r>
            <a:r>
              <a:rPr lang="en-US" dirty="0" smtClean="0"/>
              <a:t> </a:t>
            </a:r>
            <a:r>
              <a:rPr lang="en-US" dirty="0" err="1" smtClean="0"/>
              <a:t>antagonisti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Antihistaminik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belirgin</a:t>
            </a:r>
            <a:r>
              <a:rPr lang="en-US" dirty="0" smtClean="0"/>
              <a:t> </a:t>
            </a:r>
            <a:r>
              <a:rPr lang="en-US" dirty="0" err="1" smtClean="0"/>
              <a:t>sedasyon</a:t>
            </a:r>
            <a:r>
              <a:rPr lang="en-US" dirty="0" smtClean="0"/>
              <a:t> </a:t>
            </a:r>
            <a:r>
              <a:rPr lang="en-US" dirty="0" err="1" smtClean="0"/>
              <a:t>gözlenebilir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TCA’larda</a:t>
            </a:r>
            <a:r>
              <a:rPr lang="en-US" dirty="0" smtClean="0"/>
              <a:t> </a:t>
            </a:r>
            <a:r>
              <a:rPr lang="en-US" dirty="0" err="1" smtClean="0"/>
              <a:t>gözlenen</a:t>
            </a:r>
            <a:r>
              <a:rPr lang="en-US" dirty="0" smtClean="0"/>
              <a:t> </a:t>
            </a:r>
            <a:r>
              <a:rPr lang="en-US" dirty="0" err="1" smtClean="0"/>
              <a:t>antimuskarinik</a:t>
            </a:r>
            <a:r>
              <a:rPr lang="en-US" dirty="0" smtClean="0"/>
              <a:t> </a:t>
            </a:r>
            <a:r>
              <a:rPr lang="en-US" dirty="0" err="1" smtClean="0"/>
              <a:t>etkiler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SSRI’nde</a:t>
            </a:r>
            <a:r>
              <a:rPr lang="en-US" dirty="0" smtClean="0"/>
              <a:t> </a:t>
            </a:r>
            <a:r>
              <a:rPr lang="en-US" dirty="0" err="1" smtClean="0"/>
              <a:t>gözlenen</a:t>
            </a:r>
            <a:r>
              <a:rPr lang="en-US" dirty="0" smtClean="0"/>
              <a:t> </a:t>
            </a:r>
            <a:r>
              <a:rPr lang="en-US" dirty="0" err="1" smtClean="0"/>
              <a:t>cinsel</a:t>
            </a:r>
            <a:r>
              <a:rPr lang="en-US" dirty="0" smtClean="0"/>
              <a:t> </a:t>
            </a:r>
            <a:r>
              <a:rPr lang="en-US" dirty="0" err="1" smtClean="0"/>
              <a:t>fonksiyon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r>
              <a:rPr lang="en-US" dirty="0" smtClean="0"/>
              <a:t> </a:t>
            </a:r>
            <a:r>
              <a:rPr lang="en-US" dirty="0" err="1" smtClean="0"/>
              <a:t>gözlenmez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İştah</a:t>
            </a:r>
            <a:r>
              <a:rPr lang="en-US" dirty="0" smtClean="0"/>
              <a:t> </a:t>
            </a:r>
            <a:r>
              <a:rPr lang="en-US" dirty="0" err="1" smtClean="0"/>
              <a:t>artışı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kilo </a:t>
            </a:r>
            <a:r>
              <a:rPr lang="en-US" dirty="0" err="1" smtClean="0"/>
              <a:t>artışı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etkiler</a:t>
            </a:r>
            <a:r>
              <a:rPr lang="en-US" dirty="0" smtClean="0"/>
              <a:t> </a:t>
            </a:r>
            <a:r>
              <a:rPr lang="en-US" dirty="0" err="1" smtClean="0"/>
              <a:t>arasındadır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Uyku</a:t>
            </a:r>
            <a:r>
              <a:rPr lang="en-US" dirty="0" smtClean="0"/>
              <a:t> </a:t>
            </a:r>
            <a:r>
              <a:rPr lang="en-US" dirty="0" err="1" smtClean="0"/>
              <a:t>problemi</a:t>
            </a:r>
            <a:r>
              <a:rPr lang="en-US" dirty="0" smtClean="0"/>
              <a:t> </a:t>
            </a:r>
            <a:r>
              <a:rPr lang="en-US" dirty="0" err="1" smtClean="0"/>
              <a:t>yaşayan</a:t>
            </a:r>
            <a:r>
              <a:rPr lang="en-US" dirty="0" smtClean="0"/>
              <a:t> </a:t>
            </a:r>
            <a:r>
              <a:rPr lang="en-US" dirty="0" err="1" smtClean="0"/>
              <a:t>depresyon</a:t>
            </a:r>
            <a:r>
              <a:rPr lang="en-US" dirty="0" smtClean="0"/>
              <a:t> </a:t>
            </a:r>
            <a:r>
              <a:rPr lang="en-US" dirty="0" err="1" smtClean="0"/>
              <a:t>hastalarında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 </a:t>
            </a:r>
            <a:r>
              <a:rPr lang="en-US" dirty="0" err="1" smtClean="0"/>
              <a:t>avantaj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51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3"/>
          <p:cNvSpPr txBox="1">
            <a:spLocks/>
          </p:cNvSpPr>
          <p:nvPr/>
        </p:nvSpPr>
        <p:spPr>
          <a:xfrm>
            <a:off x="465909" y="283082"/>
            <a:ext cx="11387424" cy="10080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Atipik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antidepresanlar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0513" y="1422401"/>
            <a:ext cx="108232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Nefazodon</a:t>
            </a:r>
            <a:r>
              <a:rPr lang="en-US" b="1" dirty="0" err="1" smtClean="0">
                <a:solidFill>
                  <a:srgbClr val="FF0000"/>
                </a:solidFill>
              </a:rPr>
              <a:t>-Trazodon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dirty="0" smtClean="0"/>
              <a:t>Serotonin </a:t>
            </a:r>
            <a:r>
              <a:rPr lang="en-US" dirty="0" err="1" smtClean="0"/>
              <a:t>reuptake’nin</a:t>
            </a:r>
            <a:r>
              <a:rPr lang="en-US" dirty="0" smtClean="0"/>
              <a:t> </a:t>
            </a:r>
            <a:r>
              <a:rPr lang="en-US" dirty="0" err="1" smtClean="0"/>
              <a:t>zayıf</a:t>
            </a:r>
            <a:r>
              <a:rPr lang="en-US" dirty="0" smtClean="0"/>
              <a:t> </a:t>
            </a:r>
            <a:r>
              <a:rPr lang="en-US" dirty="0" err="1" smtClean="0"/>
              <a:t>inhibitörü</a:t>
            </a:r>
            <a:r>
              <a:rPr lang="en-US" dirty="0" smtClean="0"/>
              <a:t>. </a:t>
            </a:r>
            <a:r>
              <a:rPr lang="en-US" dirty="0" err="1" smtClean="0"/>
              <a:t>Postsinaptik</a:t>
            </a:r>
            <a:r>
              <a:rPr lang="en-US" dirty="0" smtClean="0"/>
              <a:t> 5HT2a </a:t>
            </a:r>
            <a:r>
              <a:rPr lang="en-US" dirty="0" err="1" smtClean="0"/>
              <a:t>bloğu</a:t>
            </a:r>
            <a:r>
              <a:rPr lang="en-US" dirty="0" smtClean="0"/>
              <a:t>. </a:t>
            </a:r>
          </a:p>
          <a:p>
            <a:r>
              <a:rPr lang="en-US" dirty="0" smtClean="0"/>
              <a:t>H1-reseptörlerini bloke </a:t>
            </a:r>
            <a:r>
              <a:rPr lang="en-US" dirty="0" err="1" smtClean="0"/>
              <a:t>etmeleri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sedasyon</a:t>
            </a:r>
            <a:r>
              <a:rPr lang="en-US" dirty="0" smtClean="0"/>
              <a:t> </a:t>
            </a:r>
            <a:r>
              <a:rPr lang="en-US" dirty="0" err="1" smtClean="0"/>
              <a:t>gözlenir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Trazodon</a:t>
            </a:r>
            <a:r>
              <a:rPr lang="en-US" dirty="0" smtClean="0"/>
              <a:t>: off-label </a:t>
            </a:r>
            <a:r>
              <a:rPr lang="en-US" dirty="0" err="1" smtClean="0"/>
              <a:t>olarak</a:t>
            </a:r>
            <a:r>
              <a:rPr lang="en-US" dirty="0" smtClean="0"/>
              <a:t> insomnia </a:t>
            </a:r>
            <a:r>
              <a:rPr lang="en-US" dirty="0" err="1" smtClean="0"/>
              <a:t>tedavisinde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. Yan </a:t>
            </a:r>
            <a:r>
              <a:rPr lang="en-US" dirty="0" err="1" smtClean="0"/>
              <a:t>etki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priapism </a:t>
            </a:r>
            <a:r>
              <a:rPr lang="en-US" dirty="0" err="1" smtClean="0"/>
              <a:t>gözlenebilir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Nefazodon</a:t>
            </a:r>
            <a:r>
              <a:rPr lang="en-US" dirty="0" smtClean="0"/>
              <a:t>: </a:t>
            </a:r>
            <a:r>
              <a:rPr lang="en-US" dirty="0" err="1" smtClean="0"/>
              <a:t>Hepatotoksisite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piyasadan</a:t>
            </a:r>
            <a:r>
              <a:rPr lang="en-US" dirty="0" smtClean="0"/>
              <a:t> </a:t>
            </a:r>
            <a:r>
              <a:rPr lang="en-US" dirty="0" err="1" smtClean="0"/>
              <a:t>çekilmiştir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5914" y="3155235"/>
            <a:ext cx="108232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Vilazodon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dirty="0" smtClean="0"/>
              <a:t>Serotonin reuptake </a:t>
            </a:r>
            <a:r>
              <a:rPr lang="en-US" dirty="0" err="1" smtClean="0"/>
              <a:t>inhibitörü</a:t>
            </a:r>
            <a:r>
              <a:rPr lang="en-US" dirty="0" smtClean="0"/>
              <a:t>. 5HT1a </a:t>
            </a:r>
            <a:r>
              <a:rPr lang="en-US" dirty="0" err="1" smtClean="0"/>
              <a:t>parsiyel</a:t>
            </a:r>
            <a:r>
              <a:rPr lang="en-US" dirty="0" smtClean="0"/>
              <a:t> </a:t>
            </a:r>
            <a:r>
              <a:rPr lang="en-US" dirty="0" err="1" smtClean="0"/>
              <a:t>agonisti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etmeme</a:t>
            </a:r>
            <a:r>
              <a:rPr lang="en-US" dirty="0" smtClean="0"/>
              <a:t> </a:t>
            </a:r>
            <a:r>
              <a:rPr lang="en-US" dirty="0" err="1" smtClean="0"/>
              <a:t>sendromu</a:t>
            </a:r>
            <a:r>
              <a:rPr lang="en-US" dirty="0" smtClean="0"/>
              <a:t> </a:t>
            </a:r>
            <a:r>
              <a:rPr lang="en-US" dirty="0" err="1" smtClean="0"/>
              <a:t>gözlenir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3093" y="4224850"/>
            <a:ext cx="108232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Vortioksetin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dirty="0" smtClean="0"/>
              <a:t>Serotonin reuptake </a:t>
            </a:r>
            <a:r>
              <a:rPr lang="en-US" dirty="0" err="1" smtClean="0"/>
              <a:t>inhibitörü</a:t>
            </a:r>
            <a:r>
              <a:rPr lang="en-US" dirty="0" smtClean="0"/>
              <a:t>. 5HT1a </a:t>
            </a:r>
            <a:r>
              <a:rPr lang="en-US" dirty="0" err="1" smtClean="0"/>
              <a:t>agonisti</a:t>
            </a:r>
            <a:r>
              <a:rPr lang="en-US" dirty="0" smtClean="0"/>
              <a:t>. 5HT3 </a:t>
            </a:r>
            <a:r>
              <a:rPr lang="en-US" dirty="0" err="1" smtClean="0"/>
              <a:t>ve</a:t>
            </a:r>
            <a:r>
              <a:rPr lang="en-US" dirty="0" smtClean="0"/>
              <a:t> 5HT7 </a:t>
            </a:r>
            <a:r>
              <a:rPr lang="en-US" dirty="0" err="1" smtClean="0"/>
              <a:t>antagonisti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Serotonerjik</a:t>
            </a:r>
            <a:r>
              <a:rPr lang="en-US" dirty="0" smtClean="0"/>
              <a:t> </a:t>
            </a:r>
            <a:r>
              <a:rPr lang="en-US" dirty="0" err="1" smtClean="0"/>
              <a:t>etkinliğin</a:t>
            </a:r>
            <a:r>
              <a:rPr lang="en-US" dirty="0" smtClean="0"/>
              <a:t> </a:t>
            </a:r>
            <a:r>
              <a:rPr lang="en-US" dirty="0" err="1" smtClean="0"/>
              <a:t>sonucu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bulantı</a:t>
            </a:r>
            <a:r>
              <a:rPr lang="en-US" dirty="0" smtClean="0"/>
              <a:t>, </a:t>
            </a:r>
            <a:r>
              <a:rPr lang="en-US" dirty="0" err="1" smtClean="0"/>
              <a:t>kusma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konstipasyon</a:t>
            </a:r>
            <a:r>
              <a:rPr lang="en-US" dirty="0" smtClean="0"/>
              <a:t> </a:t>
            </a:r>
            <a:r>
              <a:rPr lang="en-US" dirty="0" err="1" smtClean="0"/>
              <a:t>gözlenir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06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3"/>
          <p:cNvSpPr txBox="1">
            <a:spLocks/>
          </p:cNvSpPr>
          <p:nvPr/>
        </p:nvSpPr>
        <p:spPr>
          <a:xfrm>
            <a:off x="465909" y="283082"/>
            <a:ext cx="11387424" cy="10080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Trisiklik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antidepresanlar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677" y="207432"/>
            <a:ext cx="3608211" cy="312418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6222" y="1905000"/>
            <a:ext cx="57855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 err="1" smtClean="0"/>
              <a:t>Nörotransmitter</a:t>
            </a:r>
            <a:r>
              <a:rPr lang="en-US" sz="2000" dirty="0" smtClean="0"/>
              <a:t> reuptake </a:t>
            </a:r>
            <a:r>
              <a:rPr lang="en-US" sz="2000" dirty="0" err="1" smtClean="0"/>
              <a:t>inhibisyonu</a:t>
            </a:r>
            <a:endParaRPr lang="en-US" sz="2000" dirty="0" smtClean="0"/>
          </a:p>
          <a:p>
            <a:pPr marL="342900" indent="-342900"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r>
              <a:rPr lang="en-US" sz="2000" dirty="0" err="1" smtClean="0"/>
              <a:t>Reseptör</a:t>
            </a:r>
            <a:r>
              <a:rPr lang="en-US" sz="2000" dirty="0" smtClean="0"/>
              <a:t> </a:t>
            </a:r>
            <a:r>
              <a:rPr lang="en-US" sz="2000" dirty="0" err="1" smtClean="0"/>
              <a:t>bloğu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730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8000" y="1354666"/>
            <a:ext cx="1066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TCA’lar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duygudurumu</a:t>
            </a:r>
            <a:r>
              <a:rPr lang="en-US" dirty="0" smtClean="0"/>
              <a:t> </a:t>
            </a:r>
            <a:r>
              <a:rPr lang="en-US" dirty="0" err="1" smtClean="0"/>
              <a:t>düzeltirler</a:t>
            </a:r>
            <a:r>
              <a:rPr lang="en-US" dirty="0" smtClean="0"/>
              <a:t>, mental </a:t>
            </a:r>
            <a:r>
              <a:rPr lang="en-US" dirty="0" err="1" smtClean="0"/>
              <a:t>uyanıklığı</a:t>
            </a:r>
            <a:r>
              <a:rPr lang="en-US" dirty="0" smtClean="0"/>
              <a:t> </a:t>
            </a:r>
            <a:r>
              <a:rPr lang="en-US" dirty="0" err="1" smtClean="0"/>
              <a:t>iyileştirirler</a:t>
            </a:r>
            <a:r>
              <a:rPr lang="en-US" dirty="0" smtClean="0"/>
              <a:t>, </a:t>
            </a:r>
            <a:r>
              <a:rPr lang="en-US" dirty="0" err="1" smtClean="0"/>
              <a:t>fiziksel</a:t>
            </a:r>
            <a:r>
              <a:rPr lang="en-US" dirty="0" smtClean="0"/>
              <a:t> </a:t>
            </a:r>
            <a:r>
              <a:rPr lang="en-US" dirty="0" err="1" smtClean="0"/>
              <a:t>aktiviteyi</a:t>
            </a:r>
            <a:r>
              <a:rPr lang="en-US" dirty="0" smtClean="0"/>
              <a:t> </a:t>
            </a:r>
            <a:r>
              <a:rPr lang="en-US" dirty="0" err="1" smtClean="0"/>
              <a:t>arttırırlar</a:t>
            </a:r>
            <a:r>
              <a:rPr lang="en-US" dirty="0" smtClean="0"/>
              <a:t>. </a:t>
            </a:r>
            <a:r>
              <a:rPr lang="en-US" dirty="0" err="1" smtClean="0"/>
              <a:t>İlacın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r>
              <a:rPr lang="en-US" dirty="0" smtClean="0"/>
              <a:t> </a:t>
            </a:r>
            <a:r>
              <a:rPr lang="en-US" dirty="0" err="1" smtClean="0"/>
              <a:t>etmesi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2 </a:t>
            </a:r>
            <a:r>
              <a:rPr lang="en-US" dirty="0" err="1" smtClean="0"/>
              <a:t>haftadan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uzun</a:t>
            </a:r>
            <a:r>
              <a:rPr lang="en-US" dirty="0" smtClean="0"/>
              <a:t> </a:t>
            </a:r>
            <a:r>
              <a:rPr lang="en-US" dirty="0" err="1" smtClean="0"/>
              <a:t>süreye</a:t>
            </a:r>
            <a:r>
              <a:rPr lang="en-US" dirty="0" smtClean="0"/>
              <a:t> </a:t>
            </a:r>
            <a:r>
              <a:rPr lang="en-US" dirty="0" err="1" smtClean="0"/>
              <a:t>ihtiyaç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 Hasta </a:t>
            </a:r>
            <a:r>
              <a:rPr lang="en-US" dirty="0" err="1" smtClean="0"/>
              <a:t>yanıtına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doz</a:t>
            </a:r>
            <a:r>
              <a:rPr lang="en-US" dirty="0" smtClean="0"/>
              <a:t> </a:t>
            </a:r>
            <a:r>
              <a:rPr lang="en-US" dirty="0" err="1" smtClean="0"/>
              <a:t>ayarlaması</a:t>
            </a:r>
            <a:r>
              <a:rPr lang="en-US" dirty="0" smtClean="0"/>
              <a:t> </a:t>
            </a:r>
            <a:r>
              <a:rPr lang="en-US" dirty="0" err="1" smtClean="0"/>
              <a:t>yapılabilir</a:t>
            </a:r>
            <a:r>
              <a:rPr lang="en-US" dirty="0" smtClean="0"/>
              <a:t>. </a:t>
            </a:r>
            <a:r>
              <a:rPr lang="en-US" dirty="0" err="1" smtClean="0"/>
              <a:t>Fiziksel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fizyolojik</a:t>
            </a:r>
            <a:r>
              <a:rPr lang="en-US" dirty="0" smtClean="0"/>
              <a:t> </a:t>
            </a:r>
            <a:r>
              <a:rPr lang="en-US" dirty="0" err="1" smtClean="0"/>
              <a:t>bağımlılık</a:t>
            </a:r>
            <a:r>
              <a:rPr lang="en-US" dirty="0" smtClean="0"/>
              <a:t> </a:t>
            </a:r>
            <a:r>
              <a:rPr lang="en-US" dirty="0" err="1" smtClean="0"/>
              <a:t>nadiren</a:t>
            </a:r>
            <a:r>
              <a:rPr lang="en-US" dirty="0" smtClean="0"/>
              <a:t> </a:t>
            </a:r>
            <a:r>
              <a:rPr lang="en-US" dirty="0" err="1" smtClean="0"/>
              <a:t>bildirilmiştir</a:t>
            </a:r>
            <a:r>
              <a:rPr lang="en-US" dirty="0" smtClean="0"/>
              <a:t>.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etmeme</a:t>
            </a:r>
            <a:r>
              <a:rPr lang="en-US" dirty="0" smtClean="0"/>
              <a:t> </a:t>
            </a:r>
            <a:r>
              <a:rPr lang="en-US" dirty="0" err="1" smtClean="0"/>
              <a:t>sendromu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rebound </a:t>
            </a:r>
            <a:r>
              <a:rPr lang="en-US" dirty="0" err="1" smtClean="0"/>
              <a:t>kolinerjik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r>
              <a:rPr lang="en-US" dirty="0" smtClean="0"/>
              <a:t> en </a:t>
            </a:r>
            <a:r>
              <a:rPr lang="en-US" dirty="0" err="1" smtClean="0"/>
              <a:t>aza</a:t>
            </a:r>
            <a:r>
              <a:rPr lang="en-US" dirty="0" smtClean="0"/>
              <a:t> </a:t>
            </a:r>
            <a:r>
              <a:rPr lang="en-US" dirty="0" err="1" smtClean="0"/>
              <a:t>indirgemek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ilaç</a:t>
            </a:r>
            <a:r>
              <a:rPr lang="en-US" dirty="0" smtClean="0"/>
              <a:t> </a:t>
            </a:r>
            <a:r>
              <a:rPr lang="en-US" dirty="0" err="1" smtClean="0"/>
              <a:t>yavaş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bırakılır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5" name="Unvan 3"/>
          <p:cNvSpPr txBox="1">
            <a:spLocks/>
          </p:cNvSpPr>
          <p:nvPr/>
        </p:nvSpPr>
        <p:spPr>
          <a:xfrm>
            <a:off x="465909" y="283082"/>
            <a:ext cx="11387424" cy="10080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Trisiklik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antidepresanlar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2777066"/>
            <a:ext cx="1066800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TCA’lar</a:t>
            </a:r>
            <a:r>
              <a:rPr lang="en-US" dirty="0" smtClean="0"/>
              <a:t>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şiddetli</a:t>
            </a:r>
            <a:r>
              <a:rPr lang="en-US" dirty="0" smtClean="0"/>
              <a:t> </a:t>
            </a:r>
            <a:r>
              <a:rPr lang="en-US" dirty="0" err="1" smtClean="0"/>
              <a:t>depresyonun</a:t>
            </a:r>
            <a:r>
              <a:rPr lang="en-US" dirty="0" smtClean="0"/>
              <a:t> </a:t>
            </a:r>
            <a:r>
              <a:rPr lang="en-US" dirty="0" err="1" smtClean="0"/>
              <a:t>tedavisinde</a:t>
            </a:r>
            <a:r>
              <a:rPr lang="en-US" dirty="0" smtClean="0"/>
              <a:t> </a:t>
            </a:r>
            <a:r>
              <a:rPr lang="en-US" dirty="0" err="1" smtClean="0"/>
              <a:t>etkilidir</a:t>
            </a:r>
            <a:r>
              <a:rPr lang="en-US" dirty="0" smtClean="0"/>
              <a:t>. </a:t>
            </a:r>
            <a:r>
              <a:rPr lang="en-US" dirty="0" err="1" smtClean="0"/>
              <a:t>Panik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hastalarda</a:t>
            </a:r>
            <a:r>
              <a:rPr lang="en-US" dirty="0" smtClean="0"/>
              <a:t> da </a:t>
            </a:r>
            <a:r>
              <a:rPr lang="en-US" dirty="0" err="1" smtClean="0"/>
              <a:t>etkili</a:t>
            </a:r>
            <a:r>
              <a:rPr lang="en-US" dirty="0" smtClean="0"/>
              <a:t> </a:t>
            </a:r>
            <a:r>
              <a:rPr lang="en-US" dirty="0" err="1" smtClean="0"/>
              <a:t>olmuşlardır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İmipramin</a:t>
            </a:r>
            <a:r>
              <a:rPr lang="en-US" dirty="0" smtClean="0"/>
              <a:t>: 6 </a:t>
            </a:r>
            <a:r>
              <a:rPr lang="en-US" dirty="0" err="1" smtClean="0"/>
              <a:t>yaşından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çocuklarda</a:t>
            </a:r>
            <a:r>
              <a:rPr lang="en-US" dirty="0" smtClean="0"/>
              <a:t> </a:t>
            </a:r>
            <a:r>
              <a:rPr lang="en-US" dirty="0" err="1" smtClean="0"/>
              <a:t>gözlenen</a:t>
            </a:r>
            <a:r>
              <a:rPr lang="en-US" dirty="0" smtClean="0"/>
              <a:t> </a:t>
            </a:r>
            <a:r>
              <a:rPr lang="en-US" dirty="0" err="1" smtClean="0"/>
              <a:t>uyku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idrarı</a:t>
            </a:r>
            <a:r>
              <a:rPr lang="en-US" dirty="0" smtClean="0"/>
              <a:t> </a:t>
            </a:r>
            <a:r>
              <a:rPr lang="en-US" dirty="0" err="1" smtClean="0"/>
              <a:t>tutamama</a:t>
            </a:r>
            <a:r>
              <a:rPr lang="en-US" dirty="0" smtClean="0"/>
              <a:t> </a:t>
            </a:r>
            <a:r>
              <a:rPr lang="en-US" dirty="0" err="1" smtClean="0"/>
              <a:t>durumunun</a:t>
            </a:r>
            <a:r>
              <a:rPr lang="en-US" dirty="0" smtClean="0"/>
              <a:t> </a:t>
            </a:r>
            <a:r>
              <a:rPr lang="en-US" dirty="0" err="1" smtClean="0"/>
              <a:t>tedavisinde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. </a:t>
            </a:r>
            <a:r>
              <a:rPr lang="en-US" dirty="0" err="1" smtClean="0"/>
              <a:t>Desmopressin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idrar</a:t>
            </a:r>
            <a:r>
              <a:rPr lang="en-US" dirty="0" smtClean="0"/>
              <a:t> </a:t>
            </a:r>
            <a:r>
              <a:rPr lang="en-US" dirty="0" err="1" smtClean="0"/>
              <a:t>kaçırma</a:t>
            </a:r>
            <a:r>
              <a:rPr lang="en-US" dirty="0" smtClean="0"/>
              <a:t> </a:t>
            </a:r>
            <a:r>
              <a:rPr lang="en-US" dirty="0" err="1" smtClean="0"/>
              <a:t>alarmları</a:t>
            </a:r>
            <a:r>
              <a:rPr lang="en-US" dirty="0" smtClean="0"/>
              <a:t> imipramine </a:t>
            </a:r>
            <a:r>
              <a:rPr lang="en-US" dirty="0" err="1" smtClean="0"/>
              <a:t>alternatif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Amitriptilin</a:t>
            </a:r>
            <a:r>
              <a:rPr lang="en-US" dirty="0" smtClean="0"/>
              <a:t>: </a:t>
            </a:r>
            <a:r>
              <a:rPr lang="en-US" dirty="0" err="1" smtClean="0"/>
              <a:t>Migren</a:t>
            </a:r>
            <a:r>
              <a:rPr lang="en-US" dirty="0" smtClean="0"/>
              <a:t> </a:t>
            </a:r>
            <a:r>
              <a:rPr lang="en-US" dirty="0" err="1" smtClean="0"/>
              <a:t>ağrısının</a:t>
            </a:r>
            <a:r>
              <a:rPr lang="en-US" dirty="0" smtClean="0"/>
              <a:t> </a:t>
            </a:r>
            <a:r>
              <a:rPr lang="en-US" dirty="0" err="1" smtClean="0"/>
              <a:t>önlenmesinde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ağrı</a:t>
            </a:r>
            <a:r>
              <a:rPr lang="en-US" dirty="0" smtClean="0"/>
              <a:t> </a:t>
            </a:r>
            <a:r>
              <a:rPr lang="en-US" dirty="0" err="1" smtClean="0"/>
              <a:t>sendromlarının</a:t>
            </a:r>
            <a:r>
              <a:rPr lang="en-US" dirty="0" smtClean="0"/>
              <a:t> </a:t>
            </a:r>
            <a:r>
              <a:rPr lang="en-US" dirty="0" err="1" smtClean="0"/>
              <a:t>tedavisinde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dozda</a:t>
            </a:r>
            <a:r>
              <a:rPr lang="en-US" dirty="0" smtClean="0"/>
              <a:t> </a:t>
            </a:r>
            <a:r>
              <a:rPr lang="en-US" dirty="0" err="1" smtClean="0"/>
              <a:t>TCA’lar</a:t>
            </a:r>
            <a:r>
              <a:rPr lang="en-US" dirty="0" smtClean="0"/>
              <a:t> (</a:t>
            </a:r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 smtClean="0"/>
              <a:t>doksepin</a:t>
            </a:r>
            <a:r>
              <a:rPr lang="en-US" dirty="0" smtClean="0"/>
              <a:t>) </a:t>
            </a:r>
            <a:r>
              <a:rPr lang="en-US" dirty="0" err="1" smtClean="0"/>
              <a:t>uykusuzluk</a:t>
            </a:r>
            <a:r>
              <a:rPr lang="en-US" dirty="0" smtClean="0"/>
              <a:t> </a:t>
            </a:r>
            <a:r>
              <a:rPr lang="en-US" dirty="0" err="1" smtClean="0"/>
              <a:t>tedavisinde</a:t>
            </a:r>
            <a:r>
              <a:rPr lang="en-US" dirty="0" smtClean="0"/>
              <a:t> </a:t>
            </a:r>
            <a:r>
              <a:rPr lang="en-US" dirty="0" err="1" smtClean="0"/>
              <a:t>tercih</a:t>
            </a:r>
            <a:r>
              <a:rPr lang="en-US" dirty="0" smtClean="0"/>
              <a:t> </a:t>
            </a:r>
            <a:r>
              <a:rPr lang="en-US" dirty="0" err="1" smtClean="0"/>
              <a:t>edilebilir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15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9200"/>
          <a:stretch/>
        </p:blipFill>
        <p:spPr>
          <a:xfrm>
            <a:off x="169332" y="1594555"/>
            <a:ext cx="2367485" cy="4064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1782" y="1663338"/>
            <a:ext cx="2667917" cy="400932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7008" y="1761067"/>
            <a:ext cx="2560320" cy="3911600"/>
          </a:xfrm>
          <a:prstGeom prst="rect">
            <a:avLst/>
          </a:prstGeom>
        </p:spPr>
      </p:pic>
      <p:sp>
        <p:nvSpPr>
          <p:cNvPr id="5" name="Unvan 3"/>
          <p:cNvSpPr txBox="1">
            <a:spLocks/>
          </p:cNvSpPr>
          <p:nvPr/>
        </p:nvSpPr>
        <p:spPr>
          <a:xfrm>
            <a:off x="465909" y="283082"/>
            <a:ext cx="11387424" cy="10080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Trisiklik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antidepresanlar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57444" y="451556"/>
            <a:ext cx="3810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Muskarinik</a:t>
            </a:r>
            <a:r>
              <a:rPr lang="en-US" dirty="0" smtClean="0"/>
              <a:t> </a:t>
            </a:r>
            <a:r>
              <a:rPr lang="en-US" dirty="0" err="1" smtClean="0"/>
              <a:t>reseptör</a:t>
            </a:r>
            <a:r>
              <a:rPr lang="en-US" dirty="0" smtClean="0"/>
              <a:t> </a:t>
            </a:r>
            <a:r>
              <a:rPr lang="en-US" dirty="0" err="1" smtClean="0"/>
              <a:t>bloğuna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bulanık</a:t>
            </a:r>
            <a:r>
              <a:rPr lang="en-US" dirty="0" smtClean="0"/>
              <a:t> </a:t>
            </a:r>
            <a:r>
              <a:rPr lang="en-US" dirty="0" err="1" smtClean="0"/>
              <a:t>görme</a:t>
            </a:r>
            <a:r>
              <a:rPr lang="en-US" dirty="0" smtClean="0"/>
              <a:t>, </a:t>
            </a:r>
            <a:r>
              <a:rPr lang="en-US" dirty="0" err="1" smtClean="0"/>
              <a:t>ağız</a:t>
            </a:r>
            <a:r>
              <a:rPr lang="en-US" dirty="0" smtClean="0"/>
              <a:t> </a:t>
            </a:r>
            <a:r>
              <a:rPr lang="en-US" dirty="0" err="1" smtClean="0"/>
              <a:t>kuruluğu</a:t>
            </a:r>
            <a:r>
              <a:rPr lang="en-US" dirty="0" smtClean="0"/>
              <a:t>, </a:t>
            </a:r>
            <a:r>
              <a:rPr lang="en-US" dirty="0" err="1" smtClean="0"/>
              <a:t>üriner</a:t>
            </a:r>
            <a:r>
              <a:rPr lang="en-US" dirty="0" smtClean="0"/>
              <a:t> </a:t>
            </a:r>
            <a:r>
              <a:rPr lang="en-US" dirty="0" err="1" smtClean="0"/>
              <a:t>retansiyon</a:t>
            </a:r>
            <a:r>
              <a:rPr lang="en-US" dirty="0" smtClean="0"/>
              <a:t>, </a:t>
            </a:r>
            <a:r>
              <a:rPr lang="en-US" dirty="0" err="1" smtClean="0"/>
              <a:t>taşikardi</a:t>
            </a:r>
            <a:r>
              <a:rPr lang="en-US" dirty="0" smtClean="0"/>
              <a:t>, </a:t>
            </a:r>
            <a:r>
              <a:rPr lang="en-US" dirty="0" err="1" smtClean="0"/>
              <a:t>konstipasyon</a:t>
            </a:r>
            <a:r>
              <a:rPr lang="en-US" dirty="0" smtClean="0"/>
              <a:t>, </a:t>
            </a:r>
            <a:r>
              <a:rPr lang="en-US" dirty="0" err="1" smtClean="0"/>
              <a:t>glokomun</a:t>
            </a:r>
            <a:r>
              <a:rPr lang="en-US" dirty="0" smtClean="0"/>
              <a:t> </a:t>
            </a:r>
            <a:r>
              <a:rPr lang="en-US" dirty="0" err="1" smtClean="0"/>
              <a:t>şiddetlenmesi</a:t>
            </a:r>
            <a:r>
              <a:rPr lang="en-US" dirty="0" smtClean="0"/>
              <a:t> </a:t>
            </a:r>
            <a:r>
              <a:rPr lang="en-US" dirty="0" err="1" smtClean="0"/>
              <a:t>gözlenir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068734" y="2297290"/>
            <a:ext cx="39680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Alfa-</a:t>
            </a:r>
            <a:r>
              <a:rPr lang="en-US" dirty="0" err="1" smtClean="0"/>
              <a:t>adrenoseptör</a:t>
            </a:r>
            <a:r>
              <a:rPr lang="en-US" dirty="0" smtClean="0"/>
              <a:t> </a:t>
            </a:r>
            <a:r>
              <a:rPr lang="en-US" dirty="0" err="1" smtClean="0"/>
              <a:t>bloğuna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ortostatik</a:t>
            </a:r>
            <a:r>
              <a:rPr lang="en-US" dirty="0" smtClean="0"/>
              <a:t> </a:t>
            </a:r>
            <a:r>
              <a:rPr lang="en-US" dirty="0" err="1" smtClean="0"/>
              <a:t>hipotansiyon</a:t>
            </a:r>
            <a:r>
              <a:rPr lang="en-US" dirty="0" smtClean="0"/>
              <a:t> (max. </a:t>
            </a:r>
            <a:r>
              <a:rPr lang="en-US" dirty="0" err="1" smtClean="0"/>
              <a:t>imipramin</a:t>
            </a:r>
            <a:r>
              <a:rPr lang="en-US" dirty="0" smtClean="0"/>
              <a:t>-min. </a:t>
            </a:r>
            <a:r>
              <a:rPr lang="en-US" dirty="0" err="1" smtClean="0"/>
              <a:t>nortriptilin</a:t>
            </a:r>
            <a:r>
              <a:rPr lang="en-US" dirty="0" smtClean="0"/>
              <a:t>), </a:t>
            </a:r>
            <a:r>
              <a:rPr lang="en-US" dirty="0" err="1" smtClean="0"/>
              <a:t>yorgunluk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refleks</a:t>
            </a:r>
            <a:r>
              <a:rPr lang="en-US" dirty="0" smtClean="0"/>
              <a:t> </a:t>
            </a:r>
            <a:r>
              <a:rPr lang="en-US" dirty="0" err="1" smtClean="0"/>
              <a:t>taşikardi</a:t>
            </a:r>
            <a:r>
              <a:rPr lang="en-US" dirty="0" smtClean="0"/>
              <a:t> </a:t>
            </a:r>
            <a:r>
              <a:rPr lang="en-US" dirty="0" err="1" smtClean="0"/>
              <a:t>gözlenir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085667" y="4064000"/>
            <a:ext cx="3767666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Sedasyon</a:t>
            </a:r>
            <a:r>
              <a:rPr lang="en-US" dirty="0" smtClean="0"/>
              <a:t> ilk </a:t>
            </a:r>
            <a:r>
              <a:rPr lang="en-US" dirty="0" err="1" smtClean="0"/>
              <a:t>haftalarda</a:t>
            </a:r>
            <a:r>
              <a:rPr lang="en-US" dirty="0" smtClean="0"/>
              <a:t> </a:t>
            </a:r>
            <a:r>
              <a:rPr lang="en-US" dirty="0" err="1" smtClean="0"/>
              <a:t>belirgindir</a:t>
            </a:r>
            <a:r>
              <a:rPr lang="en-US" dirty="0" smtClean="0"/>
              <a:t>.</a:t>
            </a:r>
          </a:p>
          <a:p>
            <a:r>
              <a:rPr lang="en-US" dirty="0" smtClean="0"/>
              <a:t>Kilo </a:t>
            </a:r>
            <a:r>
              <a:rPr lang="en-US" dirty="0" err="1" smtClean="0"/>
              <a:t>alımı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etkidir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Cinsel</a:t>
            </a:r>
            <a:r>
              <a:rPr lang="en-US" dirty="0" smtClean="0"/>
              <a:t> </a:t>
            </a:r>
            <a:r>
              <a:rPr lang="en-US" dirty="0" err="1" smtClean="0"/>
              <a:t>performans</a:t>
            </a:r>
            <a:r>
              <a:rPr lang="en-US" dirty="0" smtClean="0"/>
              <a:t> </a:t>
            </a:r>
            <a:r>
              <a:rPr lang="en-US" dirty="0" err="1" smtClean="0"/>
              <a:t>üzerindeki</a:t>
            </a:r>
            <a:r>
              <a:rPr lang="en-US" dirty="0"/>
              <a:t> </a:t>
            </a:r>
            <a:r>
              <a:rPr lang="en-US" dirty="0" err="1" smtClean="0"/>
              <a:t>olumsuz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sayıda</a:t>
            </a:r>
            <a:r>
              <a:rPr lang="en-US" dirty="0"/>
              <a:t> </a:t>
            </a:r>
            <a:r>
              <a:rPr lang="en-US" dirty="0" err="1" smtClean="0"/>
              <a:t>hastada</a:t>
            </a:r>
            <a:r>
              <a:rPr lang="en-US" dirty="0" smtClean="0"/>
              <a:t> </a:t>
            </a:r>
            <a:r>
              <a:rPr lang="en-US" dirty="0" err="1" smtClean="0"/>
              <a:t>gözlenebilir</a:t>
            </a:r>
            <a:r>
              <a:rPr lang="en-US" dirty="0" smtClean="0"/>
              <a:t> </a:t>
            </a:r>
            <a:r>
              <a:rPr lang="en-US" dirty="0" err="1" smtClean="0"/>
              <a:t>ama</a:t>
            </a:r>
            <a:r>
              <a:rPr lang="en-US" dirty="0" smtClean="0"/>
              <a:t> </a:t>
            </a:r>
            <a:r>
              <a:rPr lang="en-US" dirty="0" err="1" smtClean="0"/>
              <a:t>görülme</a:t>
            </a:r>
            <a:r>
              <a:rPr lang="en-US" dirty="0" smtClean="0"/>
              <a:t> </a:t>
            </a:r>
            <a:r>
              <a:rPr lang="en-US" dirty="0" err="1" smtClean="0"/>
              <a:t>sıklığı</a:t>
            </a:r>
            <a:r>
              <a:rPr lang="en-US" dirty="0" smtClean="0"/>
              <a:t> </a:t>
            </a:r>
            <a:r>
              <a:rPr lang="en-US" dirty="0" err="1" smtClean="0"/>
              <a:t>SSRI’den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düşüktür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13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3"/>
          <p:cNvSpPr txBox="1">
            <a:spLocks/>
          </p:cNvSpPr>
          <p:nvPr/>
        </p:nvSpPr>
        <p:spPr>
          <a:xfrm>
            <a:off x="465909" y="283082"/>
            <a:ext cx="11387424" cy="10080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Trisiklik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antidepresanlar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7334" y="2441222"/>
            <a:ext cx="56585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antidepresanlar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, </a:t>
            </a:r>
            <a:r>
              <a:rPr lang="en-US" dirty="0" err="1" smtClean="0"/>
              <a:t>TCA’lar</a:t>
            </a:r>
            <a:r>
              <a:rPr lang="en-US" dirty="0" smtClean="0"/>
              <a:t> bipolar </a:t>
            </a:r>
            <a:r>
              <a:rPr lang="en-US" dirty="0" err="1" smtClean="0"/>
              <a:t>rahatsızlığı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kişilerde</a:t>
            </a:r>
            <a:r>
              <a:rPr lang="en-US" dirty="0" smtClean="0"/>
              <a:t> </a:t>
            </a:r>
            <a:r>
              <a:rPr lang="en-US" dirty="0" err="1" smtClean="0"/>
              <a:t>dikkatli</a:t>
            </a:r>
            <a:r>
              <a:rPr lang="en-US" dirty="0" smtClean="0"/>
              <a:t> </a:t>
            </a:r>
            <a:r>
              <a:rPr lang="en-US" dirty="0" err="1" smtClean="0"/>
              <a:t>kullanılmalıdır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err="1" smtClean="0"/>
              <a:t>TCA’ların</a:t>
            </a:r>
            <a:r>
              <a:rPr lang="en-US" dirty="0" smtClean="0"/>
              <a:t> </a:t>
            </a:r>
            <a:r>
              <a:rPr lang="en-US" dirty="0" err="1" smtClean="0"/>
              <a:t>terapötik</a:t>
            </a:r>
            <a:r>
              <a:rPr lang="en-US" dirty="0" smtClean="0"/>
              <a:t> </a:t>
            </a:r>
            <a:r>
              <a:rPr lang="en-US" dirty="0" err="1" smtClean="0"/>
              <a:t>penceresi</a:t>
            </a:r>
            <a:r>
              <a:rPr lang="en-US" dirty="0" smtClean="0"/>
              <a:t> 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(</a:t>
            </a:r>
            <a:r>
              <a:rPr lang="en-US" dirty="0" err="1" smtClean="0"/>
              <a:t>imipramin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günül</a:t>
            </a:r>
            <a:r>
              <a:rPr lang="en-US" dirty="0" smtClean="0"/>
              <a:t> </a:t>
            </a:r>
            <a:r>
              <a:rPr lang="en-US" dirty="0" err="1" smtClean="0"/>
              <a:t>dozun</a:t>
            </a:r>
            <a:r>
              <a:rPr lang="en-US" dirty="0" smtClean="0"/>
              <a:t> 5-6 </a:t>
            </a:r>
            <a:r>
              <a:rPr lang="en-US" dirty="0" err="1" smtClean="0"/>
              <a:t>katı</a:t>
            </a:r>
            <a:r>
              <a:rPr lang="en-US" dirty="0" smtClean="0"/>
              <a:t> </a:t>
            </a:r>
            <a:r>
              <a:rPr lang="en-US" dirty="0" err="1" smtClean="0"/>
              <a:t>letal</a:t>
            </a:r>
            <a:r>
              <a:rPr lang="en-US" dirty="0" smtClean="0"/>
              <a:t> </a:t>
            </a:r>
            <a:r>
              <a:rPr lang="en-US" dirty="0" err="1" smtClean="0"/>
              <a:t>dozdur</a:t>
            </a:r>
            <a:r>
              <a:rPr lang="en-US" dirty="0" smtClean="0"/>
              <a:t>), </a:t>
            </a:r>
            <a:r>
              <a:rPr lang="en-US" dirty="0" err="1" smtClean="0"/>
              <a:t>deprese</a:t>
            </a:r>
            <a:r>
              <a:rPr lang="en-US" dirty="0" smtClean="0"/>
              <a:t> </a:t>
            </a:r>
            <a:r>
              <a:rPr lang="en-US" dirty="0" err="1" smtClean="0"/>
              <a:t>kişiler</a:t>
            </a:r>
            <a:r>
              <a:rPr lang="en-US" dirty="0" smtClean="0"/>
              <a:t> </a:t>
            </a:r>
            <a:r>
              <a:rPr lang="en-US" dirty="0" err="1" smtClean="0"/>
              <a:t>yakından</a:t>
            </a:r>
            <a:r>
              <a:rPr lang="en-US" dirty="0" smtClean="0"/>
              <a:t> </a:t>
            </a:r>
            <a:r>
              <a:rPr lang="en-US" dirty="0" err="1" smtClean="0"/>
              <a:t>takip</a:t>
            </a:r>
            <a:r>
              <a:rPr lang="en-US" dirty="0" smtClean="0"/>
              <a:t> </a:t>
            </a:r>
            <a:r>
              <a:rPr lang="en-US" dirty="0" err="1" smtClean="0"/>
              <a:t>edilmelidir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TCA’lar</a:t>
            </a:r>
            <a:r>
              <a:rPr lang="en-US" dirty="0" smtClean="0"/>
              <a:t> benign </a:t>
            </a:r>
            <a:r>
              <a:rPr lang="en-US" dirty="0" err="1" smtClean="0"/>
              <a:t>prostat</a:t>
            </a:r>
            <a:r>
              <a:rPr lang="en-US" dirty="0" smtClean="0"/>
              <a:t> </a:t>
            </a:r>
            <a:r>
              <a:rPr lang="en-US" dirty="0" err="1" smtClean="0"/>
              <a:t>hiperplazisi</a:t>
            </a:r>
            <a:r>
              <a:rPr lang="en-US" dirty="0" smtClean="0"/>
              <a:t>, </a:t>
            </a:r>
            <a:r>
              <a:rPr lang="en-US" dirty="0" err="1" smtClean="0"/>
              <a:t>epilepsi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varolan</a:t>
            </a:r>
            <a:r>
              <a:rPr lang="en-US" dirty="0" smtClean="0"/>
              <a:t> </a:t>
            </a:r>
            <a:r>
              <a:rPr lang="en-US" dirty="0" err="1" smtClean="0"/>
              <a:t>aritmi</a:t>
            </a:r>
            <a:r>
              <a:rPr lang="en-US" dirty="0" smtClean="0"/>
              <a:t> </a:t>
            </a:r>
            <a:r>
              <a:rPr lang="en-US" dirty="0" err="1" smtClean="0"/>
              <a:t>durumlarını</a:t>
            </a:r>
            <a:r>
              <a:rPr lang="en-US" dirty="0" smtClean="0"/>
              <a:t> </a:t>
            </a:r>
            <a:r>
              <a:rPr lang="en-US" dirty="0" err="1" smtClean="0"/>
              <a:t>şiddetlendirebilir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84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3"/>
          <p:cNvSpPr txBox="1">
            <a:spLocks/>
          </p:cNvSpPr>
          <p:nvPr/>
        </p:nvSpPr>
        <p:spPr>
          <a:xfrm>
            <a:off x="240131" y="268971"/>
            <a:ext cx="11387424" cy="10080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Monoamin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oksidaz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inhibitörleri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4577" y="259645"/>
            <a:ext cx="3441700" cy="1612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6334" y="1284111"/>
            <a:ext cx="99342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MAO </a:t>
            </a:r>
            <a:r>
              <a:rPr lang="en-US" dirty="0" err="1" smtClean="0"/>
              <a:t>inhibitörleri</a:t>
            </a:r>
            <a:r>
              <a:rPr lang="en-US" dirty="0" smtClean="0"/>
              <a:t> </a:t>
            </a:r>
            <a:r>
              <a:rPr lang="en-US" dirty="0" err="1" smtClean="0"/>
              <a:t>enzimi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</a:t>
            </a:r>
            <a:r>
              <a:rPr lang="en-US" dirty="0" err="1" smtClean="0"/>
              <a:t>dönüşlü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geri</a:t>
            </a:r>
            <a:r>
              <a:rPr lang="en-US" dirty="0" smtClean="0"/>
              <a:t> </a:t>
            </a:r>
            <a:r>
              <a:rPr lang="en-US" dirty="0" err="1" smtClean="0"/>
              <a:t>dönüşsüz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inaktive</a:t>
            </a:r>
            <a:r>
              <a:rPr lang="en-US" dirty="0" smtClean="0"/>
              <a:t> </a:t>
            </a:r>
            <a:r>
              <a:rPr lang="en-US" dirty="0" err="1" smtClean="0"/>
              <a:t>ederler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böylece</a:t>
            </a:r>
            <a:r>
              <a:rPr lang="en-US" dirty="0" smtClean="0"/>
              <a:t> </a:t>
            </a:r>
            <a:r>
              <a:rPr lang="en-US" dirty="0" err="1" smtClean="0"/>
              <a:t>nörotransmiterler</a:t>
            </a:r>
            <a:r>
              <a:rPr lang="en-US" dirty="0" smtClean="0"/>
              <a:t> degrade </a:t>
            </a:r>
            <a:r>
              <a:rPr lang="en-US" dirty="0" err="1" smtClean="0"/>
              <a:t>olamazlar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presinaptik</a:t>
            </a:r>
            <a:r>
              <a:rPr lang="en-US" dirty="0" smtClean="0"/>
              <a:t> </a:t>
            </a:r>
            <a:r>
              <a:rPr lang="en-US" dirty="0" err="1" smtClean="0"/>
              <a:t>nöronda</a:t>
            </a:r>
            <a:r>
              <a:rPr lang="en-US" dirty="0" smtClean="0"/>
              <a:t> </a:t>
            </a:r>
            <a:r>
              <a:rPr lang="en-US" dirty="0" err="1" smtClean="0"/>
              <a:t>birikerek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sinaptik</a:t>
            </a:r>
            <a:r>
              <a:rPr lang="en-US" dirty="0" smtClean="0"/>
              <a:t> </a:t>
            </a:r>
            <a:r>
              <a:rPr lang="en-US" dirty="0" err="1" smtClean="0"/>
              <a:t>boşluğa</a:t>
            </a:r>
            <a:r>
              <a:rPr lang="en-US" dirty="0" smtClean="0"/>
              <a:t> </a:t>
            </a:r>
            <a:r>
              <a:rPr lang="en-US" dirty="0" err="1" smtClean="0"/>
              <a:t>sızarlar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408333" y="3331612"/>
            <a:ext cx="41204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MAO </a:t>
            </a:r>
            <a:r>
              <a:rPr lang="en-US" dirty="0" err="1"/>
              <a:t>inhibitörlerinin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diet </a:t>
            </a:r>
            <a:r>
              <a:rPr lang="en-US" dirty="0" err="1"/>
              <a:t>sınırlamalarına</a:t>
            </a:r>
            <a:r>
              <a:rPr lang="en-US" dirty="0"/>
              <a:t> </a:t>
            </a:r>
            <a:r>
              <a:rPr lang="en-US" dirty="0" err="1"/>
              <a:t>uyulması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kuraldır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241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3"/>
          <p:cNvSpPr txBox="1">
            <a:spLocks/>
          </p:cNvSpPr>
          <p:nvPr/>
        </p:nvSpPr>
        <p:spPr>
          <a:xfrm>
            <a:off x="240131" y="268971"/>
            <a:ext cx="11387424" cy="10080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Monoamin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oksidaz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inhibitörleri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8112" y="1213555"/>
            <a:ext cx="11698110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İzokarboksazid</a:t>
            </a:r>
            <a:r>
              <a:rPr lang="en-US" dirty="0" smtClean="0"/>
              <a:t>, </a:t>
            </a:r>
            <a:r>
              <a:rPr lang="en-US" dirty="0" err="1" smtClean="0"/>
              <a:t>fenelzin</a:t>
            </a:r>
            <a:r>
              <a:rPr lang="en-US" dirty="0" smtClean="0"/>
              <a:t>, </a:t>
            </a:r>
            <a:r>
              <a:rPr lang="en-US" dirty="0" err="1" smtClean="0"/>
              <a:t>selejjilin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tranilsipromin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</a:t>
            </a:r>
            <a:r>
              <a:rPr lang="en-US" dirty="0" err="1" smtClean="0"/>
              <a:t>dönüşsüz</a:t>
            </a:r>
            <a:r>
              <a:rPr lang="en-US" dirty="0" smtClean="0"/>
              <a:t> </a:t>
            </a:r>
            <a:r>
              <a:rPr lang="en-US" dirty="0" err="1" smtClean="0"/>
              <a:t>inaktivasyona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olurlar</a:t>
            </a:r>
            <a:r>
              <a:rPr lang="en-US" dirty="0" smtClean="0"/>
              <a:t>. </a:t>
            </a:r>
            <a:r>
              <a:rPr lang="en-US" dirty="0" err="1" smtClean="0"/>
              <a:t>Böylece</a:t>
            </a:r>
            <a:r>
              <a:rPr lang="en-US" dirty="0" smtClean="0"/>
              <a:t> </a:t>
            </a:r>
            <a:r>
              <a:rPr lang="en-US" dirty="0" err="1" smtClean="0"/>
              <a:t>nöronlardaki</a:t>
            </a:r>
            <a:r>
              <a:rPr lang="en-US" dirty="0" smtClean="0"/>
              <a:t> noradrenalin, serotonin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dopamin</a:t>
            </a:r>
            <a:r>
              <a:rPr lang="en-US" dirty="0" smtClean="0"/>
              <a:t> </a:t>
            </a:r>
            <a:r>
              <a:rPr lang="en-US" dirty="0" err="1" smtClean="0"/>
              <a:t>depoları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bununla</a:t>
            </a:r>
            <a:r>
              <a:rPr lang="en-US" dirty="0" smtClean="0"/>
              <a:t> </a:t>
            </a:r>
            <a:r>
              <a:rPr lang="en-US" dirty="0" err="1" smtClean="0"/>
              <a:t>bağlantılı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sinaptik</a:t>
            </a:r>
            <a:r>
              <a:rPr lang="en-US" dirty="0" smtClean="0"/>
              <a:t> </a:t>
            </a:r>
            <a:r>
              <a:rPr lang="en-US" dirty="0" err="1" smtClean="0"/>
              <a:t>boşluğa</a:t>
            </a:r>
            <a:r>
              <a:rPr lang="en-US" dirty="0" smtClean="0"/>
              <a:t> </a:t>
            </a:r>
            <a:r>
              <a:rPr lang="en-US" dirty="0" err="1" smtClean="0"/>
              <a:t>sızan</a:t>
            </a:r>
            <a:r>
              <a:rPr lang="en-US" dirty="0" smtClean="0"/>
              <a:t> </a:t>
            </a:r>
            <a:r>
              <a:rPr lang="en-US" dirty="0" err="1" smtClean="0"/>
              <a:t>nörotransmiter</a:t>
            </a:r>
            <a:r>
              <a:rPr lang="en-US" dirty="0" smtClean="0"/>
              <a:t> </a:t>
            </a:r>
            <a:r>
              <a:rPr lang="en-US" dirty="0" err="1" smtClean="0"/>
              <a:t>miktarı</a:t>
            </a:r>
            <a:r>
              <a:rPr lang="en-US" dirty="0" smtClean="0"/>
              <a:t> da </a:t>
            </a:r>
            <a:r>
              <a:rPr lang="en-US" dirty="0" err="1" smtClean="0"/>
              <a:t>artar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Bu </a:t>
            </a:r>
            <a:r>
              <a:rPr lang="en-US" dirty="0" err="1" smtClean="0"/>
              <a:t>ilaçlar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beyindeki</a:t>
            </a:r>
            <a:r>
              <a:rPr lang="en-US" dirty="0" smtClean="0"/>
              <a:t> MAO </a:t>
            </a:r>
            <a:r>
              <a:rPr lang="en-US" dirty="0" err="1" smtClean="0"/>
              <a:t>enzimini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barsaktaki</a:t>
            </a:r>
            <a:r>
              <a:rPr lang="en-US" dirty="0" smtClean="0"/>
              <a:t> MAO </a:t>
            </a:r>
            <a:r>
              <a:rPr lang="en-US" dirty="0" err="1" smtClean="0"/>
              <a:t>enzimini</a:t>
            </a:r>
            <a:r>
              <a:rPr lang="en-US" dirty="0" smtClean="0"/>
              <a:t> de </a:t>
            </a:r>
            <a:r>
              <a:rPr lang="en-US" dirty="0" err="1" smtClean="0"/>
              <a:t>inhibe</a:t>
            </a:r>
            <a:r>
              <a:rPr lang="en-US" dirty="0" smtClean="0"/>
              <a:t> </a:t>
            </a:r>
            <a:r>
              <a:rPr lang="en-US" dirty="0" err="1" smtClean="0"/>
              <a:t>ederler</a:t>
            </a:r>
            <a:r>
              <a:rPr lang="en-US" dirty="0" smtClean="0"/>
              <a:t>. Gastrointestinal </a:t>
            </a:r>
            <a:r>
              <a:rPr lang="en-US" dirty="0" err="1" smtClean="0"/>
              <a:t>kanaldaki</a:t>
            </a:r>
            <a:r>
              <a:rPr lang="en-US" dirty="0" smtClean="0"/>
              <a:t> MAO </a:t>
            </a:r>
            <a:r>
              <a:rPr lang="en-US" dirty="0" err="1" smtClean="0"/>
              <a:t>enziminin</a:t>
            </a:r>
            <a:r>
              <a:rPr lang="en-US" dirty="0" smtClean="0"/>
              <a:t> </a:t>
            </a:r>
            <a:r>
              <a:rPr lang="en-US" dirty="0" err="1" smtClean="0"/>
              <a:t>görevi</a:t>
            </a:r>
            <a:r>
              <a:rPr lang="en-US" dirty="0" smtClean="0"/>
              <a:t> </a:t>
            </a:r>
            <a:r>
              <a:rPr lang="en-US" dirty="0" err="1" smtClean="0"/>
              <a:t>ilaçların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besin</a:t>
            </a:r>
            <a:r>
              <a:rPr lang="en-US" dirty="0" smtClean="0"/>
              <a:t> </a:t>
            </a:r>
            <a:r>
              <a:rPr lang="en-US" dirty="0" err="1" smtClean="0"/>
              <a:t>maddelerinde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 smtClean="0"/>
              <a:t>toksik</a:t>
            </a:r>
            <a:r>
              <a:rPr lang="en-US" dirty="0" smtClean="0"/>
              <a:t> </a:t>
            </a:r>
            <a:r>
              <a:rPr lang="en-US" dirty="0" err="1" smtClean="0"/>
              <a:t>maddelerin</a:t>
            </a:r>
            <a:r>
              <a:rPr lang="en-US" dirty="0" smtClean="0"/>
              <a:t> (</a:t>
            </a:r>
            <a:r>
              <a:rPr lang="en-US" dirty="0" err="1" smtClean="0"/>
              <a:t>tiramin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) </a:t>
            </a:r>
            <a:r>
              <a:rPr lang="en-US" dirty="0" err="1" smtClean="0"/>
              <a:t>deaminasyonunu</a:t>
            </a:r>
            <a:r>
              <a:rPr lang="en-US" dirty="0" smtClean="0"/>
              <a:t> </a:t>
            </a:r>
            <a:r>
              <a:rPr lang="en-US" dirty="0" err="1" smtClean="0"/>
              <a:t>sağlamaktır</a:t>
            </a:r>
            <a:r>
              <a:rPr lang="en-US" dirty="0" smtClean="0"/>
              <a:t>. Bu </a:t>
            </a:r>
            <a:r>
              <a:rPr lang="en-US" dirty="0" err="1" smtClean="0"/>
              <a:t>nedenle</a:t>
            </a:r>
            <a:r>
              <a:rPr lang="en-US" dirty="0" smtClean="0"/>
              <a:t> MAO </a:t>
            </a:r>
            <a:r>
              <a:rPr lang="en-US" dirty="0" err="1" smtClean="0"/>
              <a:t>inhibitörleri</a:t>
            </a:r>
            <a:r>
              <a:rPr lang="en-US" dirty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ilaç-ilaç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ilaç-besin</a:t>
            </a:r>
            <a:r>
              <a:rPr lang="en-US" dirty="0" smtClean="0"/>
              <a:t> </a:t>
            </a:r>
            <a:r>
              <a:rPr lang="en-US" dirty="0" err="1" smtClean="0"/>
              <a:t>etkileşimlerinin</a:t>
            </a:r>
            <a:r>
              <a:rPr lang="en-US" dirty="0" smtClean="0"/>
              <a:t> </a:t>
            </a:r>
            <a:r>
              <a:rPr lang="en-US" dirty="0" err="1" smtClean="0"/>
              <a:t>görülme</a:t>
            </a:r>
            <a:r>
              <a:rPr lang="en-US" dirty="0" smtClean="0"/>
              <a:t> </a:t>
            </a:r>
            <a:r>
              <a:rPr lang="en-US" dirty="0" err="1" smtClean="0"/>
              <a:t>sıklığı</a:t>
            </a:r>
            <a:r>
              <a:rPr lang="en-US" dirty="0" smtClean="0"/>
              <a:t> </a:t>
            </a:r>
            <a:r>
              <a:rPr lang="en-US" dirty="0" err="1" smtClean="0"/>
              <a:t>yüksektir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err="1" smtClean="0"/>
              <a:t>Selejilin</a:t>
            </a:r>
            <a:r>
              <a:rPr lang="en-US" dirty="0" smtClean="0"/>
              <a:t> transdermal </a:t>
            </a:r>
            <a:r>
              <a:rPr lang="en-US" dirty="0" err="1" smtClean="0"/>
              <a:t>yama</a:t>
            </a:r>
            <a:r>
              <a:rPr lang="en-US" dirty="0" smtClean="0"/>
              <a:t> </a:t>
            </a:r>
            <a:r>
              <a:rPr lang="en-US" dirty="0" err="1" smtClean="0"/>
              <a:t>şeklinde</a:t>
            </a:r>
            <a:r>
              <a:rPr lang="en-US" dirty="0" smtClean="0"/>
              <a:t> </a:t>
            </a:r>
            <a:r>
              <a:rPr lang="en-US" dirty="0" err="1" smtClean="0"/>
              <a:t>uygulanır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böylece</a:t>
            </a:r>
            <a:r>
              <a:rPr lang="en-US" dirty="0" smtClean="0"/>
              <a:t> </a:t>
            </a:r>
            <a:r>
              <a:rPr lang="en-US" dirty="0" err="1" smtClean="0"/>
              <a:t>barsak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karaciğerdeki</a:t>
            </a:r>
            <a:r>
              <a:rPr lang="en-US" dirty="0" smtClean="0"/>
              <a:t> MAO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inhibisyon</a:t>
            </a:r>
            <a:r>
              <a:rPr lang="en-US" dirty="0" smtClean="0"/>
              <a:t> </a:t>
            </a:r>
            <a:r>
              <a:rPr lang="en-US" dirty="0" err="1" smtClean="0"/>
              <a:t>oluşturur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0444" y="4346223"/>
            <a:ext cx="11359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MAO </a:t>
            </a:r>
            <a:r>
              <a:rPr lang="en-US" dirty="0" err="1" smtClean="0"/>
              <a:t>tedaviden</a:t>
            </a:r>
            <a:r>
              <a:rPr lang="en-US" dirty="0" smtClean="0"/>
              <a:t> </a:t>
            </a:r>
            <a:r>
              <a:rPr lang="en-US" dirty="0" err="1" smtClean="0"/>
              <a:t>sonraki</a:t>
            </a:r>
            <a:r>
              <a:rPr lang="en-US" dirty="0" smtClean="0"/>
              <a:t> </a:t>
            </a:r>
            <a:r>
              <a:rPr lang="en-US" dirty="0" err="1" smtClean="0"/>
              <a:t>birkaç</a:t>
            </a:r>
            <a:r>
              <a:rPr lang="en-US" dirty="0" smtClean="0"/>
              <a:t> </a:t>
            </a:r>
            <a:r>
              <a:rPr lang="en-US" dirty="0" err="1" smtClean="0"/>
              <a:t>gün</a:t>
            </a:r>
            <a:r>
              <a:rPr lang="en-US" dirty="0" smtClean="0"/>
              <a:t> </a:t>
            </a:r>
            <a:r>
              <a:rPr lang="en-US" dirty="0" err="1" smtClean="0"/>
              <a:t>boyunca</a:t>
            </a:r>
            <a:r>
              <a:rPr lang="en-US" dirty="0" smtClean="0"/>
              <a:t> </a:t>
            </a:r>
            <a:r>
              <a:rPr lang="en-US" dirty="0" err="1" smtClean="0"/>
              <a:t>tümüyle</a:t>
            </a:r>
            <a:r>
              <a:rPr lang="en-US" dirty="0" smtClean="0"/>
              <a:t> </a:t>
            </a:r>
            <a:r>
              <a:rPr lang="en-US" dirty="0" err="1" smtClean="0"/>
              <a:t>inhibe</a:t>
            </a:r>
            <a:r>
              <a:rPr lang="en-US" dirty="0" smtClean="0"/>
              <a:t> </a:t>
            </a:r>
            <a:r>
              <a:rPr lang="en-US" dirty="0" err="1" smtClean="0"/>
              <a:t>olsa</a:t>
            </a:r>
            <a:r>
              <a:rPr lang="en-US" dirty="0" smtClean="0"/>
              <a:t> da, MAO </a:t>
            </a:r>
            <a:r>
              <a:rPr lang="en-US" dirty="0" err="1" smtClean="0"/>
              <a:t>inhibitörlerinin</a:t>
            </a:r>
            <a:r>
              <a:rPr lang="en-US" dirty="0" smtClean="0"/>
              <a:t> </a:t>
            </a:r>
            <a:r>
              <a:rPr lang="en-US" dirty="0" err="1" smtClean="0"/>
              <a:t>antidepresan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kaç</a:t>
            </a:r>
            <a:r>
              <a:rPr lang="en-US" dirty="0" smtClean="0"/>
              <a:t> </a:t>
            </a:r>
            <a:r>
              <a:rPr lang="en-US" dirty="0" err="1" smtClean="0"/>
              <a:t>haftada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Selejilin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tranilsiprominin</a:t>
            </a:r>
            <a:r>
              <a:rPr lang="en-US" dirty="0" smtClean="0"/>
              <a:t> </a:t>
            </a:r>
            <a:r>
              <a:rPr lang="en-US" dirty="0" err="1" smtClean="0"/>
              <a:t>amfetamin-benzeri</a:t>
            </a:r>
            <a:r>
              <a:rPr lang="en-US" dirty="0" smtClean="0"/>
              <a:t> </a:t>
            </a:r>
            <a:r>
              <a:rPr lang="en-US" dirty="0" err="1" smtClean="0"/>
              <a:t>uyarıcı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,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ilaçları</a:t>
            </a:r>
            <a:r>
              <a:rPr lang="en-US" dirty="0" smtClean="0"/>
              <a:t> </a:t>
            </a:r>
            <a:r>
              <a:rPr lang="en-US" dirty="0" err="1" smtClean="0"/>
              <a:t>kullanan</a:t>
            </a:r>
            <a:r>
              <a:rPr lang="en-US" dirty="0" smtClean="0"/>
              <a:t> </a:t>
            </a:r>
            <a:r>
              <a:rPr lang="en-US" dirty="0" err="1" smtClean="0"/>
              <a:t>kişilerde</a:t>
            </a:r>
            <a:r>
              <a:rPr lang="en-US" dirty="0" smtClean="0"/>
              <a:t> </a:t>
            </a:r>
            <a:r>
              <a:rPr lang="en-US" dirty="0" err="1" smtClean="0"/>
              <a:t>ajitasyon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uykusuzluk</a:t>
            </a:r>
            <a:r>
              <a:rPr lang="en-US" dirty="0" smtClean="0"/>
              <a:t> </a:t>
            </a:r>
            <a:r>
              <a:rPr lang="en-US" dirty="0" err="1" smtClean="0"/>
              <a:t>görülebilir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855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3"/>
          <p:cNvSpPr txBox="1">
            <a:spLocks/>
          </p:cNvSpPr>
          <p:nvPr/>
        </p:nvSpPr>
        <p:spPr>
          <a:xfrm>
            <a:off x="240131" y="268971"/>
            <a:ext cx="11387424" cy="10080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Monoamin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oksidaz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inhibitörleri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8112" y="1213555"/>
            <a:ext cx="11698110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İzokarboksazid</a:t>
            </a:r>
            <a:r>
              <a:rPr lang="en-US" dirty="0" smtClean="0"/>
              <a:t>, </a:t>
            </a:r>
            <a:r>
              <a:rPr lang="en-US" dirty="0" err="1" smtClean="0"/>
              <a:t>fenelzin</a:t>
            </a:r>
            <a:r>
              <a:rPr lang="en-US" dirty="0" smtClean="0"/>
              <a:t>, </a:t>
            </a:r>
            <a:r>
              <a:rPr lang="en-US" dirty="0" err="1" smtClean="0"/>
              <a:t>selejjilin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tranilsipromin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</a:t>
            </a:r>
            <a:r>
              <a:rPr lang="en-US" dirty="0" err="1" smtClean="0"/>
              <a:t>dönüşsüz</a:t>
            </a:r>
            <a:r>
              <a:rPr lang="en-US" dirty="0" smtClean="0"/>
              <a:t> </a:t>
            </a:r>
            <a:r>
              <a:rPr lang="en-US" dirty="0" err="1" smtClean="0"/>
              <a:t>inaktivasyona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olurlar</a:t>
            </a:r>
            <a:r>
              <a:rPr lang="en-US" dirty="0" smtClean="0"/>
              <a:t>. </a:t>
            </a:r>
            <a:r>
              <a:rPr lang="en-US" dirty="0" err="1" smtClean="0"/>
              <a:t>Böylece</a:t>
            </a:r>
            <a:r>
              <a:rPr lang="en-US" dirty="0" smtClean="0"/>
              <a:t> </a:t>
            </a:r>
            <a:r>
              <a:rPr lang="en-US" dirty="0" err="1" smtClean="0"/>
              <a:t>nöronlardaki</a:t>
            </a:r>
            <a:r>
              <a:rPr lang="en-US" dirty="0" smtClean="0"/>
              <a:t> noradrenalin, serotonin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dopamin</a:t>
            </a:r>
            <a:r>
              <a:rPr lang="en-US" dirty="0" smtClean="0"/>
              <a:t> </a:t>
            </a:r>
            <a:r>
              <a:rPr lang="en-US" dirty="0" err="1" smtClean="0"/>
              <a:t>depoları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bununla</a:t>
            </a:r>
            <a:r>
              <a:rPr lang="en-US" dirty="0" smtClean="0"/>
              <a:t> </a:t>
            </a:r>
            <a:r>
              <a:rPr lang="en-US" dirty="0" err="1" smtClean="0"/>
              <a:t>bağlantılı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sinaptik</a:t>
            </a:r>
            <a:r>
              <a:rPr lang="en-US" dirty="0" smtClean="0"/>
              <a:t> </a:t>
            </a:r>
            <a:r>
              <a:rPr lang="en-US" dirty="0" err="1" smtClean="0"/>
              <a:t>boşluğa</a:t>
            </a:r>
            <a:r>
              <a:rPr lang="en-US" dirty="0" smtClean="0"/>
              <a:t> </a:t>
            </a:r>
            <a:r>
              <a:rPr lang="en-US" dirty="0" err="1" smtClean="0"/>
              <a:t>sızan</a:t>
            </a:r>
            <a:r>
              <a:rPr lang="en-US" dirty="0" smtClean="0"/>
              <a:t> </a:t>
            </a:r>
            <a:r>
              <a:rPr lang="en-US" dirty="0" err="1" smtClean="0"/>
              <a:t>nörotransmiter</a:t>
            </a:r>
            <a:r>
              <a:rPr lang="en-US" dirty="0" smtClean="0"/>
              <a:t> </a:t>
            </a:r>
            <a:r>
              <a:rPr lang="en-US" dirty="0" err="1" smtClean="0"/>
              <a:t>miktarı</a:t>
            </a:r>
            <a:r>
              <a:rPr lang="en-US" dirty="0" smtClean="0"/>
              <a:t> da </a:t>
            </a:r>
            <a:r>
              <a:rPr lang="en-US" dirty="0" err="1" smtClean="0"/>
              <a:t>artar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Bu </a:t>
            </a:r>
            <a:r>
              <a:rPr lang="en-US" dirty="0" err="1" smtClean="0"/>
              <a:t>ilaçlar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beyindeki</a:t>
            </a:r>
            <a:r>
              <a:rPr lang="en-US" dirty="0" smtClean="0"/>
              <a:t> MAO </a:t>
            </a:r>
            <a:r>
              <a:rPr lang="en-US" dirty="0" err="1" smtClean="0"/>
              <a:t>enzimini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barsaktaki</a:t>
            </a:r>
            <a:r>
              <a:rPr lang="en-US" dirty="0" smtClean="0"/>
              <a:t> MAO </a:t>
            </a:r>
            <a:r>
              <a:rPr lang="en-US" dirty="0" err="1" smtClean="0"/>
              <a:t>enzimini</a:t>
            </a:r>
            <a:r>
              <a:rPr lang="en-US" dirty="0" smtClean="0"/>
              <a:t> de </a:t>
            </a:r>
            <a:r>
              <a:rPr lang="en-US" dirty="0" err="1" smtClean="0"/>
              <a:t>inhibe</a:t>
            </a:r>
            <a:r>
              <a:rPr lang="en-US" dirty="0" smtClean="0"/>
              <a:t> </a:t>
            </a:r>
            <a:r>
              <a:rPr lang="en-US" dirty="0" err="1" smtClean="0"/>
              <a:t>ederler</a:t>
            </a:r>
            <a:r>
              <a:rPr lang="en-US" dirty="0" smtClean="0"/>
              <a:t>. Gastrointestinal </a:t>
            </a:r>
            <a:r>
              <a:rPr lang="en-US" dirty="0" err="1" smtClean="0"/>
              <a:t>kanaldaki</a:t>
            </a:r>
            <a:r>
              <a:rPr lang="en-US" dirty="0" smtClean="0"/>
              <a:t> MAO </a:t>
            </a:r>
            <a:r>
              <a:rPr lang="en-US" dirty="0" err="1" smtClean="0"/>
              <a:t>enziminin</a:t>
            </a:r>
            <a:r>
              <a:rPr lang="en-US" dirty="0" smtClean="0"/>
              <a:t> </a:t>
            </a:r>
            <a:r>
              <a:rPr lang="en-US" dirty="0" err="1" smtClean="0"/>
              <a:t>görevi</a:t>
            </a:r>
            <a:r>
              <a:rPr lang="en-US" dirty="0" smtClean="0"/>
              <a:t> </a:t>
            </a:r>
            <a:r>
              <a:rPr lang="en-US" dirty="0" err="1" smtClean="0"/>
              <a:t>ilaçların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besin</a:t>
            </a:r>
            <a:r>
              <a:rPr lang="en-US" dirty="0" smtClean="0"/>
              <a:t> </a:t>
            </a:r>
            <a:r>
              <a:rPr lang="en-US" dirty="0" err="1" smtClean="0"/>
              <a:t>maddelerinde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 smtClean="0"/>
              <a:t>toksik</a:t>
            </a:r>
            <a:r>
              <a:rPr lang="en-US" dirty="0" smtClean="0"/>
              <a:t> </a:t>
            </a:r>
            <a:r>
              <a:rPr lang="en-US" dirty="0" err="1" smtClean="0"/>
              <a:t>maddelerin</a:t>
            </a:r>
            <a:r>
              <a:rPr lang="en-US" dirty="0" smtClean="0"/>
              <a:t> (</a:t>
            </a:r>
            <a:r>
              <a:rPr lang="en-US" dirty="0" err="1" smtClean="0"/>
              <a:t>tiramin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) </a:t>
            </a:r>
            <a:r>
              <a:rPr lang="en-US" dirty="0" err="1" smtClean="0"/>
              <a:t>deaminasyonunu</a:t>
            </a:r>
            <a:r>
              <a:rPr lang="en-US" dirty="0" smtClean="0"/>
              <a:t> </a:t>
            </a:r>
            <a:r>
              <a:rPr lang="en-US" dirty="0" err="1" smtClean="0"/>
              <a:t>sağlamaktır</a:t>
            </a:r>
            <a:r>
              <a:rPr lang="en-US" dirty="0" smtClean="0"/>
              <a:t>. Bu </a:t>
            </a:r>
            <a:r>
              <a:rPr lang="en-US" dirty="0" err="1" smtClean="0"/>
              <a:t>nedenle</a:t>
            </a:r>
            <a:r>
              <a:rPr lang="en-US" dirty="0" smtClean="0"/>
              <a:t> MAO </a:t>
            </a:r>
            <a:r>
              <a:rPr lang="en-US" dirty="0" err="1" smtClean="0"/>
              <a:t>inhibitörleri</a:t>
            </a:r>
            <a:r>
              <a:rPr lang="en-US" dirty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ilaç-ilaç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ilaç-besin</a:t>
            </a:r>
            <a:r>
              <a:rPr lang="en-US" dirty="0" smtClean="0"/>
              <a:t> </a:t>
            </a:r>
            <a:r>
              <a:rPr lang="en-US" dirty="0" err="1" smtClean="0"/>
              <a:t>etkileşimlerinin</a:t>
            </a:r>
            <a:r>
              <a:rPr lang="en-US" dirty="0" smtClean="0"/>
              <a:t> </a:t>
            </a:r>
            <a:r>
              <a:rPr lang="en-US" dirty="0" err="1" smtClean="0"/>
              <a:t>görülme</a:t>
            </a:r>
            <a:r>
              <a:rPr lang="en-US" dirty="0" smtClean="0"/>
              <a:t> </a:t>
            </a:r>
            <a:r>
              <a:rPr lang="en-US" dirty="0" err="1" smtClean="0"/>
              <a:t>sıklığı</a:t>
            </a:r>
            <a:r>
              <a:rPr lang="en-US" dirty="0" smtClean="0"/>
              <a:t> </a:t>
            </a:r>
            <a:r>
              <a:rPr lang="en-US" dirty="0" err="1" smtClean="0"/>
              <a:t>yüksektir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err="1" smtClean="0"/>
              <a:t>Selejilin</a:t>
            </a:r>
            <a:r>
              <a:rPr lang="en-US" dirty="0" smtClean="0"/>
              <a:t> transdermal </a:t>
            </a:r>
            <a:r>
              <a:rPr lang="en-US" dirty="0" err="1" smtClean="0"/>
              <a:t>yama</a:t>
            </a:r>
            <a:r>
              <a:rPr lang="en-US" dirty="0" smtClean="0"/>
              <a:t> </a:t>
            </a:r>
            <a:r>
              <a:rPr lang="en-US" dirty="0" err="1" smtClean="0"/>
              <a:t>şeklinde</a:t>
            </a:r>
            <a:r>
              <a:rPr lang="en-US" dirty="0" smtClean="0"/>
              <a:t> </a:t>
            </a:r>
            <a:r>
              <a:rPr lang="en-US" dirty="0" err="1" smtClean="0"/>
              <a:t>uygulanır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böylece</a:t>
            </a:r>
            <a:r>
              <a:rPr lang="en-US" dirty="0" smtClean="0"/>
              <a:t> </a:t>
            </a:r>
            <a:r>
              <a:rPr lang="en-US" dirty="0" err="1" smtClean="0"/>
              <a:t>barsak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karaciğerdeki</a:t>
            </a:r>
            <a:r>
              <a:rPr lang="en-US" dirty="0" smtClean="0"/>
              <a:t> MAO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inhibisyon</a:t>
            </a:r>
            <a:r>
              <a:rPr lang="en-US" dirty="0" smtClean="0"/>
              <a:t> </a:t>
            </a:r>
            <a:r>
              <a:rPr lang="en-US" dirty="0" err="1" smtClean="0"/>
              <a:t>oluşturur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8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12" y="578555"/>
            <a:ext cx="4059073" cy="560211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05555" y="-14111"/>
            <a:ext cx="440267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chemeClr val="accent2">
                    <a:lumMod val="75000"/>
                  </a:schemeClr>
                </a:solidFill>
              </a:rPr>
              <a:t>Monoamin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accent2">
                    <a:lumMod val="75000"/>
                  </a:schemeClr>
                </a:solidFill>
              </a:rPr>
              <a:t>hipotezi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0721" y="677332"/>
            <a:ext cx="5110949" cy="540455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714062" y="0"/>
            <a:ext cx="348544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chemeClr val="accent2">
                    <a:lumMod val="75000"/>
                  </a:schemeClr>
                </a:solidFill>
              </a:rPr>
              <a:t>Nörotropik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accent2">
                    <a:lumMod val="75000"/>
                  </a:schemeClr>
                </a:solidFill>
              </a:rPr>
              <a:t>hipotez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051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3"/>
          <p:cNvSpPr txBox="1">
            <a:spLocks/>
          </p:cNvSpPr>
          <p:nvPr/>
        </p:nvSpPr>
        <p:spPr>
          <a:xfrm>
            <a:off x="240131" y="268971"/>
            <a:ext cx="11387424" cy="10080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Monoamin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oksidaz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inhibitörleri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8112" y="1213555"/>
            <a:ext cx="116981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MAO </a:t>
            </a:r>
            <a:r>
              <a:rPr lang="en-US" dirty="0" err="1" smtClean="0"/>
              <a:t>inhibitörleri</a:t>
            </a:r>
            <a:r>
              <a:rPr lang="en-US" dirty="0" smtClean="0"/>
              <a:t> </a:t>
            </a:r>
            <a:r>
              <a:rPr lang="en-US" dirty="0" err="1" smtClean="0"/>
              <a:t>TCA’lara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SSRI’ne</a:t>
            </a:r>
            <a:r>
              <a:rPr lang="en-US" dirty="0" smtClean="0"/>
              <a:t> </a:t>
            </a:r>
            <a:r>
              <a:rPr lang="en-US" dirty="0" err="1" smtClean="0"/>
              <a:t>yanıt</a:t>
            </a:r>
            <a:r>
              <a:rPr lang="en-US" dirty="0" smtClean="0"/>
              <a:t> </a:t>
            </a:r>
            <a:r>
              <a:rPr lang="en-US" dirty="0" err="1" smtClean="0"/>
              <a:t>vermeyen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alerjik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güçlü</a:t>
            </a:r>
            <a:r>
              <a:rPr lang="en-US" dirty="0" smtClean="0"/>
              <a:t> </a:t>
            </a:r>
            <a:r>
              <a:rPr lang="en-US" dirty="0" err="1" smtClean="0"/>
              <a:t>anksiyetesi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depresyon</a:t>
            </a:r>
            <a:r>
              <a:rPr lang="en-US" dirty="0" smtClean="0"/>
              <a:t> </a:t>
            </a:r>
            <a:r>
              <a:rPr lang="en-US" dirty="0" err="1" smtClean="0"/>
              <a:t>hastalarında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Atipik</a:t>
            </a:r>
            <a:r>
              <a:rPr lang="en-US" dirty="0" smtClean="0"/>
              <a:t> </a:t>
            </a:r>
            <a:r>
              <a:rPr lang="en-US" dirty="0" err="1" smtClean="0"/>
              <a:t>depresyon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adlandırılan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depresyon</a:t>
            </a:r>
            <a:r>
              <a:rPr lang="en-US" dirty="0" smtClean="0"/>
              <a:t> tipi MAO </a:t>
            </a:r>
            <a:r>
              <a:rPr lang="en-US" dirty="0" err="1" smtClean="0"/>
              <a:t>inhibitörlerine</a:t>
            </a:r>
            <a:r>
              <a:rPr lang="en-US" dirty="0" smtClean="0"/>
              <a:t> </a:t>
            </a:r>
            <a:r>
              <a:rPr lang="en-US" dirty="0" err="1" smtClean="0"/>
              <a:t>yanıt</a:t>
            </a:r>
            <a:r>
              <a:rPr lang="en-US" dirty="0" smtClean="0"/>
              <a:t> </a:t>
            </a:r>
            <a:r>
              <a:rPr lang="en-US" dirty="0" err="1" smtClean="0"/>
              <a:t>verebilir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İlaç-ilaç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ilaç-besin</a:t>
            </a:r>
            <a:r>
              <a:rPr lang="en-US" dirty="0" smtClean="0"/>
              <a:t> </a:t>
            </a:r>
            <a:r>
              <a:rPr lang="en-US" dirty="0" err="1" smtClean="0"/>
              <a:t>etkileşimleri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, MAO </a:t>
            </a:r>
            <a:r>
              <a:rPr lang="en-US" dirty="0" err="1" smtClean="0"/>
              <a:t>inhibitörleri</a:t>
            </a:r>
            <a:r>
              <a:rPr lang="en-US" dirty="0" smtClean="0"/>
              <a:t> </a:t>
            </a:r>
            <a:r>
              <a:rPr lang="en-US" dirty="0" err="1" smtClean="0"/>
              <a:t>depresyon</a:t>
            </a:r>
            <a:r>
              <a:rPr lang="en-US" dirty="0" smtClean="0"/>
              <a:t> </a:t>
            </a:r>
            <a:r>
              <a:rPr lang="en-US" dirty="0" err="1" smtClean="0"/>
              <a:t>tedavisinde</a:t>
            </a:r>
            <a:r>
              <a:rPr lang="en-US" dirty="0" smtClean="0"/>
              <a:t> son </a:t>
            </a:r>
            <a:r>
              <a:rPr lang="en-US" dirty="0" err="1" smtClean="0"/>
              <a:t>sırada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almaktadır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179" y="2523057"/>
            <a:ext cx="1169811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Y</a:t>
            </a:r>
            <a:r>
              <a:rPr lang="en-US" dirty="0" err="1" smtClean="0"/>
              <a:t>ıllandırılmış</a:t>
            </a:r>
            <a:r>
              <a:rPr lang="en-US" dirty="0" smtClean="0"/>
              <a:t> </a:t>
            </a:r>
            <a:r>
              <a:rPr lang="en-US" dirty="0" err="1" smtClean="0"/>
              <a:t>peynir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etlerde</a:t>
            </a:r>
            <a:r>
              <a:rPr lang="en-US" dirty="0" smtClean="0"/>
              <a:t>, </a:t>
            </a:r>
            <a:r>
              <a:rPr lang="en-US" dirty="0" err="1" smtClean="0"/>
              <a:t>tavuk</a:t>
            </a:r>
            <a:r>
              <a:rPr lang="en-US" dirty="0" smtClean="0"/>
              <a:t> </a:t>
            </a:r>
            <a:r>
              <a:rPr lang="en-US" dirty="0" err="1" smtClean="0"/>
              <a:t>karaciğerinde</a:t>
            </a:r>
            <a:r>
              <a:rPr lang="en-US" dirty="0" smtClean="0"/>
              <a:t>, </a:t>
            </a:r>
            <a:r>
              <a:rPr lang="en-US" dirty="0" err="1" smtClean="0"/>
              <a:t>salamura</a:t>
            </a:r>
            <a:r>
              <a:rPr lang="en-US" dirty="0" smtClean="0"/>
              <a:t> </a:t>
            </a:r>
            <a:r>
              <a:rPr lang="en-US" dirty="0" err="1" smtClean="0"/>
              <a:t>yapılmış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tütsülenmiş</a:t>
            </a:r>
            <a:r>
              <a:rPr lang="en-US" dirty="0" smtClean="0"/>
              <a:t> </a:t>
            </a:r>
            <a:r>
              <a:rPr lang="en-US" dirty="0" err="1" smtClean="0"/>
              <a:t>balıkta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kırmızı</a:t>
            </a:r>
            <a:r>
              <a:rPr lang="en-US" dirty="0" smtClean="0"/>
              <a:t> </a:t>
            </a:r>
            <a:r>
              <a:rPr lang="en-US" dirty="0" err="1" smtClean="0"/>
              <a:t>şarapta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 smtClean="0"/>
              <a:t>tiramin</a:t>
            </a:r>
            <a:r>
              <a:rPr lang="en-US" dirty="0" smtClean="0"/>
              <a:t> </a:t>
            </a:r>
            <a:r>
              <a:rPr lang="en-US" dirty="0" err="1" smtClean="0"/>
              <a:t>barsaktaki</a:t>
            </a:r>
            <a:r>
              <a:rPr lang="en-US" dirty="0" smtClean="0"/>
              <a:t> MAO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inaktive</a:t>
            </a:r>
            <a:r>
              <a:rPr lang="en-US" dirty="0" smtClean="0"/>
              <a:t> </a:t>
            </a:r>
            <a:r>
              <a:rPr lang="en-US" dirty="0" err="1" smtClean="0"/>
              <a:t>edilir</a:t>
            </a:r>
            <a:r>
              <a:rPr lang="en-US" dirty="0" smtClean="0"/>
              <a:t>. MAO </a:t>
            </a:r>
            <a:r>
              <a:rPr lang="en-US" dirty="0" err="1" smtClean="0"/>
              <a:t>inhibitörü</a:t>
            </a:r>
            <a:r>
              <a:rPr lang="en-US" dirty="0" smtClean="0"/>
              <a:t> </a:t>
            </a:r>
            <a:r>
              <a:rPr lang="en-US" dirty="0" err="1" smtClean="0"/>
              <a:t>kullanan</a:t>
            </a:r>
            <a:r>
              <a:rPr lang="en-US" dirty="0" smtClean="0"/>
              <a:t> </a:t>
            </a:r>
            <a:r>
              <a:rPr lang="en-US" dirty="0" err="1" smtClean="0"/>
              <a:t>kişilerde</a:t>
            </a:r>
            <a:r>
              <a:rPr lang="en-US" dirty="0" smtClean="0"/>
              <a:t>, diet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alınan</a:t>
            </a:r>
            <a:r>
              <a:rPr lang="en-US" dirty="0" smtClean="0"/>
              <a:t> </a:t>
            </a:r>
            <a:r>
              <a:rPr lang="en-US" dirty="0" err="1" smtClean="0"/>
              <a:t>tiramin</a:t>
            </a:r>
            <a:r>
              <a:rPr lang="en-US" dirty="0" smtClean="0"/>
              <a:t> </a:t>
            </a:r>
            <a:r>
              <a:rPr lang="en-US" dirty="0" err="1" smtClean="0"/>
              <a:t>parçalanamaz</a:t>
            </a:r>
            <a:r>
              <a:rPr lang="en-US" dirty="0" smtClean="0"/>
              <a:t>. </a:t>
            </a:r>
            <a:r>
              <a:rPr lang="en-US" dirty="0" err="1" smtClean="0"/>
              <a:t>Tiramin</a:t>
            </a:r>
            <a:r>
              <a:rPr lang="en-US" dirty="0" smtClean="0"/>
              <a:t> </a:t>
            </a:r>
            <a:r>
              <a:rPr lang="en-US" dirty="0" err="1" smtClean="0"/>
              <a:t>sinir</a:t>
            </a:r>
            <a:r>
              <a:rPr lang="en-US" dirty="0" smtClean="0"/>
              <a:t> </a:t>
            </a:r>
            <a:r>
              <a:rPr lang="en-US" dirty="0" err="1" smtClean="0"/>
              <a:t>uçlarından</a:t>
            </a:r>
            <a:r>
              <a:rPr lang="en-US" dirty="0" smtClean="0"/>
              <a:t> </a:t>
            </a:r>
            <a:r>
              <a:rPr lang="en-US" dirty="0" err="1" smtClean="0"/>
              <a:t>depolanmış</a:t>
            </a:r>
            <a:r>
              <a:rPr lang="en-US" dirty="0" smtClean="0"/>
              <a:t> </a:t>
            </a:r>
            <a:r>
              <a:rPr lang="en-US" dirty="0" err="1" smtClean="0"/>
              <a:t>katekolaminlerin</a:t>
            </a:r>
            <a:r>
              <a:rPr lang="en-US" dirty="0" smtClean="0"/>
              <a:t> </a:t>
            </a:r>
            <a:r>
              <a:rPr lang="en-US" dirty="0" err="1" smtClean="0"/>
              <a:t>salınmasını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, </a:t>
            </a:r>
            <a:r>
              <a:rPr lang="en-US" dirty="0" err="1" smtClean="0"/>
              <a:t>oksipital</a:t>
            </a:r>
            <a:r>
              <a:rPr lang="en-US" dirty="0" smtClean="0"/>
              <a:t> </a:t>
            </a:r>
            <a:r>
              <a:rPr lang="en-US" dirty="0" err="1" smtClean="0"/>
              <a:t>başağrısı</a:t>
            </a:r>
            <a:r>
              <a:rPr lang="en-US" dirty="0" smtClean="0"/>
              <a:t>, </a:t>
            </a:r>
            <a:r>
              <a:rPr lang="en-US" dirty="0" err="1" smtClean="0"/>
              <a:t>sertleşmiş</a:t>
            </a:r>
            <a:r>
              <a:rPr lang="en-US" dirty="0" smtClean="0"/>
              <a:t> </a:t>
            </a:r>
            <a:r>
              <a:rPr lang="en-US" dirty="0" err="1" smtClean="0"/>
              <a:t>boyun</a:t>
            </a:r>
            <a:r>
              <a:rPr lang="en-US" dirty="0" smtClean="0"/>
              <a:t>, </a:t>
            </a:r>
            <a:r>
              <a:rPr lang="en-US" dirty="0" err="1" smtClean="0"/>
              <a:t>taşikardi</a:t>
            </a:r>
            <a:r>
              <a:rPr lang="en-US" dirty="0" smtClean="0"/>
              <a:t>, </a:t>
            </a:r>
            <a:r>
              <a:rPr lang="en-US" dirty="0" err="1" smtClean="0"/>
              <a:t>bulantı</a:t>
            </a:r>
            <a:r>
              <a:rPr lang="en-US" dirty="0" smtClean="0"/>
              <a:t>, </a:t>
            </a:r>
            <a:r>
              <a:rPr lang="en-US" dirty="0" err="1" smtClean="0"/>
              <a:t>hipertansiyon</a:t>
            </a:r>
            <a:r>
              <a:rPr lang="en-US" dirty="0" smtClean="0"/>
              <a:t>, </a:t>
            </a:r>
            <a:r>
              <a:rPr lang="en-US" dirty="0" err="1" smtClean="0"/>
              <a:t>kardiyak</a:t>
            </a:r>
            <a:r>
              <a:rPr lang="en-US" dirty="0" smtClean="0"/>
              <a:t> </a:t>
            </a:r>
            <a:r>
              <a:rPr lang="en-US" dirty="0" err="1" smtClean="0"/>
              <a:t>aritmi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atak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felç</a:t>
            </a:r>
            <a:r>
              <a:rPr lang="en-US" dirty="0" smtClean="0"/>
              <a:t> </a:t>
            </a:r>
            <a:r>
              <a:rPr lang="en-US" dirty="0" err="1"/>
              <a:t>g</a:t>
            </a:r>
            <a:r>
              <a:rPr lang="en-US" dirty="0" err="1" smtClean="0"/>
              <a:t>ibi</a:t>
            </a:r>
            <a:r>
              <a:rPr lang="en-US" dirty="0" smtClean="0"/>
              <a:t> </a:t>
            </a:r>
            <a:r>
              <a:rPr lang="en-US" dirty="0" err="1" smtClean="0"/>
              <a:t>belirtilerle</a:t>
            </a:r>
            <a:r>
              <a:rPr lang="en-US" dirty="0" smtClean="0"/>
              <a:t> </a:t>
            </a:r>
            <a:r>
              <a:rPr lang="en-US" dirty="0" err="1" smtClean="0"/>
              <a:t>hipertansif</a:t>
            </a:r>
            <a:r>
              <a:rPr lang="en-US" dirty="0" smtClean="0"/>
              <a:t> </a:t>
            </a:r>
            <a:r>
              <a:rPr lang="en-US" dirty="0" err="1" smtClean="0"/>
              <a:t>kriz</a:t>
            </a:r>
            <a:r>
              <a:rPr lang="en-US" dirty="0" smtClean="0"/>
              <a:t> </a:t>
            </a:r>
            <a:r>
              <a:rPr lang="en-US" dirty="0" err="1" smtClean="0"/>
              <a:t>gözlenebilir</a:t>
            </a:r>
            <a:r>
              <a:rPr lang="en-US" dirty="0" smtClean="0"/>
              <a:t>.   </a:t>
            </a:r>
          </a:p>
          <a:p>
            <a:endParaRPr lang="en-US" dirty="0"/>
          </a:p>
          <a:p>
            <a:r>
              <a:rPr lang="en-US" dirty="0" err="1" smtClean="0"/>
              <a:t>Hastaların</a:t>
            </a:r>
            <a:r>
              <a:rPr lang="en-US" dirty="0" smtClean="0"/>
              <a:t> </a:t>
            </a:r>
            <a:r>
              <a:rPr lang="en-US" dirty="0" err="1" smtClean="0"/>
              <a:t>tiramin</a:t>
            </a:r>
            <a:r>
              <a:rPr lang="en-US" dirty="0" smtClean="0"/>
              <a:t> </a:t>
            </a:r>
            <a:r>
              <a:rPr lang="en-US" dirty="0" err="1" smtClean="0"/>
              <a:t>içeren</a:t>
            </a:r>
            <a:r>
              <a:rPr lang="en-US" dirty="0" smtClean="0"/>
              <a:t> </a:t>
            </a:r>
            <a:r>
              <a:rPr lang="en-US" dirty="0" err="1" smtClean="0"/>
              <a:t>yiyecekler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uyarılması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bilgilendirilmesi</a:t>
            </a:r>
            <a:r>
              <a:rPr lang="en-US" dirty="0" smtClean="0"/>
              <a:t> </a:t>
            </a:r>
            <a:r>
              <a:rPr lang="en-US" dirty="0" err="1" smtClean="0"/>
              <a:t>gereklidir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MAO </a:t>
            </a:r>
            <a:r>
              <a:rPr lang="en-US" dirty="0" err="1" smtClean="0"/>
              <a:t>inhibitörlerinin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olası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bulanık</a:t>
            </a:r>
            <a:r>
              <a:rPr lang="en-US" dirty="0" smtClean="0"/>
              <a:t> </a:t>
            </a:r>
            <a:r>
              <a:rPr lang="en-US" dirty="0" err="1" smtClean="0"/>
              <a:t>görme</a:t>
            </a:r>
            <a:r>
              <a:rPr lang="en-US" dirty="0" smtClean="0"/>
              <a:t>, </a:t>
            </a:r>
            <a:r>
              <a:rPr lang="en-US" dirty="0" err="1" smtClean="0"/>
              <a:t>yorgunluk</a:t>
            </a:r>
            <a:r>
              <a:rPr lang="en-US" dirty="0" smtClean="0"/>
              <a:t>, </a:t>
            </a:r>
            <a:r>
              <a:rPr lang="en-US" dirty="0" err="1" smtClean="0"/>
              <a:t>ortostatik</a:t>
            </a:r>
            <a:r>
              <a:rPr lang="en-US" dirty="0" smtClean="0"/>
              <a:t> </a:t>
            </a:r>
            <a:r>
              <a:rPr lang="en-US" dirty="0" err="1" smtClean="0"/>
              <a:t>hipotansiyon</a:t>
            </a:r>
            <a:r>
              <a:rPr lang="en-US" dirty="0" smtClean="0"/>
              <a:t>, </a:t>
            </a:r>
            <a:r>
              <a:rPr lang="en-US" dirty="0" err="1" smtClean="0"/>
              <a:t>ağız</a:t>
            </a:r>
            <a:r>
              <a:rPr lang="en-US" dirty="0" smtClean="0"/>
              <a:t> </a:t>
            </a:r>
            <a:r>
              <a:rPr lang="en-US" dirty="0" err="1" smtClean="0"/>
              <a:t>kuruluğu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konstipasyon</a:t>
            </a:r>
            <a:r>
              <a:rPr lang="en-US" dirty="0" smtClean="0"/>
              <a:t> </a:t>
            </a:r>
            <a:r>
              <a:rPr lang="en-US" dirty="0" err="1" smtClean="0"/>
              <a:t>sayılabilir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antidepresanlarla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kullanılmaları</a:t>
            </a:r>
            <a:r>
              <a:rPr lang="en-US" dirty="0" smtClean="0"/>
              <a:t> </a:t>
            </a:r>
            <a:r>
              <a:rPr lang="en-US" dirty="0" err="1" smtClean="0"/>
              <a:t>kontrindikedir</a:t>
            </a:r>
            <a:r>
              <a:rPr lang="en-US" dirty="0" smtClean="0"/>
              <a:t>. En </a:t>
            </a:r>
            <a:r>
              <a:rPr lang="en-US" dirty="0" err="1" smtClean="0"/>
              <a:t>az</a:t>
            </a:r>
            <a:r>
              <a:rPr lang="en-US" dirty="0" smtClean="0"/>
              <a:t> 2 </a:t>
            </a:r>
            <a:r>
              <a:rPr lang="en-US" dirty="0" err="1" smtClean="0"/>
              <a:t>haftalık</a:t>
            </a:r>
            <a:r>
              <a:rPr lang="en-US" dirty="0" smtClean="0"/>
              <a:t> wash-out </a:t>
            </a:r>
            <a:r>
              <a:rPr lang="en-US" dirty="0" err="1" smtClean="0"/>
              <a:t>süresi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. </a:t>
            </a:r>
            <a:r>
              <a:rPr lang="en-US" dirty="0" err="1" smtClean="0"/>
              <a:t>Fluoksetin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süre</a:t>
            </a:r>
            <a:r>
              <a:rPr lang="en-US" dirty="0" smtClean="0"/>
              <a:t> en </a:t>
            </a:r>
            <a:r>
              <a:rPr lang="en-US" dirty="0" err="1" smtClean="0"/>
              <a:t>az</a:t>
            </a:r>
            <a:r>
              <a:rPr lang="en-US" dirty="0" smtClean="0"/>
              <a:t> 6 </a:t>
            </a:r>
            <a:r>
              <a:rPr lang="en-US" dirty="0" err="1" smtClean="0"/>
              <a:t>haftadır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20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/>
          <a:srcRect l="-1" r="1814"/>
          <a:stretch/>
        </p:blipFill>
        <p:spPr>
          <a:xfrm>
            <a:off x="1991006" y="253699"/>
            <a:ext cx="3593365" cy="5786761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3"/>
          <a:srcRect l="-1" r="1814" b="1567"/>
          <a:stretch/>
        </p:blipFill>
        <p:spPr>
          <a:xfrm>
            <a:off x="6056285" y="709789"/>
            <a:ext cx="3593366" cy="4656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16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0111" y="483904"/>
            <a:ext cx="4994041" cy="526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68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Unvan 3"/>
          <p:cNvSpPr txBox="1">
            <a:spLocks/>
          </p:cNvSpPr>
          <p:nvPr/>
        </p:nvSpPr>
        <p:spPr>
          <a:xfrm>
            <a:off x="465909" y="387907"/>
            <a:ext cx="10058400" cy="10080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Selektif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serotonin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reuptake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inhibitörleri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2"/>
          <a:srcRect r="8675"/>
          <a:stretch/>
        </p:blipFill>
        <p:spPr>
          <a:xfrm>
            <a:off x="313510" y="2106423"/>
            <a:ext cx="3670662" cy="2359140"/>
          </a:xfrm>
          <a:prstGeom prst="rect">
            <a:avLst/>
          </a:prstGeom>
        </p:spPr>
      </p:pic>
      <p:pic>
        <p:nvPicPr>
          <p:cNvPr id="5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8246" y="1763485"/>
            <a:ext cx="2449778" cy="3189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7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 txBox="1">
            <a:spLocks/>
          </p:cNvSpPr>
          <p:nvPr/>
        </p:nvSpPr>
        <p:spPr>
          <a:xfrm>
            <a:off x="422367" y="333479"/>
            <a:ext cx="10058400" cy="10080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Selektif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serotonin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reuptake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inhibitörleri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620486" y="4844143"/>
            <a:ext cx="9546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 smtClean="0"/>
              <a:t>Fluoksetin</a:t>
            </a:r>
            <a:r>
              <a:rPr lang="tr-TR" dirty="0" smtClean="0"/>
              <a:t> ve </a:t>
            </a:r>
            <a:r>
              <a:rPr lang="tr-TR" dirty="0" err="1" smtClean="0"/>
              <a:t>paroksetin</a:t>
            </a:r>
            <a:r>
              <a:rPr lang="tr-TR" dirty="0" smtClean="0"/>
              <a:t> CYP2D6’yı güçlü şekilde </a:t>
            </a:r>
            <a:r>
              <a:rPr lang="tr-TR" dirty="0" err="1" smtClean="0"/>
              <a:t>inhibe</a:t>
            </a:r>
            <a:r>
              <a:rPr lang="tr-TR" dirty="0" smtClean="0"/>
              <a:t> ettikleri için </a:t>
            </a:r>
            <a:r>
              <a:rPr lang="tr-TR" dirty="0" err="1" smtClean="0"/>
              <a:t>TCA’lar</a:t>
            </a:r>
            <a:r>
              <a:rPr lang="tr-TR" dirty="0" smtClean="0"/>
              <a:t>, </a:t>
            </a:r>
            <a:r>
              <a:rPr lang="tr-TR" dirty="0" err="1" smtClean="0"/>
              <a:t>antipsikotik</a:t>
            </a:r>
            <a:r>
              <a:rPr lang="tr-TR" dirty="0" smtClean="0"/>
              <a:t> ilaçlar ile bazı </a:t>
            </a:r>
            <a:r>
              <a:rPr lang="tr-TR" dirty="0" err="1" smtClean="0"/>
              <a:t>antiaritmik</a:t>
            </a:r>
            <a:r>
              <a:rPr lang="tr-TR" dirty="0" smtClean="0"/>
              <a:t> ilaçlar ve beta-</a:t>
            </a:r>
            <a:r>
              <a:rPr lang="tr-TR" dirty="0" err="1" smtClean="0"/>
              <a:t>blokerlerin</a:t>
            </a:r>
            <a:r>
              <a:rPr lang="tr-TR" dirty="0" smtClean="0"/>
              <a:t> eliminasyonunu engellerler.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Diğer CYP450 </a:t>
            </a:r>
            <a:r>
              <a:rPr lang="tr-TR" dirty="0" err="1" smtClean="0"/>
              <a:t>izozimleri</a:t>
            </a:r>
            <a:r>
              <a:rPr lang="tr-TR" dirty="0" smtClean="0"/>
              <a:t> de (2C9/19, 3A4, 1A2) </a:t>
            </a:r>
            <a:r>
              <a:rPr lang="tr-TR" dirty="0" err="1" smtClean="0"/>
              <a:t>SSRI’lerinden</a:t>
            </a:r>
            <a:r>
              <a:rPr lang="tr-TR" dirty="0" smtClean="0"/>
              <a:t> farklı düzeylerde etkilenirler.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KC yetmezliği olan kişilerde doz azaltılmalıdır.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540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/>
          <p:cNvGrpSpPr/>
          <p:nvPr/>
        </p:nvGrpSpPr>
        <p:grpSpPr>
          <a:xfrm>
            <a:off x="279128" y="1256475"/>
            <a:ext cx="5087528" cy="4698009"/>
            <a:chOff x="779872" y="1060534"/>
            <a:chExt cx="4006620" cy="3495960"/>
          </a:xfrm>
        </p:grpSpPr>
        <p:pic>
          <p:nvPicPr>
            <p:cNvPr id="2" name="Resim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79872" y="1060534"/>
              <a:ext cx="1989000" cy="3495960"/>
            </a:xfrm>
            <a:prstGeom prst="rect">
              <a:avLst/>
            </a:prstGeom>
          </p:spPr>
        </p:pic>
        <p:pic>
          <p:nvPicPr>
            <p:cNvPr id="3" name="Resim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77052" y="1070494"/>
              <a:ext cx="1909440" cy="3486000"/>
            </a:xfrm>
            <a:prstGeom prst="rect">
              <a:avLst/>
            </a:prstGeom>
          </p:spPr>
        </p:pic>
      </p:grpSp>
      <p:sp>
        <p:nvSpPr>
          <p:cNvPr id="5" name="Unvan 3"/>
          <p:cNvSpPr txBox="1">
            <a:spLocks/>
          </p:cNvSpPr>
          <p:nvPr/>
        </p:nvSpPr>
        <p:spPr>
          <a:xfrm>
            <a:off x="465909" y="170193"/>
            <a:ext cx="10058400" cy="10080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Selektif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serotonin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reuptake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inhibitörleri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5645537" y="1885782"/>
            <a:ext cx="66879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Paroksetin</a:t>
            </a:r>
            <a:r>
              <a:rPr lang="tr-TR" dirty="0" smtClean="0"/>
              <a:t> ve </a:t>
            </a:r>
            <a:r>
              <a:rPr lang="tr-TR" dirty="0" err="1" smtClean="0"/>
              <a:t>fluvoksamin</a:t>
            </a:r>
            <a:r>
              <a:rPr lang="tr-TR" dirty="0" smtClean="0"/>
              <a:t> daha </a:t>
            </a:r>
            <a:r>
              <a:rPr lang="tr-TR" dirty="0" err="1" smtClean="0"/>
              <a:t>sedatif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Fluoksetin</a:t>
            </a:r>
            <a:r>
              <a:rPr lang="tr-TR" dirty="0" smtClean="0"/>
              <a:t> ve </a:t>
            </a:r>
            <a:r>
              <a:rPr lang="tr-TR" dirty="0" err="1" smtClean="0"/>
              <a:t>sertralin</a:t>
            </a:r>
            <a:r>
              <a:rPr lang="tr-TR" dirty="0" smtClean="0"/>
              <a:t> daha uyarıcı.</a:t>
            </a:r>
          </a:p>
          <a:p>
            <a:endParaRPr lang="tr-TR" dirty="0"/>
          </a:p>
          <a:p>
            <a:r>
              <a:rPr lang="tr-TR" dirty="0" smtClean="0"/>
              <a:t>Çocuklarda ve gençlerde dikkatli kullanılmalı. %2 oranında intihar eğilimi gözlenmiş.</a:t>
            </a:r>
          </a:p>
          <a:p>
            <a:r>
              <a:rPr lang="tr-TR" dirty="0" err="1" smtClean="0"/>
              <a:t>Fluoksetin</a:t>
            </a:r>
            <a:r>
              <a:rPr lang="tr-TR" dirty="0" smtClean="0"/>
              <a:t>, </a:t>
            </a:r>
            <a:r>
              <a:rPr lang="tr-TR" dirty="0" err="1" smtClean="0"/>
              <a:t>sertralin</a:t>
            </a:r>
            <a:r>
              <a:rPr lang="tr-TR" dirty="0" smtClean="0"/>
              <a:t> ve </a:t>
            </a:r>
            <a:r>
              <a:rPr lang="tr-TR" dirty="0" err="1" smtClean="0"/>
              <a:t>fluvoksamin</a:t>
            </a:r>
            <a:r>
              <a:rPr lang="tr-TR" dirty="0" smtClean="0"/>
              <a:t>: obsesif-</a:t>
            </a:r>
            <a:r>
              <a:rPr lang="tr-TR" dirty="0" err="1" smtClean="0"/>
              <a:t>kompülsif</a:t>
            </a:r>
            <a:r>
              <a:rPr lang="tr-TR" dirty="0" smtClean="0"/>
              <a:t> bozukluklar </a:t>
            </a:r>
            <a:r>
              <a:rPr lang="tr-TR" dirty="0" smtClean="0">
                <a:sym typeface="Wingdings" panose="05000000000000000000" pitchFamily="2" charset="2"/>
              </a:rPr>
              <a:t></a:t>
            </a:r>
            <a:endParaRPr lang="tr-TR" dirty="0" smtClean="0"/>
          </a:p>
          <a:p>
            <a:r>
              <a:rPr lang="tr-TR" dirty="0" err="1" smtClean="0"/>
              <a:t>Fluoksetin</a:t>
            </a:r>
            <a:r>
              <a:rPr lang="tr-TR" dirty="0" smtClean="0"/>
              <a:t> ve </a:t>
            </a:r>
            <a:r>
              <a:rPr lang="tr-TR" dirty="0" err="1" smtClean="0"/>
              <a:t>essitalopram</a:t>
            </a:r>
            <a:r>
              <a:rPr lang="tr-TR" dirty="0" smtClean="0"/>
              <a:t>: çocukluk dönemi depresyonu </a:t>
            </a:r>
            <a:r>
              <a:rPr lang="tr-TR" dirty="0" smtClean="0">
                <a:sym typeface="Wingdings" panose="05000000000000000000" pitchFamily="2" charset="2"/>
              </a:rPr>
              <a:t></a:t>
            </a:r>
          </a:p>
          <a:p>
            <a:endParaRPr lang="tr-TR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247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15686" y="1175619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err="1">
                <a:sym typeface="Wingdings" panose="05000000000000000000" pitchFamily="2" charset="2"/>
              </a:rPr>
              <a:t>Sitalopram</a:t>
            </a:r>
            <a:r>
              <a:rPr lang="tr-TR" dirty="0">
                <a:sym typeface="Wingdings" panose="05000000000000000000" pitchFamily="2" charset="2"/>
              </a:rPr>
              <a:t>: Aritmi riski var</a:t>
            </a:r>
            <a:r>
              <a:rPr lang="tr-TR" dirty="0" smtClean="0">
                <a:sym typeface="Wingdings" panose="05000000000000000000" pitchFamily="2" charset="2"/>
              </a:rPr>
              <a:t>.</a:t>
            </a:r>
          </a:p>
          <a:p>
            <a:endParaRPr lang="tr-TR" dirty="0" smtClean="0">
              <a:sym typeface="Wingdings" panose="05000000000000000000" pitchFamily="2" charset="2"/>
            </a:endParaRPr>
          </a:p>
          <a:p>
            <a:endParaRPr lang="tr-TR" dirty="0">
              <a:sym typeface="Wingdings" panose="05000000000000000000" pitchFamily="2" charset="2"/>
            </a:endParaRPr>
          </a:p>
          <a:p>
            <a:r>
              <a:rPr lang="tr-TR" dirty="0">
                <a:sym typeface="Wingdings" panose="05000000000000000000" pitchFamily="2" charset="2"/>
              </a:rPr>
              <a:t>SSRI kullanımında atak geçirme riski artar. </a:t>
            </a:r>
            <a:endParaRPr lang="tr-TR" dirty="0" smtClean="0">
              <a:sym typeface="Wingdings" panose="05000000000000000000" pitchFamily="2" charset="2"/>
            </a:endParaRPr>
          </a:p>
          <a:p>
            <a:endParaRPr lang="tr-TR" dirty="0" smtClean="0">
              <a:sym typeface="Wingdings" panose="05000000000000000000" pitchFamily="2" charset="2"/>
            </a:endParaRPr>
          </a:p>
          <a:p>
            <a:endParaRPr lang="tr-TR" dirty="0">
              <a:sym typeface="Wingdings" panose="05000000000000000000" pitchFamily="2" charset="2"/>
            </a:endParaRPr>
          </a:p>
          <a:p>
            <a:r>
              <a:rPr lang="tr-T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«</a:t>
            </a:r>
            <a:r>
              <a:rPr lang="tr-TR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Serotonin</a:t>
            </a:r>
            <a:r>
              <a:rPr lang="tr-T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sendromu»</a:t>
            </a:r>
            <a:r>
              <a:rPr lang="tr-TR" dirty="0">
                <a:sym typeface="Wingdings" panose="05000000000000000000" pitchFamily="2" charset="2"/>
              </a:rPr>
              <a:t> (MAO inhibitörü ve/veya yüksek düzeyde </a:t>
            </a:r>
            <a:r>
              <a:rPr lang="tr-TR" dirty="0" err="1">
                <a:sym typeface="Wingdings" panose="05000000000000000000" pitchFamily="2" charset="2"/>
              </a:rPr>
              <a:t>serotonerjik</a:t>
            </a:r>
            <a:r>
              <a:rPr lang="tr-TR" dirty="0">
                <a:sym typeface="Wingdings" panose="05000000000000000000" pitchFamily="2" charset="2"/>
              </a:rPr>
              <a:t> ilaç ile birlikte kullanıldığında</a:t>
            </a:r>
            <a:r>
              <a:rPr lang="tr-TR" dirty="0" smtClean="0">
                <a:sym typeface="Wingdings" panose="05000000000000000000" pitchFamily="2" charset="2"/>
              </a:rPr>
              <a:t>).</a:t>
            </a:r>
          </a:p>
          <a:p>
            <a:endParaRPr lang="tr-TR" dirty="0" smtClean="0">
              <a:sym typeface="Wingdings" panose="05000000000000000000" pitchFamily="2" charset="2"/>
            </a:endParaRPr>
          </a:p>
          <a:p>
            <a:endParaRPr lang="tr-TR" dirty="0">
              <a:sym typeface="Wingdings" panose="05000000000000000000" pitchFamily="2" charset="2"/>
            </a:endParaRPr>
          </a:p>
          <a:p>
            <a:endParaRPr lang="tr-TR" dirty="0">
              <a:sym typeface="Wingdings" panose="05000000000000000000" pitchFamily="2" charset="2"/>
            </a:endParaRPr>
          </a:p>
          <a:p>
            <a:r>
              <a:rPr lang="tr-TR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«Devam etmeme sendromu»</a:t>
            </a:r>
            <a:r>
              <a:rPr lang="tr-TR" dirty="0" smtClean="0">
                <a:sym typeface="Wingdings" panose="05000000000000000000" pitchFamily="2" charset="2"/>
              </a:rPr>
              <a:t> (</a:t>
            </a:r>
            <a:r>
              <a:rPr lang="tr-TR" dirty="0" err="1" smtClean="0">
                <a:sym typeface="Wingdings" panose="05000000000000000000" pitchFamily="2" charset="2"/>
              </a:rPr>
              <a:t>Discontinuation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syndrome</a:t>
            </a:r>
            <a:r>
              <a:rPr lang="tr-TR" dirty="0" smtClean="0">
                <a:sym typeface="Wingdings" panose="05000000000000000000" pitchFamily="2" charset="2"/>
              </a:rPr>
              <a:t>)</a:t>
            </a:r>
          </a:p>
          <a:p>
            <a:r>
              <a:rPr lang="tr-TR" dirty="0" err="1" smtClean="0">
                <a:sym typeface="Wingdings" panose="05000000000000000000" pitchFamily="2" charset="2"/>
              </a:rPr>
              <a:t>Başağrısı</a:t>
            </a:r>
            <a:r>
              <a:rPr lang="tr-TR" dirty="0" smtClean="0">
                <a:sym typeface="Wingdings" panose="05000000000000000000" pitchFamily="2" charset="2"/>
              </a:rPr>
              <a:t>, grip benzeri belirtiler, sinirlilik hali, ajitasyon, uyku düzeninde değişiklikler.</a:t>
            </a:r>
          </a:p>
          <a:p>
            <a:endParaRPr lang="tr-TR" dirty="0"/>
          </a:p>
        </p:txBody>
      </p:sp>
      <p:sp>
        <p:nvSpPr>
          <p:cNvPr id="4" name="Unvan 3"/>
          <p:cNvSpPr txBox="1">
            <a:spLocks/>
          </p:cNvSpPr>
          <p:nvPr/>
        </p:nvSpPr>
        <p:spPr>
          <a:xfrm>
            <a:off x="465909" y="170193"/>
            <a:ext cx="10058400" cy="10080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Selektif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serotonin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reuptake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inhibitörleri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73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3"/>
          <p:cNvSpPr txBox="1">
            <a:spLocks/>
          </p:cNvSpPr>
          <p:nvPr/>
        </p:nvSpPr>
        <p:spPr>
          <a:xfrm>
            <a:off x="465909" y="170193"/>
            <a:ext cx="7012980" cy="100801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Serotonin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noradrenalin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reuptake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inhibitörleri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445" y="1761187"/>
            <a:ext cx="2948002" cy="44569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1233" y="152400"/>
            <a:ext cx="3632794" cy="186548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70778" y="2525889"/>
            <a:ext cx="66463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SSRI’lerin</a:t>
            </a:r>
            <a:r>
              <a:rPr lang="en-US" dirty="0" smtClean="0"/>
              <a:t> </a:t>
            </a:r>
            <a:r>
              <a:rPr lang="en-US" dirty="0" err="1" smtClean="0"/>
              <a:t>etkisiz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durumlarda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Sırt</a:t>
            </a:r>
            <a:r>
              <a:rPr lang="en-US" dirty="0" smtClean="0"/>
              <a:t> </a:t>
            </a:r>
            <a:r>
              <a:rPr lang="en-US" dirty="0" err="1" smtClean="0"/>
              <a:t>ağrısı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ağrılarının</a:t>
            </a:r>
            <a:r>
              <a:rPr lang="en-US" dirty="0" smtClean="0"/>
              <a:t> </a:t>
            </a:r>
            <a:r>
              <a:rPr lang="en-US" dirty="0" err="1" smtClean="0"/>
              <a:t>eşlik</a:t>
            </a:r>
            <a:r>
              <a:rPr lang="en-US" dirty="0" smtClean="0"/>
              <a:t> </a:t>
            </a:r>
            <a:r>
              <a:rPr lang="en-US" dirty="0" err="1" smtClean="0"/>
              <a:t>ettiği</a:t>
            </a:r>
            <a:r>
              <a:rPr lang="en-US" dirty="0" smtClean="0"/>
              <a:t> </a:t>
            </a:r>
            <a:r>
              <a:rPr lang="en-US" dirty="0" err="1" smtClean="0"/>
              <a:t>depresyon</a:t>
            </a:r>
            <a:r>
              <a:rPr lang="en-US" dirty="0" smtClean="0"/>
              <a:t> </a:t>
            </a:r>
            <a:r>
              <a:rPr lang="en-US" dirty="0" err="1" smtClean="0"/>
              <a:t>durumlarında</a:t>
            </a:r>
            <a:r>
              <a:rPr lang="en-US" dirty="0" smtClean="0"/>
              <a:t>,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Diabetik</a:t>
            </a:r>
            <a:r>
              <a:rPr lang="en-US" dirty="0" smtClean="0"/>
              <a:t> </a:t>
            </a:r>
            <a:r>
              <a:rPr lang="en-US" dirty="0" err="1" smtClean="0"/>
              <a:t>periferal</a:t>
            </a:r>
            <a:r>
              <a:rPr lang="en-US" dirty="0" smtClean="0"/>
              <a:t> </a:t>
            </a:r>
            <a:r>
              <a:rPr lang="en-US" dirty="0" err="1" smtClean="0"/>
              <a:t>nöropati</a:t>
            </a:r>
            <a:r>
              <a:rPr lang="en-US" dirty="0" smtClean="0"/>
              <a:t>, </a:t>
            </a:r>
            <a:r>
              <a:rPr lang="en-US" dirty="0" err="1" smtClean="0"/>
              <a:t>fibromyalji</a:t>
            </a:r>
            <a:r>
              <a:rPr lang="en-US" dirty="0" smtClean="0"/>
              <a:t>, </a:t>
            </a:r>
            <a:r>
              <a:rPr lang="en-US" dirty="0" err="1" smtClean="0"/>
              <a:t>bel</a:t>
            </a:r>
            <a:r>
              <a:rPr lang="en-US" dirty="0" smtClean="0"/>
              <a:t> </a:t>
            </a:r>
            <a:r>
              <a:rPr lang="en-US" dirty="0" err="1" smtClean="0"/>
              <a:t>ağrıları</a:t>
            </a:r>
            <a:r>
              <a:rPr lang="en-US" dirty="0" smtClean="0"/>
              <a:t>, </a:t>
            </a:r>
            <a:r>
              <a:rPr lang="en-US" dirty="0" err="1" smtClean="0"/>
              <a:t>postherpetik</a:t>
            </a:r>
            <a:r>
              <a:rPr lang="en-US" dirty="0" smtClean="0"/>
              <a:t> </a:t>
            </a:r>
            <a:r>
              <a:rPr lang="en-US" dirty="0" err="1" smtClean="0"/>
              <a:t>nevralji</a:t>
            </a:r>
            <a:r>
              <a:rPr lang="en-US" dirty="0" smtClean="0"/>
              <a:t> </a:t>
            </a:r>
            <a:r>
              <a:rPr lang="en-US" dirty="0" err="1" smtClean="0"/>
              <a:t>tedavisinde</a:t>
            </a:r>
            <a:r>
              <a:rPr lang="en-US" dirty="0"/>
              <a:t> </a:t>
            </a:r>
            <a:r>
              <a:rPr lang="en-US" dirty="0" err="1" smtClean="0"/>
              <a:t>kullanılırlar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55445" y="3908772"/>
            <a:ext cx="66463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Yan </a:t>
            </a:r>
            <a:r>
              <a:rPr lang="en-US" dirty="0" err="1" smtClean="0"/>
              <a:t>etki</a:t>
            </a:r>
            <a:r>
              <a:rPr lang="en-US" dirty="0" smtClean="0"/>
              <a:t> </a:t>
            </a:r>
            <a:r>
              <a:rPr lang="en-US" dirty="0" err="1" smtClean="0"/>
              <a:t>profili</a:t>
            </a:r>
            <a:r>
              <a:rPr lang="en-US" dirty="0" smtClean="0"/>
              <a:t> </a:t>
            </a:r>
            <a:r>
              <a:rPr lang="en-US" dirty="0" err="1" smtClean="0"/>
              <a:t>TCA’lara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dardır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Aniden</a:t>
            </a:r>
            <a:r>
              <a:rPr lang="en-US" dirty="0" smtClean="0"/>
              <a:t> </a:t>
            </a:r>
            <a:r>
              <a:rPr lang="en-US" dirty="0" err="1" smtClean="0"/>
              <a:t>bırakıldığında</a:t>
            </a:r>
            <a:r>
              <a:rPr lang="en-US" dirty="0" smtClean="0"/>
              <a:t>,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etmeme</a:t>
            </a:r>
            <a:r>
              <a:rPr lang="en-US" dirty="0" smtClean="0"/>
              <a:t> </a:t>
            </a:r>
            <a:r>
              <a:rPr lang="en-US" dirty="0" err="1" smtClean="0"/>
              <a:t>sendromu</a:t>
            </a:r>
            <a:r>
              <a:rPr lang="en-US" dirty="0" smtClean="0"/>
              <a:t> </a:t>
            </a:r>
            <a:r>
              <a:rPr lang="en-US" dirty="0" err="1" smtClean="0"/>
              <a:t>gözlenir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18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2007</TotalTime>
  <Words>1277</Words>
  <Application>Microsoft Office PowerPoint</Application>
  <PresentationFormat>Geniş ekran</PresentationFormat>
  <Paragraphs>125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Geçmişe bakış</vt:lpstr>
      <vt:lpstr>Antidepresanlar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Işıl Özakca</dc:creator>
  <cp:lastModifiedBy>Işıl Özakca</cp:lastModifiedBy>
  <cp:revision>58</cp:revision>
  <dcterms:created xsi:type="dcterms:W3CDTF">2018-11-09T07:02:26Z</dcterms:created>
  <dcterms:modified xsi:type="dcterms:W3CDTF">2019-01-15T15:25:56Z</dcterms:modified>
</cp:coreProperties>
</file>